
<file path=[Content_Types].xml><?xml version="1.0" encoding="utf-8"?>
<Types xmlns="http://schemas.openxmlformats.org/package/2006/content-types">
  <Default Extension="bin" ContentType="application/vnd.openxmlformats-officedocument.oleObject"/>
  <Default Extension="emf" ContentType="image/x-em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4" r:id="rId5"/>
    <p:sldMasterId id="2147483758" r:id="rId6"/>
    <p:sldMasterId id="2147483764" r:id="rId7"/>
  </p:sldMasterIdLst>
  <p:notesMasterIdLst>
    <p:notesMasterId r:id="rId43"/>
  </p:notesMasterIdLst>
  <p:sldIdLst>
    <p:sldId id="286" r:id="rId8"/>
    <p:sldId id="2147478651" r:id="rId9"/>
    <p:sldId id="2147478638" r:id="rId10"/>
    <p:sldId id="2147481422" r:id="rId11"/>
    <p:sldId id="2147483502" r:id="rId12"/>
    <p:sldId id="266" r:id="rId13"/>
    <p:sldId id="264" r:id="rId14"/>
    <p:sldId id="2147483633" r:id="rId15"/>
    <p:sldId id="263" r:id="rId16"/>
    <p:sldId id="265" r:id="rId17"/>
    <p:sldId id="2147483506" r:id="rId18"/>
    <p:sldId id="2147483634" r:id="rId19"/>
    <p:sldId id="270" r:id="rId20"/>
    <p:sldId id="262" r:id="rId21"/>
    <p:sldId id="259" r:id="rId22"/>
    <p:sldId id="274" r:id="rId23"/>
    <p:sldId id="2147483647" r:id="rId24"/>
    <p:sldId id="261" r:id="rId25"/>
    <p:sldId id="2147483635" r:id="rId26"/>
    <p:sldId id="2147483629" r:id="rId27"/>
    <p:sldId id="2147478646" r:id="rId28"/>
    <p:sldId id="15369" r:id="rId29"/>
    <p:sldId id="15263" r:id="rId30"/>
    <p:sldId id="2147483631" r:id="rId31"/>
    <p:sldId id="2147483632" r:id="rId32"/>
    <p:sldId id="2147483628" r:id="rId33"/>
    <p:sldId id="271" r:id="rId34"/>
    <p:sldId id="272" r:id="rId35"/>
    <p:sldId id="273" r:id="rId36"/>
    <p:sldId id="269" r:id="rId37"/>
    <p:sldId id="268" r:id="rId38"/>
    <p:sldId id="267" r:id="rId39"/>
    <p:sldId id="257" r:id="rId40"/>
    <p:sldId id="258" r:id="rId41"/>
    <p:sldId id="260" r:id="rId42"/>
  </p:sldIdLst>
  <p:sldSz cx="12192000" cy="6858000"/>
  <p:notesSz cx="6858000" cy="9144000"/>
  <p:custDataLst>
    <p:tags r:id="rId44"/>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C8D3F18-8A04-EECB-AA43-6A5F8E6F786D}" name="Alvaro Tejada Seoane" initials="AT" userId="S::atejadas@emeal.nttdata.com::3ebff6f5-9e91-4381-8b92-3a439a8a1dd6" providerId="AD"/>
  <p188:author id="{46261580-963A-B93E-D7A3-CCD6CB1AB7EE}" name="Angel Lopez Pazos" initials="" userId="S::alopepaz@emeal.nttdata.com::4f600868-3804-49a2-bd7d-18b992794aa0" providerId="AD"/>
  <p188:author id="{4E50B1B6-F61B-1245-BDD2-EA282C78EDA9}" name="Alejandra Sierra Miguez" initials="AS" userId="S::asierrmi@emeal.nttdata.com::9b7c977c-479f-4a77-b386-84f7104f1fd9" providerId="AD"/>
  <p188:author id="{BAC8CED1-37BF-1513-7739-CE32FE86DE82}" name="Bianca Cecilia Barria Cabrera" initials="BB" userId="S::bbarriac@emeal.nttdata.com::c632b0cd-acf3-4312-933d-845bf47c1886" providerId="AD"/>
  <p188:author id="{5E4364EB-0119-C03A-5302-BBD2C934C027}" name="Raquel Fernandez Martinez" initials="RF" userId="S::rafernan@emeal.nttdata.com::d2f0d3dd-9f5f-432d-b6d9-0d04086a1f8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B2D1F"/>
    <a:srgbClr val="EC0000"/>
    <a:srgbClr val="FFFFFF"/>
    <a:srgbClr val="F68686"/>
    <a:srgbClr val="FFEFEF"/>
    <a:srgbClr val="ED1313"/>
    <a:srgbClr val="F14949"/>
    <a:srgbClr val="FF0000"/>
    <a:srgbClr val="FFCDCD"/>
    <a:srgbClr val="F7DD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4DF983-EA26-4CE0-8581-BBEC456F9B52}" v="25" dt="2025-11-20T11:36:10.568"/>
    <p1510:client id="{20B89278-5457-4417-A627-17C0D3A21FC9}" v="1497" dt="2025-11-20T11:25:12.441"/>
    <p1510:client id="{3B7BDFFA-BAEE-4581-99EF-752CC50A6C14}" v="3533" dt="2025-11-20T14:15:54.584"/>
    <p1510:client id="{48F75FBF-2035-4E27-BFCD-3CE03ACCC5B5}" v="3203" dt="2025-11-20T08:29:30.849"/>
    <p1510:client id="{7F63F261-1D52-47B8-9077-5441C753B087}" v="2548" dt="2025-11-20T09:22:58.737"/>
    <p1510:client id="{BF372365-602E-4442-BEA8-B586324982F4}" v="653" dt="2025-11-20T10:30:51.688"/>
    <p1510:client id="{C72DD0A0-E010-4E4D-8A60-B2FC264F2A8D}" v="348" dt="2025-11-20T14:26:46.857"/>
    <p1510:client id="{E77E294B-E003-463C-8632-E1F1AF53204B}" v="8268" dt="2025-11-20T15:03:02.827"/>
    <p1510:client id="{F9800B2C-A89D-416E-9866-9509ECF1003D}" v="4636" dt="2025-11-20T11:24:30.02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812" y="1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6942DE-E1D6-4BCB-9ACC-FC2DE83AAA48}" type="datetimeFigureOut">
              <a:rPr lang="es-ES" smtClean="0"/>
              <a:t>20/11/2025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99A9D5-E41E-4234-B9D6-0E62D63F75A6}" type="slidenum">
              <a:rPr lang="es-ES" smtClean="0"/>
              <a:t>‹#›</a:t>
            </a:fld>
            <a:endParaRPr lang="es-ES"/>
          </a:p>
        </p:txBody>
      </p:sp>
    </p:spTree>
    <p:extLst>
      <p:ext uri="{BB962C8B-B14F-4D97-AF65-F5344CB8AC3E}">
        <p14:creationId xmlns:p14="http://schemas.microsoft.com/office/powerpoint/2010/main" val="2852548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AC99A9D5-E41E-4234-B9D6-0E62D63F75A6}" type="slidenum">
              <a:rPr lang="es-ES" smtClean="0"/>
              <a:t>4</a:t>
            </a:fld>
            <a:endParaRPr lang="es-ES"/>
          </a:p>
        </p:txBody>
      </p:sp>
    </p:spTree>
    <p:extLst>
      <p:ext uri="{BB962C8B-B14F-4D97-AF65-F5344CB8AC3E}">
        <p14:creationId xmlns:p14="http://schemas.microsoft.com/office/powerpoint/2010/main" val="1428558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2A4E5-6733-ADBE-4953-CFFFB8BDDB0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8518FA-149F-5907-A8F6-0C4C2732945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0C4963F-A665-ADFD-3C0B-40D39AB557EB}"/>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1637C9E2-3B03-CD99-C766-353AC455BB04}"/>
              </a:ext>
            </a:extLst>
          </p:cNvPr>
          <p:cNvSpPr>
            <a:spLocks noGrp="1"/>
          </p:cNvSpPr>
          <p:nvPr>
            <p:ph type="sldNum" sz="quarter" idx="5"/>
          </p:nvPr>
        </p:nvSpPr>
        <p:spPr/>
        <p:txBody>
          <a:bodyPr/>
          <a:lstStyle/>
          <a:p>
            <a:fld id="{AC99A9D5-E41E-4234-B9D6-0E62D63F75A6}" type="slidenum">
              <a:rPr lang="es-ES" smtClean="0"/>
              <a:t>20</a:t>
            </a:fld>
            <a:endParaRPr lang="es-ES"/>
          </a:p>
        </p:txBody>
      </p:sp>
    </p:spTree>
    <p:extLst>
      <p:ext uri="{BB962C8B-B14F-4D97-AF65-F5344CB8AC3E}">
        <p14:creationId xmlns:p14="http://schemas.microsoft.com/office/powerpoint/2010/main" val="3402152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F213B2-2A2F-4BFB-8EE8-05A38E30B9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8614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7978D618-BBD3-4FF5-9218-0E9FEB4B2F82}" type="slidenum">
              <a:rPr lang="es-ES" smtClean="0"/>
              <a:t>23</a:t>
            </a:fld>
            <a:endParaRPr lang="es-ES"/>
          </a:p>
        </p:txBody>
      </p:sp>
    </p:spTree>
    <p:extLst>
      <p:ext uri="{BB962C8B-B14F-4D97-AF65-F5344CB8AC3E}">
        <p14:creationId xmlns:p14="http://schemas.microsoft.com/office/powerpoint/2010/main" val="2525467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658DA-7AC9-63E0-BAF6-5419B94FAF0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D4740BA-CD00-44D8-CC7A-D6A1148C814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63B497B-487F-14EA-1437-BE456FB2C751}"/>
              </a:ext>
            </a:extLst>
          </p:cNvPr>
          <p:cNvSpPr>
            <a:spLocks noGrp="1"/>
          </p:cNvSpPr>
          <p:nvPr>
            <p:ph type="body" idx="1"/>
          </p:nvPr>
        </p:nvSpPr>
        <p:spPr/>
        <p:txBody>
          <a:bodyPr/>
          <a:lstStyle/>
          <a:p>
            <a:endParaRPr lang="en-US"/>
          </a:p>
        </p:txBody>
      </p:sp>
      <p:sp>
        <p:nvSpPr>
          <p:cNvPr id="4" name="Marcador de número de diapositiva 3">
            <a:extLst>
              <a:ext uri="{FF2B5EF4-FFF2-40B4-BE49-F238E27FC236}">
                <a16:creationId xmlns:a16="http://schemas.microsoft.com/office/drawing/2014/main" id="{D0D23D12-F28F-5CEE-9A95-87F413CB07B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A44FE5-4F21-439E-90AB-8CF098BEFB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20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5EE07-C951-ADC5-8BFC-389CBAEBDF3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449417A-F183-C699-A1EE-B368F681BA5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B723032-6F56-8B72-43A2-B542C31EBAAF}"/>
              </a:ext>
            </a:extLst>
          </p:cNvPr>
          <p:cNvSpPr>
            <a:spLocks noGrp="1"/>
          </p:cNvSpPr>
          <p:nvPr>
            <p:ph type="body" idx="1"/>
          </p:nvPr>
        </p:nvSpPr>
        <p:spPr/>
        <p:txBody>
          <a:bodyPr/>
          <a:lstStyle/>
          <a:p>
            <a:endParaRPr lang="en-US"/>
          </a:p>
        </p:txBody>
      </p:sp>
      <p:sp>
        <p:nvSpPr>
          <p:cNvPr id="4" name="Marcador de número de diapositiva 3">
            <a:extLst>
              <a:ext uri="{FF2B5EF4-FFF2-40B4-BE49-F238E27FC236}">
                <a16:creationId xmlns:a16="http://schemas.microsoft.com/office/drawing/2014/main" id="{1895DE1E-0D54-ACBA-FBCE-CAA1F639B3C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A44FE5-4F21-439E-90AB-8CF098BEFB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4542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0A024-1AC1-75F8-3F97-499458B8318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8CD620D-215E-660A-66B1-EC51E14BB14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F52BEC4-CE6E-6E27-7F25-F53145877D3B}"/>
              </a:ext>
            </a:extLst>
          </p:cNvPr>
          <p:cNvSpPr>
            <a:spLocks noGrp="1"/>
          </p:cNvSpPr>
          <p:nvPr>
            <p:ph type="body" idx="1"/>
          </p:nvPr>
        </p:nvSpPr>
        <p:spPr/>
        <p:txBody>
          <a:bodyPr/>
          <a:lstStyle/>
          <a:p>
            <a:r>
              <a:rPr lang="en-US"/>
              <a:t>Buscar </a:t>
            </a:r>
            <a:r>
              <a:rPr lang="en-US" err="1"/>
              <a:t>en</a:t>
            </a:r>
            <a:r>
              <a:rPr lang="en-US"/>
              <a:t> slide 17 </a:t>
            </a:r>
            <a:r>
              <a:rPr lang="en-US" err="1"/>
              <a:t>por</a:t>
            </a:r>
            <a:r>
              <a:rPr lang="en-US"/>
              <a:t> </a:t>
            </a:r>
            <a:r>
              <a:rPr lang="en-US" err="1"/>
              <a:t>si</a:t>
            </a:r>
            <a:r>
              <a:rPr lang="en-US"/>
              <a:t> </a:t>
            </a:r>
            <a:r>
              <a:rPr lang="en-US" err="1"/>
              <a:t>identificamos</a:t>
            </a:r>
            <a:r>
              <a:rPr lang="en-US"/>
              <a:t> algo </a:t>
            </a:r>
            <a:r>
              <a:rPr lang="en-US" err="1"/>
              <a:t>adicional</a:t>
            </a:r>
            <a:endParaRPr lang="en-US"/>
          </a:p>
          <a:p>
            <a:endParaRPr lang="en-US"/>
          </a:p>
        </p:txBody>
      </p:sp>
      <p:sp>
        <p:nvSpPr>
          <p:cNvPr id="4" name="Marcador de número de diapositiva 3">
            <a:extLst>
              <a:ext uri="{FF2B5EF4-FFF2-40B4-BE49-F238E27FC236}">
                <a16:creationId xmlns:a16="http://schemas.microsoft.com/office/drawing/2014/main" id="{32D6EB7D-1502-5F20-4716-38945944C6A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A44FE5-4F21-439E-90AB-8CF098BEFB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489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E59D3-37ED-D2B2-E32F-87CBEDDB5B7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BC191D4-C9A0-A108-5E58-FAA05F2EBC3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1684AF8-736C-7F66-28A0-0CD2099DFB8A}"/>
              </a:ext>
            </a:extLst>
          </p:cNvPr>
          <p:cNvSpPr>
            <a:spLocks noGrp="1"/>
          </p:cNvSpPr>
          <p:nvPr>
            <p:ph type="body" idx="1"/>
          </p:nvPr>
        </p:nvSpPr>
        <p:spPr/>
        <p:txBody>
          <a:bodyPr/>
          <a:lstStyle/>
          <a:p>
            <a:endParaRPr lang="en-US"/>
          </a:p>
        </p:txBody>
      </p:sp>
      <p:sp>
        <p:nvSpPr>
          <p:cNvPr id="4" name="Marcador de número de diapositiva 3">
            <a:extLst>
              <a:ext uri="{FF2B5EF4-FFF2-40B4-BE49-F238E27FC236}">
                <a16:creationId xmlns:a16="http://schemas.microsoft.com/office/drawing/2014/main" id="{8576AA7A-06FC-D4B0-18CD-0342038DB69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A44FE5-4F21-439E-90AB-8CF098BEFB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341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9477A-E20C-0F75-E1E4-CBDEAE05622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AE8CCFE-6E7A-19F8-68A8-34BD65E1BBEA}"/>
              </a:ext>
            </a:extLst>
          </p:cNvPr>
          <p:cNvSpPr>
            <a:spLocks noGrp="1" noRot="1" noChangeAspect="1"/>
          </p:cNvSpPr>
          <p:nvPr>
            <p:ph type="sldImg"/>
          </p:nvPr>
        </p:nvSpPr>
        <p:spPr/>
        <p:txBody>
          <a:bodyPr/>
          <a:lstStyle/>
          <a:p>
            <a:endParaRPr lang="es-ES"/>
          </a:p>
        </p:txBody>
      </p:sp>
      <p:sp>
        <p:nvSpPr>
          <p:cNvPr id="3" name="Marcador de notas 2">
            <a:extLst>
              <a:ext uri="{FF2B5EF4-FFF2-40B4-BE49-F238E27FC236}">
                <a16:creationId xmlns:a16="http://schemas.microsoft.com/office/drawing/2014/main" id="{FEB5940B-E37E-C135-E6F6-B8B1BD07D3FD}"/>
              </a:ext>
            </a:extLst>
          </p:cNvPr>
          <p:cNvSpPr>
            <a:spLocks noGrp="1"/>
          </p:cNvSpPr>
          <p:nvPr>
            <p:ph type="body" idx="1"/>
          </p:nvPr>
        </p:nvSpPr>
        <p:spPr/>
        <p:txBody>
          <a:bodyPr/>
          <a:lstStyle/>
          <a:p>
            <a:endParaRPr lang="en-US"/>
          </a:p>
        </p:txBody>
      </p:sp>
      <p:sp>
        <p:nvSpPr>
          <p:cNvPr id="4" name="Marcador de número de diapositiva 3">
            <a:extLst>
              <a:ext uri="{FF2B5EF4-FFF2-40B4-BE49-F238E27FC236}">
                <a16:creationId xmlns:a16="http://schemas.microsoft.com/office/drawing/2014/main" id="{CB8EC5C2-C7C2-3CC1-C8FD-1A2CA511A97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A44FE5-4F21-439E-90AB-8CF098BEFB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869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5FEE8-1E1B-CCF4-3CCB-8683A3EF00E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629229E-6377-BE71-0A4D-F860222EC92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91ED1E1-FA86-FB65-E348-B82BEF030C07}"/>
              </a:ext>
            </a:extLst>
          </p:cNvPr>
          <p:cNvSpPr>
            <a:spLocks noGrp="1"/>
          </p:cNvSpPr>
          <p:nvPr>
            <p:ph type="body" idx="1"/>
          </p:nvPr>
        </p:nvSpPr>
        <p:spPr/>
        <p:txBody>
          <a:bodyPr/>
          <a:lstStyle/>
          <a:p>
            <a:endParaRPr lang="en-US"/>
          </a:p>
        </p:txBody>
      </p:sp>
      <p:sp>
        <p:nvSpPr>
          <p:cNvPr id="4" name="Marcador de número de diapositiva 3">
            <a:extLst>
              <a:ext uri="{FF2B5EF4-FFF2-40B4-BE49-F238E27FC236}">
                <a16:creationId xmlns:a16="http://schemas.microsoft.com/office/drawing/2014/main" id="{B88979DA-EE2C-C446-F017-93858A0A3A8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A44FE5-4F21-439E-90AB-8CF098BEFB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509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B34DC-275E-4D73-F458-C69F01C90B7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8FF1887-5699-A726-F065-38137B6FC05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15FFECE-711B-F51E-C434-F30C00C0C54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Prompt del </a:t>
            </a:r>
            <a:r>
              <a:rPr lang="en-US" err="1"/>
              <a:t>caso</a:t>
            </a:r>
            <a:r>
              <a:rPr lang="en-US"/>
              <a:t> de </a:t>
            </a:r>
            <a:r>
              <a:rPr lang="en-US" err="1"/>
              <a:t>uso</a:t>
            </a:r>
            <a:r>
              <a:rPr lang="en-US"/>
              <a:t> </a:t>
            </a:r>
          </a:p>
          <a:p>
            <a:endParaRPr lang="en-US"/>
          </a:p>
        </p:txBody>
      </p:sp>
      <p:sp>
        <p:nvSpPr>
          <p:cNvPr id="4" name="Marcador de número de diapositiva 3">
            <a:extLst>
              <a:ext uri="{FF2B5EF4-FFF2-40B4-BE49-F238E27FC236}">
                <a16:creationId xmlns:a16="http://schemas.microsoft.com/office/drawing/2014/main" id="{093F38BD-0BB0-3FFF-9AAE-36561ED98E8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A44FE5-4F21-439E-90AB-8CF098BEFB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662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3147F-A07E-CFAE-B061-75E84F055D7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9240975-42E7-D9D0-1C96-80F928C1E86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FFD62F7-6EA4-C8E8-11A4-691DDC453FEF}"/>
              </a:ext>
            </a:extLst>
          </p:cNvPr>
          <p:cNvSpPr>
            <a:spLocks noGrp="1"/>
          </p:cNvSpPr>
          <p:nvPr>
            <p:ph type="body" idx="1"/>
          </p:nvPr>
        </p:nvSpPr>
        <p:spPr/>
        <p:txBody>
          <a:bodyPr/>
          <a:lstStyle/>
          <a:p>
            <a:endParaRPr lang="en-US"/>
          </a:p>
        </p:txBody>
      </p:sp>
      <p:sp>
        <p:nvSpPr>
          <p:cNvPr id="4" name="Marcador de número de diapositiva 3">
            <a:extLst>
              <a:ext uri="{FF2B5EF4-FFF2-40B4-BE49-F238E27FC236}">
                <a16:creationId xmlns:a16="http://schemas.microsoft.com/office/drawing/2014/main" id="{3E9921C1-C151-DF5A-0602-7F5535762E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2A894F-3838-0641-AA89-FF44FE6EE46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85941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AC99A9D5-E41E-4234-B9D6-0E62D63F75A6}" type="slidenum">
              <a:rPr lang="es-ES" smtClean="0"/>
              <a:t>31</a:t>
            </a:fld>
            <a:endParaRPr lang="es-ES"/>
          </a:p>
        </p:txBody>
      </p:sp>
    </p:spTree>
    <p:extLst>
      <p:ext uri="{BB962C8B-B14F-4D97-AF65-F5344CB8AC3E}">
        <p14:creationId xmlns:p14="http://schemas.microsoft.com/office/powerpoint/2010/main" val="7292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AC99A9D5-E41E-4234-B9D6-0E62D63F75A6}" type="slidenum">
              <a:rPr lang="es-ES" smtClean="0"/>
              <a:t>32</a:t>
            </a:fld>
            <a:endParaRPr lang="es-ES"/>
          </a:p>
        </p:txBody>
      </p:sp>
    </p:spTree>
    <p:extLst>
      <p:ext uri="{BB962C8B-B14F-4D97-AF65-F5344CB8AC3E}">
        <p14:creationId xmlns:p14="http://schemas.microsoft.com/office/powerpoint/2010/main" val="2527430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B528B-1024-4F5B-4F20-C2EC87C351C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B4CEBC5-78E8-AF6E-761A-B7E5B2C7F64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811C9DA-11F8-0539-DEDE-B0E3733E7949}"/>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78E10FAC-7037-DF28-3783-30C9145F73BC}"/>
              </a:ext>
            </a:extLst>
          </p:cNvPr>
          <p:cNvSpPr>
            <a:spLocks noGrp="1"/>
          </p:cNvSpPr>
          <p:nvPr>
            <p:ph type="sldNum" sz="quarter" idx="5"/>
          </p:nvPr>
        </p:nvSpPr>
        <p:spPr/>
        <p:txBody>
          <a:bodyPr/>
          <a:lstStyle/>
          <a:p>
            <a:fld id="{AC99A9D5-E41E-4234-B9D6-0E62D63F75A6}" type="slidenum">
              <a:rPr lang="es-ES" smtClean="0"/>
              <a:t>33</a:t>
            </a:fld>
            <a:endParaRPr lang="es-ES"/>
          </a:p>
        </p:txBody>
      </p:sp>
    </p:spTree>
    <p:extLst>
      <p:ext uri="{BB962C8B-B14F-4D97-AF65-F5344CB8AC3E}">
        <p14:creationId xmlns:p14="http://schemas.microsoft.com/office/powerpoint/2010/main" val="3218937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A5065-6C90-D7AB-B94E-7C1BB2C02EA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0A8AC0F-DA97-41DD-82E5-460B9D6F432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C7C816F-105D-E06A-54A9-739A44970203}"/>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CF98B890-BDA2-354A-1282-8BFB1F61CE21}"/>
              </a:ext>
            </a:extLst>
          </p:cNvPr>
          <p:cNvSpPr>
            <a:spLocks noGrp="1"/>
          </p:cNvSpPr>
          <p:nvPr>
            <p:ph type="sldNum" sz="quarter" idx="5"/>
          </p:nvPr>
        </p:nvSpPr>
        <p:spPr/>
        <p:txBody>
          <a:bodyPr/>
          <a:lstStyle/>
          <a:p>
            <a:fld id="{AC99A9D5-E41E-4234-B9D6-0E62D63F75A6}" type="slidenum">
              <a:rPr lang="es-ES" smtClean="0"/>
              <a:t>34</a:t>
            </a:fld>
            <a:endParaRPr lang="es-ES"/>
          </a:p>
        </p:txBody>
      </p:sp>
    </p:spTree>
    <p:extLst>
      <p:ext uri="{BB962C8B-B14F-4D97-AF65-F5344CB8AC3E}">
        <p14:creationId xmlns:p14="http://schemas.microsoft.com/office/powerpoint/2010/main" val="493832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8E7A4-248A-FA7B-7CA5-E0A2A4F847A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8D8E84A-9114-2B23-0141-B4B8A130B67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A929B5D-CB58-D5B7-92C6-AC8D8D78E42D}"/>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4B812CD3-CE4C-CD7C-2135-09B2775F1348}"/>
              </a:ext>
            </a:extLst>
          </p:cNvPr>
          <p:cNvSpPr>
            <a:spLocks noGrp="1"/>
          </p:cNvSpPr>
          <p:nvPr>
            <p:ph type="sldNum" sz="quarter" idx="5"/>
          </p:nvPr>
        </p:nvSpPr>
        <p:spPr/>
        <p:txBody>
          <a:bodyPr/>
          <a:lstStyle/>
          <a:p>
            <a:fld id="{AC99A9D5-E41E-4234-B9D6-0E62D63F75A6}" type="slidenum">
              <a:rPr lang="es-ES" smtClean="0"/>
              <a:t>35</a:t>
            </a:fld>
            <a:endParaRPr lang="es-ES"/>
          </a:p>
        </p:txBody>
      </p:sp>
    </p:spTree>
    <p:extLst>
      <p:ext uri="{BB962C8B-B14F-4D97-AF65-F5344CB8AC3E}">
        <p14:creationId xmlns:p14="http://schemas.microsoft.com/office/powerpoint/2010/main" val="3037921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AE618-419A-F5C6-A51E-1166CE0B3C2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D9B3184-B8E1-9511-0074-2B7BDBC465D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4116B31-3344-8290-82A0-6552B7A12F6E}"/>
              </a:ext>
            </a:extLst>
          </p:cNvPr>
          <p:cNvSpPr>
            <a:spLocks noGrp="1"/>
          </p:cNvSpPr>
          <p:nvPr>
            <p:ph type="body" idx="1"/>
          </p:nvPr>
        </p:nvSpPr>
        <p:spPr/>
        <p:txBody>
          <a:bodyPr/>
          <a:lstStyle/>
          <a:p>
            <a:endParaRPr lang="en-US"/>
          </a:p>
        </p:txBody>
      </p:sp>
      <p:sp>
        <p:nvSpPr>
          <p:cNvPr id="4" name="Marcador de número de diapositiva 3">
            <a:extLst>
              <a:ext uri="{FF2B5EF4-FFF2-40B4-BE49-F238E27FC236}">
                <a16:creationId xmlns:a16="http://schemas.microsoft.com/office/drawing/2014/main" id="{93FC3779-4496-8890-9D68-B895B473FD2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A44FE5-4F21-439E-90AB-8CF098BEFB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671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AC99A9D5-E41E-4234-B9D6-0E62D63F75A6}" type="slidenum">
              <a:rPr lang="es-ES" smtClean="0"/>
              <a:t>10</a:t>
            </a:fld>
            <a:endParaRPr lang="es-ES"/>
          </a:p>
        </p:txBody>
      </p:sp>
    </p:spTree>
    <p:extLst>
      <p:ext uri="{BB962C8B-B14F-4D97-AF65-F5344CB8AC3E}">
        <p14:creationId xmlns:p14="http://schemas.microsoft.com/office/powerpoint/2010/main" val="864280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AC99A9D5-E41E-4234-B9D6-0E62D63F75A6}" type="slidenum">
              <a:rPr lang="es-ES" smtClean="0"/>
              <a:t>11</a:t>
            </a:fld>
            <a:endParaRPr lang="es-ES"/>
          </a:p>
        </p:txBody>
      </p:sp>
    </p:spTree>
    <p:extLst>
      <p:ext uri="{BB962C8B-B14F-4D97-AF65-F5344CB8AC3E}">
        <p14:creationId xmlns:p14="http://schemas.microsoft.com/office/powerpoint/2010/main" val="4158655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7514A-2D14-6EA7-C976-DB37B6D5810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D56E207-8467-E027-7E1F-AA8A47257A0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B670C22-2A7A-0FBA-F8D0-5FA89F170634}"/>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7DD5F0B7-B082-CA36-5B2B-F16A186C720E}"/>
              </a:ext>
            </a:extLst>
          </p:cNvPr>
          <p:cNvSpPr>
            <a:spLocks noGrp="1"/>
          </p:cNvSpPr>
          <p:nvPr>
            <p:ph type="sldNum" sz="quarter" idx="5"/>
          </p:nvPr>
        </p:nvSpPr>
        <p:spPr/>
        <p:txBody>
          <a:bodyPr/>
          <a:lstStyle/>
          <a:p>
            <a:fld id="{AC99A9D5-E41E-4234-B9D6-0E62D63F75A6}" type="slidenum">
              <a:rPr lang="es-ES" smtClean="0"/>
              <a:t>13</a:t>
            </a:fld>
            <a:endParaRPr lang="es-ES"/>
          </a:p>
        </p:txBody>
      </p:sp>
    </p:spTree>
    <p:extLst>
      <p:ext uri="{BB962C8B-B14F-4D97-AF65-F5344CB8AC3E}">
        <p14:creationId xmlns:p14="http://schemas.microsoft.com/office/powerpoint/2010/main" val="2676077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5F52A-BE15-2B21-26B6-7E0D8691909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F866DE7-B3D8-0808-F0E2-AFC1B628CAC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F9715D1-E6B7-F2DB-C394-C11DA1652E23}"/>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9CDCF1E1-6058-19BC-31B9-F161F46E5C80}"/>
              </a:ext>
            </a:extLst>
          </p:cNvPr>
          <p:cNvSpPr>
            <a:spLocks noGrp="1"/>
          </p:cNvSpPr>
          <p:nvPr>
            <p:ph type="sldNum" sz="quarter" idx="5"/>
          </p:nvPr>
        </p:nvSpPr>
        <p:spPr/>
        <p:txBody>
          <a:bodyPr/>
          <a:lstStyle/>
          <a:p>
            <a:fld id="{AC99A9D5-E41E-4234-B9D6-0E62D63F75A6}" type="slidenum">
              <a:rPr lang="es-ES" smtClean="0"/>
              <a:t>14</a:t>
            </a:fld>
            <a:endParaRPr lang="es-ES"/>
          </a:p>
        </p:txBody>
      </p:sp>
    </p:spTree>
    <p:extLst>
      <p:ext uri="{BB962C8B-B14F-4D97-AF65-F5344CB8AC3E}">
        <p14:creationId xmlns:p14="http://schemas.microsoft.com/office/powerpoint/2010/main" val="115719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C61BD-18B1-5569-F603-30E4C240572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E28D439-CD83-9317-88CE-FEC0152ECE6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CA30BFE-EA4B-65CC-25F5-772545D3FCE8}"/>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E95D7545-8E65-1E8A-BAE8-E3A8F53D818A}"/>
              </a:ext>
            </a:extLst>
          </p:cNvPr>
          <p:cNvSpPr>
            <a:spLocks noGrp="1"/>
          </p:cNvSpPr>
          <p:nvPr>
            <p:ph type="sldNum" sz="quarter" idx="5"/>
          </p:nvPr>
        </p:nvSpPr>
        <p:spPr/>
        <p:txBody>
          <a:bodyPr/>
          <a:lstStyle/>
          <a:p>
            <a:fld id="{AC99A9D5-E41E-4234-B9D6-0E62D63F75A6}" type="slidenum">
              <a:rPr lang="es-ES" smtClean="0"/>
              <a:t>15</a:t>
            </a:fld>
            <a:endParaRPr lang="es-ES"/>
          </a:p>
        </p:txBody>
      </p:sp>
    </p:spTree>
    <p:extLst>
      <p:ext uri="{BB962C8B-B14F-4D97-AF65-F5344CB8AC3E}">
        <p14:creationId xmlns:p14="http://schemas.microsoft.com/office/powerpoint/2010/main" val="1355860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9B9D4-D743-11E9-E432-D33067BE637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AAA41F4-2FB4-5E79-1B61-539C6F87788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954BF23-47C0-94E2-C370-D88306838B23}"/>
              </a:ext>
            </a:extLst>
          </p:cNvPr>
          <p:cNvSpPr>
            <a:spLocks noGrp="1"/>
          </p:cNvSpPr>
          <p:nvPr>
            <p:ph type="body" idx="1"/>
          </p:nvPr>
        </p:nvSpPr>
        <p:spPr/>
        <p:txBody>
          <a:bodyPr/>
          <a:lstStyle/>
          <a:p>
            <a:endParaRPr lang="en-US"/>
          </a:p>
        </p:txBody>
      </p:sp>
      <p:sp>
        <p:nvSpPr>
          <p:cNvPr id="4" name="Marcador de número de diapositiva 3">
            <a:extLst>
              <a:ext uri="{FF2B5EF4-FFF2-40B4-BE49-F238E27FC236}">
                <a16:creationId xmlns:a16="http://schemas.microsoft.com/office/drawing/2014/main" id="{5F97EF37-B79E-ED7F-7CC2-8DA6DE4FE5F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A44FE5-4F21-439E-90AB-8CF098BEFB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174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20.jpeg"/><Relationship Id="rId1" Type="http://schemas.openxmlformats.org/officeDocument/2006/relationships/slideMaster" Target="../slideMasters/slideMaster4.xml"/><Relationship Id="rId4" Type="http://schemas.openxmlformats.org/officeDocument/2006/relationships/image" Target="../media/image19.w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16.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24.emf"/><Relationship Id="rId4" Type="http://schemas.openxmlformats.org/officeDocument/2006/relationships/oleObject" Target="../embeddings/oleObject2.bin"/></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4.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eg"/><Relationship Id="rId1" Type="http://schemas.openxmlformats.org/officeDocument/2006/relationships/slideMaster" Target="../slideMasters/slideMaster4.xml"/><Relationship Id="rId4" Type="http://schemas.openxmlformats.org/officeDocument/2006/relationships/image" Target="../media/image16.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BA60C6-CF31-D225-4703-73B2F842E57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99BE306-2D98-0125-74FA-40C4C56B32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7F4291CF-2C9D-7B4C-4484-C26AE6AB8011}"/>
              </a:ext>
            </a:extLst>
          </p:cNvPr>
          <p:cNvSpPr>
            <a:spLocks noGrp="1"/>
          </p:cNvSpPr>
          <p:nvPr>
            <p:ph type="dt" sz="half" idx="10"/>
          </p:nvPr>
        </p:nvSpPr>
        <p:spPr/>
        <p:txBody>
          <a:bodyPr/>
          <a:lstStyle/>
          <a:p>
            <a:fld id="{B74D274C-A9CE-4BE7-9899-F2ABD49B5BEB}" type="datetimeFigureOut">
              <a:rPr lang="es-ES" smtClean="0"/>
              <a:t>20/11/2025</a:t>
            </a:fld>
            <a:endParaRPr lang="es-ES"/>
          </a:p>
        </p:txBody>
      </p:sp>
      <p:sp>
        <p:nvSpPr>
          <p:cNvPr id="5" name="Marcador de pie de página 4">
            <a:extLst>
              <a:ext uri="{FF2B5EF4-FFF2-40B4-BE49-F238E27FC236}">
                <a16:creationId xmlns:a16="http://schemas.microsoft.com/office/drawing/2014/main" id="{40D4CDF6-BCA7-712C-C3AC-82C2E09E399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5F9C227-BCAF-4A6C-FFBD-4803EED931BC}"/>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265367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A51059-6FCD-9572-347B-DD15D6B42487}"/>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BAB5091-1EA0-F2F3-0BFC-4808A746C7A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7E4CD48-6683-36A8-E094-E4DEA676D357}"/>
              </a:ext>
            </a:extLst>
          </p:cNvPr>
          <p:cNvSpPr>
            <a:spLocks noGrp="1"/>
          </p:cNvSpPr>
          <p:nvPr>
            <p:ph type="dt" sz="half" idx="10"/>
          </p:nvPr>
        </p:nvSpPr>
        <p:spPr/>
        <p:txBody>
          <a:bodyPr/>
          <a:lstStyle/>
          <a:p>
            <a:fld id="{B74D274C-A9CE-4BE7-9899-F2ABD49B5BEB}" type="datetimeFigureOut">
              <a:rPr lang="es-ES" smtClean="0"/>
              <a:t>20/11/2025</a:t>
            </a:fld>
            <a:endParaRPr lang="es-ES"/>
          </a:p>
        </p:txBody>
      </p:sp>
      <p:sp>
        <p:nvSpPr>
          <p:cNvPr id="5" name="Marcador de pie de página 4">
            <a:extLst>
              <a:ext uri="{FF2B5EF4-FFF2-40B4-BE49-F238E27FC236}">
                <a16:creationId xmlns:a16="http://schemas.microsoft.com/office/drawing/2014/main" id="{94E98B56-DFEE-6D3B-03F7-902D9504C3A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2E2147A-7BDB-6D9B-9A0D-CA395F8C75C9}"/>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1162723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436F16A-D926-0ED1-2694-54D3C18BF9B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E4FE403-253A-246C-DCFD-0D34BA6BAF8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063014E-323A-F704-0928-60F056CEC022}"/>
              </a:ext>
            </a:extLst>
          </p:cNvPr>
          <p:cNvSpPr>
            <a:spLocks noGrp="1"/>
          </p:cNvSpPr>
          <p:nvPr>
            <p:ph type="dt" sz="half" idx="10"/>
          </p:nvPr>
        </p:nvSpPr>
        <p:spPr/>
        <p:txBody>
          <a:bodyPr/>
          <a:lstStyle/>
          <a:p>
            <a:fld id="{B74D274C-A9CE-4BE7-9899-F2ABD49B5BEB}" type="datetimeFigureOut">
              <a:rPr lang="es-ES" smtClean="0"/>
              <a:t>20/11/2025</a:t>
            </a:fld>
            <a:endParaRPr lang="es-ES"/>
          </a:p>
        </p:txBody>
      </p:sp>
      <p:sp>
        <p:nvSpPr>
          <p:cNvPr id="5" name="Marcador de pie de página 4">
            <a:extLst>
              <a:ext uri="{FF2B5EF4-FFF2-40B4-BE49-F238E27FC236}">
                <a16:creationId xmlns:a16="http://schemas.microsoft.com/office/drawing/2014/main" id="{C69BC333-A06C-20CF-728E-9035C2013CF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C11CE1F-467C-7D72-8B74-361466F0CBAA}"/>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220240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1 Column Body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3B3B26C9-4CC7-EA8C-EBD1-615FCBB4A9FA}"/>
              </a:ext>
            </a:extLst>
          </p:cNvPr>
          <p:cNvSpPr>
            <a:spLocks noGrp="1"/>
          </p:cNvSpPr>
          <p:nvPr>
            <p:ph type="dt" sz="half" idx="10"/>
          </p:nvPr>
        </p:nvSpPr>
        <p:spPr/>
        <p:txBody>
          <a:bodyPr/>
          <a:lstStyle/>
          <a:p>
            <a:r>
              <a:rPr lang="es-ES"/>
              <a:t>November 2023</a:t>
            </a:r>
            <a:endParaRPr lang="en-US"/>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a:xfrm>
            <a:off x="6619448" y="6400800"/>
            <a:ext cx="4114800" cy="304800"/>
          </a:xfrm>
        </p:spPr>
        <p:txBody>
          <a:bodyPr/>
          <a:lstStyle>
            <a:lvl1pPr algn="r">
              <a:defRPr/>
            </a:lvl1pPr>
          </a:lstStyle>
          <a:p>
            <a:r>
              <a:rPr lang="es-ES"/>
              <a:t>NTT DATA, Inc.</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10744200" y="6400800"/>
            <a:ext cx="1066800" cy="304800"/>
          </a:xfrm>
        </p:spPr>
        <p:txBody>
          <a:bodyPr/>
          <a:lstStyle>
            <a:lvl1pPr algn="r">
              <a:defRPr/>
            </a:lvl1pPr>
          </a:lstStyle>
          <a:p>
            <a:fld id="{60D39823-8059-4D49-BD26-6D32C31B8621}" type="slidenum">
              <a:rPr lang="es-ES" smtClean="0"/>
              <a:pPr/>
              <a:t>‹#›</a:t>
            </a:fld>
            <a:endParaRPr lang="es-ES"/>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114300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757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3BB7C-B4A7-41A4-8C5A-903570B6070B}"/>
              </a:ext>
            </a:extLst>
          </p:cNvPr>
          <p:cNvSpPr>
            <a:spLocks noGrp="1"/>
          </p:cNvSpPr>
          <p:nvPr>
            <p:ph type="title" hasCustomPrompt="1"/>
          </p:nvPr>
        </p:nvSpPr>
        <p:spPr bwMode="gray"/>
        <p:txBody>
          <a:bodyPr vert="horz"/>
          <a:lstStyle/>
          <a:p>
            <a:r>
              <a:rPr lang="en-US"/>
              <a:t>Click to edit Master title style</a:t>
            </a:r>
          </a:p>
        </p:txBody>
      </p:sp>
      <p:sp>
        <p:nvSpPr>
          <p:cNvPr id="10" name="Footer Placeholder 4">
            <a:extLst>
              <a:ext uri="{FF2B5EF4-FFF2-40B4-BE49-F238E27FC236}">
                <a16:creationId xmlns:a16="http://schemas.microsoft.com/office/drawing/2014/main" id="{A9C53063-1F58-BE27-2E94-7E00DE772613}"/>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a:t>© 2023 NTT DATA Corporation</a:t>
            </a:r>
          </a:p>
        </p:txBody>
      </p:sp>
      <p:sp>
        <p:nvSpPr>
          <p:cNvPr id="11" name="Slide Number Placeholder 5">
            <a:extLst>
              <a:ext uri="{FF2B5EF4-FFF2-40B4-BE49-F238E27FC236}">
                <a16:creationId xmlns:a16="http://schemas.microsoft.com/office/drawing/2014/main" id="{AF1EE05E-1EF3-FA88-09CC-87DB6B58184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342798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amp; Chart 2">
    <p:spTree>
      <p:nvGrpSpPr>
        <p:cNvPr id="1" name=""/>
        <p:cNvGrpSpPr/>
        <p:nvPr/>
      </p:nvGrpSpPr>
      <p:grpSpPr>
        <a:xfrm>
          <a:off x="0" y="0"/>
          <a:ext cx="0" cy="0"/>
          <a:chOff x="0" y="0"/>
          <a:chExt cx="0" cy="0"/>
        </a:xfrm>
      </p:grpSpPr>
      <p:sp>
        <p:nvSpPr>
          <p:cNvPr id="12" name="Marcador de tabla 4">
            <a:extLst>
              <a:ext uri="{FF2B5EF4-FFF2-40B4-BE49-F238E27FC236}">
                <a16:creationId xmlns:a16="http://schemas.microsoft.com/office/drawing/2014/main" id="{DF826A4E-1A0C-46D7-8327-402D7A34DE68}"/>
              </a:ext>
            </a:extLst>
          </p:cNvPr>
          <p:cNvSpPr>
            <a:spLocks noGrp="1"/>
          </p:cNvSpPr>
          <p:nvPr>
            <p:ph type="tbl" sz="quarter" idx="18" hasCustomPrompt="1"/>
          </p:nvPr>
        </p:nvSpPr>
        <p:spPr>
          <a:xfrm>
            <a:off x="4867835" y="1707776"/>
            <a:ext cx="6612965" cy="4502524"/>
          </a:xfrm>
          <a:prstGeom prst="rect">
            <a:avLst/>
          </a:prstGeom>
        </p:spPr>
        <p:txBody>
          <a:bodyPr lIns="0" tIns="0" rIns="0" bIns="0">
            <a:normAutofit/>
          </a:bodyPr>
          <a:lstStyle>
            <a:lvl1pPr marL="0" indent="0" algn="ctr">
              <a:buFontTx/>
              <a:buNone/>
              <a:defRPr lang="es-ES" sz="1200" kern="1200" smtClean="0">
                <a:solidFill>
                  <a:schemeClr val="tx2"/>
                </a:solidFill>
                <a:latin typeface="Santander Headline" panose="020B0504020201020104" pitchFamily="34" charset="0"/>
                <a:ea typeface="+mn-ea"/>
                <a:cs typeface="+mn-cs"/>
              </a:defRPr>
            </a:lvl1pPr>
          </a:lstStyle>
          <a:p>
            <a:r>
              <a:rPr lang="en-US" noProof="0"/>
              <a:t>Insert table here</a:t>
            </a:r>
          </a:p>
        </p:txBody>
      </p:sp>
      <p:sp>
        <p:nvSpPr>
          <p:cNvPr id="14" name="Marcador de texto 16">
            <a:extLst>
              <a:ext uri="{FF2B5EF4-FFF2-40B4-BE49-F238E27FC236}">
                <a16:creationId xmlns:a16="http://schemas.microsoft.com/office/drawing/2014/main" id="{C96F8991-1F66-478E-8C12-FB0275A2F299}"/>
              </a:ext>
            </a:extLst>
          </p:cNvPr>
          <p:cNvSpPr>
            <a:spLocks noGrp="1"/>
          </p:cNvSpPr>
          <p:nvPr>
            <p:ph type="body" sz="quarter" idx="19" hasCustomPrompt="1"/>
          </p:nvPr>
        </p:nvSpPr>
        <p:spPr>
          <a:xfrm>
            <a:off x="4867835" y="1191802"/>
            <a:ext cx="6587576" cy="246221"/>
          </a:xfrm>
          <a:prstGeom prst="rect">
            <a:avLst/>
          </a:prstGeom>
        </p:spPr>
        <p:txBody>
          <a:bodyPr lIns="0" tIns="0" rIns="0" bIns="0">
            <a:spAutoFit/>
          </a:bodyPr>
          <a:lstStyle>
            <a:lvl1pPr marL="0" indent="0">
              <a:lnSpc>
                <a:spcPct val="100000"/>
              </a:lnSpc>
              <a:spcBef>
                <a:spcPts val="0"/>
              </a:spcBef>
              <a:spcAft>
                <a:spcPts val="1200"/>
              </a:spcAft>
              <a:buFontTx/>
              <a:buNone/>
              <a:defRPr lang="es-ES" sz="1600" kern="1200" smtClean="0">
                <a:solidFill>
                  <a:schemeClr val="tx2"/>
                </a:solidFill>
                <a:latin typeface="Santander Headline" panose="020B05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a:t>Edit Master text styles</a:t>
            </a:r>
          </a:p>
        </p:txBody>
      </p:sp>
      <p:sp>
        <p:nvSpPr>
          <p:cNvPr id="16" name="Rectangle 15">
            <a:extLst>
              <a:ext uri="{FF2B5EF4-FFF2-40B4-BE49-F238E27FC236}">
                <a16:creationId xmlns:a16="http://schemas.microsoft.com/office/drawing/2014/main" id="{5AC94E59-541C-4F3D-AB5B-AEBCE88A7088}"/>
              </a:ext>
            </a:extLst>
          </p:cNvPr>
          <p:cNvSpPr/>
          <p:nvPr userDrawn="1"/>
        </p:nvSpPr>
        <p:spPr>
          <a:xfrm>
            <a:off x="409575" y="342899"/>
            <a:ext cx="117093" cy="3976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17" name="Text Placeholder 11">
            <a:extLst>
              <a:ext uri="{FF2B5EF4-FFF2-40B4-BE49-F238E27FC236}">
                <a16:creationId xmlns:a16="http://schemas.microsoft.com/office/drawing/2014/main" id="{023A5448-3390-475F-99C2-6B2EB3756F30}"/>
              </a:ext>
            </a:extLst>
          </p:cNvPr>
          <p:cNvSpPr>
            <a:spLocks noGrp="1"/>
          </p:cNvSpPr>
          <p:nvPr>
            <p:ph type="body" sz="quarter" idx="14" hasCustomPrompt="1"/>
          </p:nvPr>
        </p:nvSpPr>
        <p:spPr>
          <a:xfrm>
            <a:off x="615600" y="497715"/>
            <a:ext cx="3042500" cy="307777"/>
          </a:xfrm>
          <a:prstGeom prst="rect">
            <a:avLst/>
          </a:prstGeom>
        </p:spPr>
        <p:txBody>
          <a:bodyPr wrap="none" lIns="0" tIns="0" rIns="0" bIns="0" anchor="ctr">
            <a:spAutoFit/>
          </a:bodyPr>
          <a:lstStyle>
            <a:lvl1pPr marL="0" indent="0">
              <a:lnSpc>
                <a:spcPct val="100000"/>
              </a:lnSpc>
              <a:buNone/>
              <a:defRPr sz="2000" b="1">
                <a:solidFill>
                  <a:schemeClr val="accent1"/>
                </a:solidFill>
                <a:latin typeface="Santander Headline" panose="020B0504020201020104" pitchFamily="34" charset="0"/>
              </a:defRPr>
            </a:lvl1pPr>
          </a:lstStyle>
          <a:p>
            <a:r>
              <a:rPr lang="en-US"/>
              <a:t>Click to edit Master title style</a:t>
            </a:r>
          </a:p>
        </p:txBody>
      </p:sp>
      <p:sp>
        <p:nvSpPr>
          <p:cNvPr id="18" name="Text Placeholder 15">
            <a:extLst>
              <a:ext uri="{FF2B5EF4-FFF2-40B4-BE49-F238E27FC236}">
                <a16:creationId xmlns:a16="http://schemas.microsoft.com/office/drawing/2014/main" id="{2B8FD11C-0264-4F9A-AC10-690595FF3460}"/>
              </a:ext>
            </a:extLst>
          </p:cNvPr>
          <p:cNvSpPr>
            <a:spLocks noGrp="1"/>
          </p:cNvSpPr>
          <p:nvPr>
            <p:ph type="body" sz="quarter" idx="20" hasCustomPrompt="1"/>
          </p:nvPr>
        </p:nvSpPr>
        <p:spPr>
          <a:xfrm>
            <a:off x="615600" y="316851"/>
            <a:ext cx="1835439" cy="169277"/>
          </a:xfrm>
          <a:prstGeom prst="rect">
            <a:avLst/>
          </a:prstGeom>
        </p:spPr>
        <p:txBody>
          <a:bodyPr wrap="none" lIns="0" tIns="0" rIns="0" bIns="0" anchor="ctr">
            <a:spAutoFit/>
          </a:bodyPr>
          <a:lstStyle>
            <a:lvl1pPr marL="0" indent="0">
              <a:lnSpc>
                <a:spcPct val="100000"/>
              </a:lnSpc>
              <a:buNone/>
              <a:defRPr sz="1100">
                <a:solidFill>
                  <a:schemeClr val="bg1">
                    <a:lumMod val="50000"/>
                  </a:schemeClr>
                </a:solidFill>
                <a:latin typeface="Santander Headline" panose="020B0504020201020104" pitchFamily="34" charset="0"/>
              </a:defRPr>
            </a:lvl1pPr>
          </a:lstStyle>
          <a:p>
            <a:r>
              <a:rPr lang="en-US" sz="1100"/>
              <a:t>Click to edit Master subtitle style</a:t>
            </a:r>
          </a:p>
        </p:txBody>
      </p:sp>
      <p:sp>
        <p:nvSpPr>
          <p:cNvPr id="19" name="Título 1">
            <a:extLst>
              <a:ext uri="{FF2B5EF4-FFF2-40B4-BE49-F238E27FC236}">
                <a16:creationId xmlns:a16="http://schemas.microsoft.com/office/drawing/2014/main" id="{BCD091BE-A392-4D7E-8D3C-0EE738659426}"/>
              </a:ext>
            </a:extLst>
          </p:cNvPr>
          <p:cNvSpPr>
            <a:spLocks noGrp="1"/>
          </p:cNvSpPr>
          <p:nvPr>
            <p:ph type="title"/>
          </p:nvPr>
        </p:nvSpPr>
        <p:spPr>
          <a:xfrm>
            <a:off x="731970" y="1191802"/>
            <a:ext cx="3801119" cy="384721"/>
          </a:xfrm>
          <a:prstGeom prst="rect">
            <a:avLst/>
          </a:prstGeom>
        </p:spPr>
        <p:txBody>
          <a:bodyPr lIns="0" tIns="0" rIns="0" bIns="0" anchor="t">
            <a:spAutoFit/>
          </a:bodyPr>
          <a:lstStyle>
            <a:lvl1pPr>
              <a:lnSpc>
                <a:spcPct val="100000"/>
              </a:lnSpc>
              <a:defRPr sz="2500" b="1">
                <a:solidFill>
                  <a:schemeClr val="accent3"/>
                </a:solidFill>
                <a:latin typeface="Santander Headline" panose="020B0504020201020104" pitchFamily="34" charset="0"/>
              </a:defRPr>
            </a:lvl1pPr>
          </a:lstStyle>
          <a:p>
            <a:r>
              <a:rPr lang="en-US"/>
              <a:t>Click to edit Master title style</a:t>
            </a:r>
            <a:endParaRPr lang="es-ES"/>
          </a:p>
        </p:txBody>
      </p:sp>
      <p:sp>
        <p:nvSpPr>
          <p:cNvPr id="8" name="Marcador de número de diapositiva 5">
            <a:extLst>
              <a:ext uri="{FF2B5EF4-FFF2-40B4-BE49-F238E27FC236}">
                <a16:creationId xmlns:a16="http://schemas.microsoft.com/office/drawing/2014/main" id="{671BB2E4-4F40-4E2C-87A1-F4EA290E8152}"/>
              </a:ext>
            </a:extLst>
          </p:cNvPr>
          <p:cNvSpPr>
            <a:spLocks noGrp="1"/>
          </p:cNvSpPr>
          <p:nvPr>
            <p:ph type="sldNum" sz="quarter" idx="12"/>
          </p:nvPr>
        </p:nvSpPr>
        <p:spPr>
          <a:xfrm>
            <a:off x="11617037" y="6575409"/>
            <a:ext cx="193963" cy="200055"/>
          </a:xfrm>
        </p:spPr>
        <p:txBody>
          <a:bodyPr wrap="none" lIns="0" tIns="0" rIns="0" bIns="0">
            <a:spAutoFit/>
          </a:bodyPr>
          <a:lstStyle>
            <a:lvl1pPr>
              <a:defRPr sz="1300">
                <a:solidFill>
                  <a:schemeClr val="accent1"/>
                </a:solidFill>
              </a:defRPr>
            </a:lvl1pPr>
          </a:lstStyle>
          <a:p>
            <a:fld id="{BC0D97B6-E32F-4D7D-B839-7C3B51F2640F}" type="slidenum">
              <a:rPr lang="es-ES" smtClean="0"/>
              <a:pPr/>
              <a:t>‹#›</a:t>
            </a:fld>
            <a:endParaRPr lang="es-ES"/>
          </a:p>
        </p:txBody>
      </p:sp>
    </p:spTree>
    <p:extLst>
      <p:ext uri="{BB962C8B-B14F-4D97-AF65-F5344CB8AC3E}">
        <p14:creationId xmlns:p14="http://schemas.microsoft.com/office/powerpoint/2010/main" val="32405377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Page Dark Photo">
    <p:spTree>
      <p:nvGrpSpPr>
        <p:cNvPr id="1" name=""/>
        <p:cNvGrpSpPr/>
        <p:nvPr/>
      </p:nvGrpSpPr>
      <p:grpSpPr>
        <a:xfrm>
          <a:off x="0" y="0"/>
          <a:ext cx="0" cy="0"/>
          <a:chOff x="0" y="0"/>
          <a:chExt cx="0" cy="0"/>
        </a:xfrm>
      </p:grpSpPr>
      <p:pic>
        <p:nvPicPr>
          <p:cNvPr id="9" name="Marcador de posición de imagen 6" descr="Ciudad con edificios altos&#10;&#10;Descripción generada automáticamente">
            <a:extLst>
              <a:ext uri="{FF2B5EF4-FFF2-40B4-BE49-F238E27FC236}">
                <a16:creationId xmlns:a16="http://schemas.microsoft.com/office/drawing/2014/main" id="{046E0A77-0A3D-36AC-CD7E-9836788C4816}"/>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t="57309" r="6751" b="220"/>
          <a:stretch/>
        </p:blipFill>
        <p:spPr>
          <a:xfrm>
            <a:off x="-119857" y="-109538"/>
            <a:ext cx="12431713" cy="7077076"/>
          </a:xfrm>
          <a:prstGeom prst="rect">
            <a:avLst/>
          </a:prstGeom>
        </p:spPr>
      </p:pic>
      <p:sp>
        <p:nvSpPr>
          <p:cNvPr id="5" name="Rectángulo 4">
            <a:extLst>
              <a:ext uri="{FF2B5EF4-FFF2-40B4-BE49-F238E27FC236}">
                <a16:creationId xmlns:a16="http://schemas.microsoft.com/office/drawing/2014/main" id="{6E7FCD49-6A40-5509-A060-DDA7D90C6784}"/>
              </a:ext>
            </a:extLst>
          </p:cNvPr>
          <p:cNvSpPr/>
          <p:nvPr userDrawn="1"/>
        </p:nvSpPr>
        <p:spPr>
          <a:xfrm>
            <a:off x="-68752" y="1192762"/>
            <a:ext cx="6164752" cy="5774776"/>
          </a:xfrm>
          <a:prstGeom prst="rect">
            <a:avLst/>
          </a:prstGeom>
          <a:gradFill>
            <a:gsLst>
              <a:gs pos="100000">
                <a:srgbClr val="8C0014"/>
              </a:gs>
              <a:gs pos="63000">
                <a:srgbClr val="64001E">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7" name="Marcador de texto 3">
            <a:extLst>
              <a:ext uri="{FF2B5EF4-FFF2-40B4-BE49-F238E27FC236}">
                <a16:creationId xmlns:a16="http://schemas.microsoft.com/office/drawing/2014/main" id="{B3B5D16D-FBE8-399C-195D-4FA57BA2D6DB}"/>
              </a:ext>
            </a:extLst>
          </p:cNvPr>
          <p:cNvSpPr txBox="1">
            <a:spLocks/>
          </p:cNvSpPr>
          <p:nvPr userDrawn="1"/>
        </p:nvSpPr>
        <p:spPr>
          <a:xfrm>
            <a:off x="668706" y="333651"/>
            <a:ext cx="1914177"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900" b="0" i="0" kern="1200">
                <a:solidFill>
                  <a:schemeClr val="bg2"/>
                </a:solidFill>
                <a:latin typeface="Santander Text" panose="020B0504020201020104"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00" b="0" i="0" u="none" strike="noStrike" kern="1200" cap="none" spc="0" normalizeH="0" baseline="0" noProof="0">
                <a:ln>
                  <a:noFill/>
                </a:ln>
                <a:solidFill>
                  <a:srgbClr val="FFFFFF"/>
                </a:solidFill>
                <a:effectLst/>
                <a:uLnTx/>
                <a:uFillTx/>
                <a:latin typeface="Santander Headline" panose="020B0504020201020104" pitchFamily="34" charset="0"/>
                <a:ea typeface="+mn-ea"/>
                <a:cs typeface="+mn-cs"/>
              </a:rPr>
              <a:t>Date</a:t>
            </a:r>
          </a:p>
        </p:txBody>
      </p:sp>
      <p:sp>
        <p:nvSpPr>
          <p:cNvPr id="8" name="Marcador de texto 4">
            <a:extLst>
              <a:ext uri="{FF2B5EF4-FFF2-40B4-BE49-F238E27FC236}">
                <a16:creationId xmlns:a16="http://schemas.microsoft.com/office/drawing/2014/main" id="{BADE087C-5D56-2EC3-C784-1C1D16E85893}"/>
              </a:ext>
            </a:extLst>
          </p:cNvPr>
          <p:cNvSpPr txBox="1">
            <a:spLocks/>
          </p:cNvSpPr>
          <p:nvPr userDrawn="1"/>
        </p:nvSpPr>
        <p:spPr>
          <a:xfrm>
            <a:off x="2717200" y="333651"/>
            <a:ext cx="1914177"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900" b="0" i="0" kern="1200">
                <a:solidFill>
                  <a:schemeClr val="bg2"/>
                </a:solidFill>
                <a:latin typeface="Santander Text" panose="020B0504020201020104"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00" b="0" i="0" u="none" strike="noStrike" kern="1200" cap="none" spc="0" normalizeH="0" baseline="0" noProof="0">
                <a:ln>
                  <a:noFill/>
                </a:ln>
                <a:solidFill>
                  <a:srgbClr val="FFFFFF"/>
                </a:solidFill>
                <a:effectLst/>
                <a:uLnTx/>
                <a:uFillTx/>
                <a:latin typeface="Santander Headline" panose="020B0504020201020104" pitchFamily="34" charset="0"/>
                <a:ea typeface="+mn-ea"/>
                <a:cs typeface="+mn-cs"/>
              </a:rPr>
              <a:t>Department</a:t>
            </a:r>
          </a:p>
        </p:txBody>
      </p:sp>
      <p:sp>
        <p:nvSpPr>
          <p:cNvPr id="14" name="Título 1">
            <a:extLst>
              <a:ext uri="{FF2B5EF4-FFF2-40B4-BE49-F238E27FC236}">
                <a16:creationId xmlns:a16="http://schemas.microsoft.com/office/drawing/2014/main" id="{E6A2EDE0-A1AB-DE03-E808-263885D8BDED}"/>
              </a:ext>
            </a:extLst>
          </p:cNvPr>
          <p:cNvSpPr>
            <a:spLocks noGrp="1"/>
          </p:cNvSpPr>
          <p:nvPr>
            <p:ph type="ctrTitle"/>
          </p:nvPr>
        </p:nvSpPr>
        <p:spPr>
          <a:xfrm>
            <a:off x="660329" y="1799664"/>
            <a:ext cx="4937184" cy="1407004"/>
          </a:xfrm>
          <a:prstGeom prst="rect">
            <a:avLst/>
          </a:prstGeom>
        </p:spPr>
        <p:txBody>
          <a:bodyPr anchor="t">
            <a:normAutofit/>
          </a:bodyPr>
          <a:lstStyle>
            <a:lvl1pPr algn="l">
              <a:lnSpc>
                <a:spcPct val="90000"/>
              </a:lnSpc>
              <a:defRPr sz="4000" b="0" i="0">
                <a:solidFill>
                  <a:schemeClr val="bg1"/>
                </a:solidFill>
                <a:latin typeface="Santander Headline" panose="020B0504020201020104" pitchFamily="34" charset="0"/>
                <a:cs typeface="Santander Headline" panose="020B0504020201020104" pitchFamily="34" charset="0"/>
              </a:defRPr>
            </a:lvl1pPr>
          </a:lstStyle>
          <a:p>
            <a:endParaRPr lang="es-ES"/>
          </a:p>
        </p:txBody>
      </p:sp>
      <p:sp>
        <p:nvSpPr>
          <p:cNvPr id="15" name="Subtítulo 2">
            <a:extLst>
              <a:ext uri="{FF2B5EF4-FFF2-40B4-BE49-F238E27FC236}">
                <a16:creationId xmlns:a16="http://schemas.microsoft.com/office/drawing/2014/main" id="{256405C8-42DD-6385-46DE-833F6A93175E}"/>
              </a:ext>
            </a:extLst>
          </p:cNvPr>
          <p:cNvSpPr>
            <a:spLocks noGrp="1"/>
          </p:cNvSpPr>
          <p:nvPr>
            <p:ph type="subTitle" idx="1"/>
          </p:nvPr>
        </p:nvSpPr>
        <p:spPr>
          <a:xfrm>
            <a:off x="663204" y="3216319"/>
            <a:ext cx="4934309" cy="2436454"/>
          </a:xfrm>
          <a:prstGeom prst="rect">
            <a:avLst/>
          </a:prstGeom>
        </p:spPr>
        <p:txBody>
          <a:bodyPr>
            <a:noAutofit/>
          </a:bodyPr>
          <a:lstStyle>
            <a:lvl1pPr marL="0" indent="0" algn="l">
              <a:lnSpc>
                <a:spcPct val="100000"/>
              </a:lnSpc>
              <a:spcBef>
                <a:spcPts val="0"/>
              </a:spcBef>
              <a:spcAft>
                <a:spcPts val="1200"/>
              </a:spcAft>
              <a:buNone/>
              <a:defRPr sz="2000">
                <a:solidFill>
                  <a:schemeClr val="bg1"/>
                </a:solidFill>
                <a:latin typeface="Santander Headline" panose="020B050402020102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3" name="CuadroTexto 2">
            <a:extLst>
              <a:ext uri="{FF2B5EF4-FFF2-40B4-BE49-F238E27FC236}">
                <a16:creationId xmlns:a16="http://schemas.microsoft.com/office/drawing/2014/main" id="{BD7BBDB1-A153-A5ED-9156-EAEE4C4CCE9D}"/>
              </a:ext>
            </a:extLst>
          </p:cNvPr>
          <p:cNvSpPr txBox="1"/>
          <p:nvPr userDrawn="1"/>
        </p:nvSpPr>
        <p:spPr>
          <a:xfrm>
            <a:off x="677437" y="1393231"/>
            <a:ext cx="7287322" cy="261610"/>
          </a:xfrm>
          <a:prstGeom prst="rect">
            <a:avLst/>
          </a:prstGeom>
          <a:noFill/>
        </p:spPr>
        <p:txBody>
          <a:bodyPr wrap="square">
            <a:spAutoFit/>
          </a:bodyPr>
          <a:lstStyle/>
          <a:p>
            <a:r>
              <a:rPr lang="es-ES" sz="1100" err="1">
                <a:solidFill>
                  <a:schemeClr val="bg1"/>
                </a:solidFill>
                <a:effectLst/>
                <a:latin typeface="Santander Headline" panose="020B0504020201020104" pitchFamily="34" charset="0"/>
                <a:ea typeface="Times New Roman" panose="02020603050405020304" pitchFamily="18" charset="0"/>
              </a:rPr>
              <a:t>Strictly</a:t>
            </a:r>
            <a:r>
              <a:rPr lang="es-ES" sz="1100">
                <a:solidFill>
                  <a:schemeClr val="bg1"/>
                </a:solidFill>
                <a:effectLst/>
                <a:latin typeface="Santander Headline" panose="020B0504020201020104" pitchFamily="34" charset="0"/>
                <a:ea typeface="Times New Roman" panose="02020603050405020304" pitchFamily="18" charset="0"/>
              </a:rPr>
              <a:t> </a:t>
            </a:r>
            <a:r>
              <a:rPr lang="es-ES" sz="1100" err="1">
                <a:solidFill>
                  <a:schemeClr val="bg1"/>
                </a:solidFill>
                <a:effectLst/>
                <a:latin typeface="Santander Headline" panose="020B0504020201020104" pitchFamily="34" charset="0"/>
                <a:ea typeface="Times New Roman" panose="02020603050405020304" pitchFamily="18" charset="0"/>
              </a:rPr>
              <a:t>Private</a:t>
            </a:r>
            <a:r>
              <a:rPr lang="es-ES" sz="1100">
                <a:solidFill>
                  <a:schemeClr val="bg1"/>
                </a:solidFill>
                <a:effectLst/>
                <a:latin typeface="Santander Headline" panose="020B0504020201020104" pitchFamily="34" charset="0"/>
                <a:ea typeface="Times New Roman" panose="02020603050405020304" pitchFamily="18" charset="0"/>
              </a:rPr>
              <a:t> and </a:t>
            </a:r>
            <a:r>
              <a:rPr lang="es-ES" sz="1100" err="1">
                <a:solidFill>
                  <a:schemeClr val="bg1"/>
                </a:solidFill>
                <a:effectLst/>
                <a:latin typeface="Santander Headline" panose="020B0504020201020104" pitchFamily="34" charset="0"/>
                <a:ea typeface="Times New Roman" panose="02020603050405020304" pitchFamily="18" charset="0"/>
              </a:rPr>
              <a:t>Confidential</a:t>
            </a:r>
            <a:endParaRPr lang="en-GB" sz="1100">
              <a:solidFill>
                <a:schemeClr val="bg1"/>
              </a:solidFill>
              <a:latin typeface="Santander Headline" panose="020B0504020201020104" pitchFamily="34" charset="0"/>
            </a:endParaRPr>
          </a:p>
        </p:txBody>
      </p:sp>
      <p:pic>
        <p:nvPicPr>
          <p:cNvPr id="6" name="Gráfico 5">
            <a:extLst>
              <a:ext uri="{FF2B5EF4-FFF2-40B4-BE49-F238E27FC236}">
                <a16:creationId xmlns:a16="http://schemas.microsoft.com/office/drawing/2014/main" id="{08E20AD3-3DA3-B651-D6FE-433DAE85AD3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51850" y="5860646"/>
            <a:ext cx="2201021" cy="413314"/>
          </a:xfrm>
          <a:prstGeom prst="rect">
            <a:avLst/>
          </a:prstGeom>
        </p:spPr>
      </p:pic>
      <p:sp>
        <p:nvSpPr>
          <p:cNvPr id="2" name="TextBox 20">
            <a:extLst>
              <a:ext uri="{FF2B5EF4-FFF2-40B4-BE49-F238E27FC236}">
                <a16:creationId xmlns:a16="http://schemas.microsoft.com/office/drawing/2014/main" id="{476BE67B-11C1-FBFF-A7B6-DF0DC3B95163}"/>
              </a:ext>
            </a:extLst>
          </p:cNvPr>
          <p:cNvSpPr txBox="1"/>
          <p:nvPr userDrawn="1">
            <p:custDataLst>
              <p:tags r:id="rId1"/>
            </p:custDataLst>
          </p:nvPr>
        </p:nvSpPr>
        <p:spPr>
          <a:xfrm>
            <a:off x="10824088" y="130264"/>
            <a:ext cx="1189498" cy="161583"/>
          </a:xfrm>
          <a:prstGeom prst="rect">
            <a:avLst/>
          </a:prstGeom>
        </p:spPr>
        <p:txBody>
          <a:bodyPr wrap="square" lIns="0" tIns="0" rIns="0" bIns="0">
            <a:spAutoFit/>
          </a:bodyPr>
          <a:lstStyle/>
          <a:p>
            <a:pPr algn="r"/>
            <a:r>
              <a:rPr lang="en-GB" sz="1050" kern="1200">
                <a:solidFill>
                  <a:schemeClr val="bg1"/>
                </a:solidFill>
                <a:latin typeface="Santander Headline" panose="020B0504020201020104" pitchFamily="34" charset="0"/>
                <a:ea typeface="+mn-ea"/>
                <a:cs typeface="+mn-cs"/>
              </a:rPr>
              <a:t>Confidential</a:t>
            </a:r>
          </a:p>
        </p:txBody>
      </p:sp>
    </p:spTree>
    <p:extLst>
      <p:ext uri="{BB962C8B-B14F-4D97-AF65-F5344CB8AC3E}">
        <p14:creationId xmlns:p14="http://schemas.microsoft.com/office/powerpoint/2010/main" val="1313489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Index">
    <p:bg>
      <p:bgPr>
        <a:solidFill>
          <a:srgbClr val="D9D3CE"/>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A7AB22C-7676-1241-4073-818B903E591E}"/>
              </a:ext>
            </a:extLst>
          </p:cNvPr>
          <p:cNvSpPr/>
          <p:nvPr userDrawn="1"/>
        </p:nvSpPr>
        <p:spPr>
          <a:xfrm flipH="1">
            <a:off x="766762" y="729870"/>
            <a:ext cx="6479111" cy="6414999"/>
          </a:xfrm>
          <a:prstGeom prst="rect">
            <a:avLst/>
          </a:prstGeom>
          <a:gradFill>
            <a:gsLst>
              <a:gs pos="100000">
                <a:schemeClr val="bg1"/>
              </a:gs>
              <a:gs pos="63000">
                <a:schemeClr val="bg1">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14" name="Marcador de texto 11">
            <a:extLst>
              <a:ext uri="{FF2B5EF4-FFF2-40B4-BE49-F238E27FC236}">
                <a16:creationId xmlns:a16="http://schemas.microsoft.com/office/drawing/2014/main" id="{0CC57AA0-6C3B-4C80-BF6B-C321A960A96C}"/>
              </a:ext>
            </a:extLst>
          </p:cNvPr>
          <p:cNvSpPr>
            <a:spLocks noGrp="1"/>
          </p:cNvSpPr>
          <p:nvPr>
            <p:ph type="body" sz="quarter" idx="13"/>
          </p:nvPr>
        </p:nvSpPr>
        <p:spPr>
          <a:xfrm>
            <a:off x="1126202" y="1931948"/>
            <a:ext cx="6119672" cy="3644931"/>
          </a:xfrm>
          <a:prstGeom prst="rect">
            <a:avLst/>
          </a:prstGeom>
        </p:spPr>
        <p:txBody>
          <a:bodyPr>
            <a:normAutofit/>
          </a:bodyPr>
          <a:lstStyle>
            <a:lvl1pPr marL="400050" indent="-365125">
              <a:spcBef>
                <a:spcPts val="0"/>
              </a:spcBef>
              <a:spcAft>
                <a:spcPts val="1200"/>
              </a:spcAft>
              <a:buClr>
                <a:srgbClr val="EC0000"/>
              </a:buClr>
              <a:buSzPct val="100000"/>
              <a:buFont typeface="+mj-lt"/>
              <a:buAutoNum type="arabicPeriod"/>
              <a:tabLst/>
              <a:defRPr lang="es-ES" sz="2200" b="0" i="0" kern="1200" dirty="0" smtClean="0">
                <a:solidFill>
                  <a:srgbClr val="3C3C3B"/>
                </a:solidFill>
                <a:latin typeface="Santander Headline" panose="020B0504020201020104" pitchFamily="34" charset="0"/>
                <a:ea typeface="+mn-ea"/>
                <a:cs typeface="Santander Headline" panose="020B0504020201020104" pitchFamily="34" charset="0"/>
              </a:defRPr>
            </a:lvl1pPr>
            <a:lvl2pPr marL="457200" indent="0">
              <a:buNone/>
              <a:defRPr/>
            </a:lvl2pPr>
          </a:lstStyle>
          <a:p>
            <a:pPr lvl="0"/>
            <a:r>
              <a:rPr lang="en-US"/>
              <a:t>Edit Master text styles</a:t>
            </a:r>
          </a:p>
        </p:txBody>
      </p:sp>
      <p:sp>
        <p:nvSpPr>
          <p:cNvPr id="9" name="Marcador de texto 7">
            <a:extLst>
              <a:ext uri="{FF2B5EF4-FFF2-40B4-BE49-F238E27FC236}">
                <a16:creationId xmlns:a16="http://schemas.microsoft.com/office/drawing/2014/main" id="{36368BB1-91D3-7F76-86E7-01818D83DE92}"/>
              </a:ext>
            </a:extLst>
          </p:cNvPr>
          <p:cNvSpPr>
            <a:spLocks noGrp="1"/>
          </p:cNvSpPr>
          <p:nvPr>
            <p:ph type="body" sz="quarter" idx="15" hasCustomPrompt="1"/>
          </p:nvPr>
        </p:nvSpPr>
        <p:spPr>
          <a:xfrm>
            <a:off x="1126201" y="934043"/>
            <a:ext cx="6119672" cy="763588"/>
          </a:xfrm>
          <a:prstGeom prst="rect">
            <a:avLst/>
          </a:prstGeom>
        </p:spPr>
        <p:txBody>
          <a:bodyPr/>
          <a:lstStyle>
            <a:lvl1pPr marL="0" indent="0">
              <a:buNone/>
              <a:defRPr lang="es-ES" sz="4400" b="0" i="0" kern="1200" smtClean="0">
                <a:solidFill>
                  <a:srgbClr val="FF0000"/>
                </a:solidFill>
                <a:latin typeface="Santander Headline" panose="020B0504020201020104" pitchFamily="34" charset="0"/>
                <a:ea typeface="+mj-ea"/>
                <a:cs typeface="Santander Headline" panose="020B0504020201020104" pitchFamily="34" charset="0"/>
              </a:defRPr>
            </a:lvl1pPr>
            <a:lvl2pPr marL="457200" indent="0">
              <a:buNone/>
              <a:defRPr/>
            </a:lvl2pPr>
          </a:lstStyle>
          <a:p>
            <a:pPr lvl="0"/>
            <a:r>
              <a:rPr lang="es-ES"/>
              <a:t>Text</a:t>
            </a:r>
          </a:p>
        </p:txBody>
      </p:sp>
      <p:sp>
        <p:nvSpPr>
          <p:cNvPr id="12" name="Marcador de posición de imagen 5">
            <a:extLst>
              <a:ext uri="{FF2B5EF4-FFF2-40B4-BE49-F238E27FC236}">
                <a16:creationId xmlns:a16="http://schemas.microsoft.com/office/drawing/2014/main" id="{CA9BF8C5-84B7-F1B9-F586-B1E0956B532D}"/>
              </a:ext>
            </a:extLst>
          </p:cNvPr>
          <p:cNvSpPr>
            <a:spLocks noGrp="1"/>
          </p:cNvSpPr>
          <p:nvPr>
            <p:ph type="pic" sz="quarter" idx="10"/>
          </p:nvPr>
        </p:nvSpPr>
        <p:spPr>
          <a:xfrm>
            <a:off x="7561263" y="0"/>
            <a:ext cx="4630737" cy="6858000"/>
          </a:xfrm>
          <a:prstGeom prst="rect">
            <a:avLst/>
          </a:prstGeom>
          <a:solidFill>
            <a:srgbClr val="D9D3CE"/>
          </a:solidFill>
        </p:spPr>
        <p:txBody>
          <a:bodyPr/>
          <a:lstStyle>
            <a:lvl1pPr marL="0" indent="0" algn="ctr">
              <a:buNone/>
              <a:defRPr sz="1800">
                <a:latin typeface="Santander Headline" panose="020B0504020201020104" pitchFamily="34" charset="0"/>
              </a:defRPr>
            </a:lvl1pPr>
          </a:lstStyle>
          <a:p>
            <a:endParaRPr lang="es-ES"/>
          </a:p>
        </p:txBody>
      </p:sp>
      <p:sp>
        <p:nvSpPr>
          <p:cNvPr id="5" name="Text Placeholder 3">
            <a:extLst>
              <a:ext uri="{FF2B5EF4-FFF2-40B4-BE49-F238E27FC236}">
                <a16:creationId xmlns:a16="http://schemas.microsoft.com/office/drawing/2014/main" id="{E4B484C8-E579-F3EC-0267-2CD7AD66E970}"/>
              </a:ext>
            </a:extLst>
          </p:cNvPr>
          <p:cNvSpPr>
            <a:spLocks noGrp="1"/>
          </p:cNvSpPr>
          <p:nvPr>
            <p:ph type="body" sz="quarter" idx="16"/>
          </p:nvPr>
        </p:nvSpPr>
        <p:spPr>
          <a:xfrm>
            <a:off x="10815678" y="89692"/>
            <a:ext cx="1285311" cy="281220"/>
          </a:xfrm>
          <a:prstGeom prst="rect">
            <a:avLst/>
          </a:prstGeo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solidFill>
                  <a:schemeClr val="bg1">
                    <a:alpha val="0"/>
                  </a:schemeClr>
                </a:solidFill>
              </a:defRPr>
            </a:lvl1pPr>
          </a:lstStyle>
          <a:p>
            <a:pPr lvl="0"/>
            <a:endParaRPr lang="en-GB"/>
          </a:p>
        </p:txBody>
      </p:sp>
      <p:sp>
        <p:nvSpPr>
          <p:cNvPr id="2" name="Marcador de texto 12">
            <a:extLst>
              <a:ext uri="{FF2B5EF4-FFF2-40B4-BE49-F238E27FC236}">
                <a16:creationId xmlns:a16="http://schemas.microsoft.com/office/drawing/2014/main" id="{A90062B9-9CEF-7BB4-965B-D4A03343BC4B}"/>
              </a:ext>
            </a:extLst>
          </p:cNvPr>
          <p:cNvSpPr>
            <a:spLocks noGrp="1" noChangeAspect="1"/>
          </p:cNvSpPr>
          <p:nvPr>
            <p:ph type="body" sz="quarter" idx="19"/>
          </p:nvPr>
        </p:nvSpPr>
        <p:spPr>
          <a:xfrm>
            <a:off x="745994" y="5863748"/>
            <a:ext cx="2212052" cy="403940"/>
          </a:xfrm>
          <a:prstGeom prst="rect">
            <a:avLst/>
          </a:prstGeom>
          <a:blipFill dpi="0" rotWithShape="1">
            <a:blip r:embed="rId4">
              <a:extLst>
                <a:ext uri="{96DAC541-7B7A-43D3-8B79-37D633B846F1}">
                  <asvg:svgBlip xmlns:asvg="http://schemas.microsoft.com/office/drawing/2016/SVG/main" r:embed="rId5"/>
                </a:ext>
              </a:extLst>
            </a:blip>
            <a:srcRect/>
            <a:stretch>
              <a:fillRect/>
            </a:stretch>
          </a:blipFill>
        </p:spPr>
        <p:txBody>
          <a:bodyPr/>
          <a:lstStyle>
            <a:lvl1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1pPr>
            <a:lvl2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2pPr>
            <a:lvl3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3pPr>
            <a:lvl4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4pPr>
            <a:lvl5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857935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guide id="4" orient="horz" pos="4065">
          <p15:clr>
            <a:srgbClr val="FBAE40"/>
          </p15:clr>
        </p15:guide>
        <p15:guide id="5" orient="horz" pos="38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Section Divider Burgundy">
    <p:spTree>
      <p:nvGrpSpPr>
        <p:cNvPr id="1" name=""/>
        <p:cNvGrpSpPr/>
        <p:nvPr/>
      </p:nvGrpSpPr>
      <p:grpSpPr>
        <a:xfrm>
          <a:off x="0" y="0"/>
          <a:ext cx="0" cy="0"/>
          <a:chOff x="0" y="0"/>
          <a:chExt cx="0" cy="0"/>
        </a:xfrm>
      </p:grpSpPr>
      <p:sp>
        <p:nvSpPr>
          <p:cNvPr id="14" name="Marcador de texto 13">
            <a:extLst>
              <a:ext uri="{FF2B5EF4-FFF2-40B4-BE49-F238E27FC236}">
                <a16:creationId xmlns:a16="http://schemas.microsoft.com/office/drawing/2014/main" id="{6E38BAEA-EEE9-4346-9DB7-91D26BC942D7}"/>
              </a:ext>
            </a:extLst>
          </p:cNvPr>
          <p:cNvSpPr>
            <a:spLocks noGrp="1"/>
          </p:cNvSpPr>
          <p:nvPr>
            <p:ph type="body" sz="quarter" idx="14" hasCustomPrompt="1"/>
          </p:nvPr>
        </p:nvSpPr>
        <p:spPr>
          <a:xfrm>
            <a:off x="8879903" y="4438926"/>
            <a:ext cx="2958754" cy="2364961"/>
          </a:xfrm>
          <a:prstGeom prst="rect">
            <a:avLst/>
          </a:prstGeom>
        </p:spPr>
        <p:txBody>
          <a:bodyPr>
            <a:noAutofit/>
          </a:bodyPr>
          <a:lstStyle>
            <a:lvl1pPr marL="0" indent="0" algn="r">
              <a:buFontTx/>
              <a:buNone/>
              <a:defRPr sz="16600" b="0" i="0">
                <a:solidFill>
                  <a:srgbClr val="EC0000"/>
                </a:solidFill>
                <a:latin typeface="Santander Headline" panose="020B0504020201020104" pitchFamily="34" charset="0"/>
                <a:cs typeface="Santander Headline" panose="020B0504020201020104" pitchFamily="34" charset="0"/>
              </a:defRPr>
            </a:lvl1pPr>
            <a:lvl2pPr>
              <a:defRPr sz="13800">
                <a:solidFill>
                  <a:schemeClr val="tx1"/>
                </a:solidFill>
              </a:defRPr>
            </a:lvl2pPr>
            <a:lvl3pPr>
              <a:defRPr sz="11500">
                <a:solidFill>
                  <a:schemeClr val="tx1"/>
                </a:solidFill>
              </a:defRPr>
            </a:lvl3pPr>
            <a:lvl4pPr>
              <a:defRPr sz="9600">
                <a:solidFill>
                  <a:schemeClr val="tx1"/>
                </a:solidFill>
              </a:defRPr>
            </a:lvl4pPr>
            <a:lvl5pPr>
              <a:defRPr sz="9600">
                <a:solidFill>
                  <a:schemeClr val="tx1"/>
                </a:solidFill>
              </a:defRPr>
            </a:lvl5pPr>
          </a:lstStyle>
          <a:p>
            <a:pPr lvl="0"/>
            <a:r>
              <a:rPr lang="es-ES"/>
              <a:t>00</a:t>
            </a:r>
          </a:p>
        </p:txBody>
      </p:sp>
      <p:sp>
        <p:nvSpPr>
          <p:cNvPr id="11" name="Marcador de texto 9">
            <a:extLst>
              <a:ext uri="{FF2B5EF4-FFF2-40B4-BE49-F238E27FC236}">
                <a16:creationId xmlns:a16="http://schemas.microsoft.com/office/drawing/2014/main" id="{5F41502A-FBBB-CA84-2151-6ABBCEC5F2C3}"/>
              </a:ext>
            </a:extLst>
          </p:cNvPr>
          <p:cNvSpPr>
            <a:spLocks noGrp="1"/>
          </p:cNvSpPr>
          <p:nvPr>
            <p:ph type="body" sz="quarter" idx="17"/>
          </p:nvPr>
        </p:nvSpPr>
        <p:spPr>
          <a:xfrm>
            <a:off x="0" y="752475"/>
            <a:ext cx="8547614" cy="6105525"/>
          </a:xfrm>
          <a:prstGeom prst="rect">
            <a:avLst/>
          </a:prstGeom>
          <a:gradFill>
            <a:gsLst>
              <a:gs pos="100000">
                <a:srgbClr val="8C0014"/>
              </a:gs>
              <a:gs pos="30000">
                <a:srgbClr val="64001E">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defRPr lang="es-ES" sz="100" smtClean="0">
                <a:noFill/>
                <a:latin typeface="Santander Headline" panose="020B0504020201020104" pitchFamily="34" charset="0"/>
              </a:defRPr>
            </a:lvl1pPr>
            <a:lvl2pPr>
              <a:defRPr lang="es-ES" sz="100" smtClean="0">
                <a:noFill/>
                <a:latin typeface="Santander Headline" panose="020B0504020201020104" pitchFamily="34" charset="0"/>
              </a:defRPr>
            </a:lvl2pPr>
            <a:lvl3pPr>
              <a:defRPr lang="es-ES" sz="100" smtClean="0">
                <a:noFill/>
                <a:latin typeface="Santander Headline" panose="020B0504020201020104" pitchFamily="34" charset="0"/>
              </a:defRPr>
            </a:lvl3pPr>
            <a:lvl4pPr>
              <a:defRPr lang="es-ES" sz="100" smtClean="0">
                <a:noFill/>
                <a:latin typeface="Santander Headline" panose="020B0504020201020104" pitchFamily="34" charset="0"/>
              </a:defRPr>
            </a:lvl4pPr>
            <a:lvl5pPr>
              <a:defRPr lang="es-ES" sz="100">
                <a:noFill/>
                <a:latin typeface="Santander Headline" panose="020B0504020201020104" pitchFamily="34" charset="0"/>
              </a:defRPr>
            </a:lvl5pPr>
          </a:lstStyle>
          <a:p>
            <a:pPr marL="0" lvl="0" algn="ctr" defTabSz="457200"/>
            <a:r>
              <a:rPr lang="es-ES"/>
              <a:t>Haga clic para modificar los estilos de texto del patrón</a:t>
            </a:r>
          </a:p>
          <a:p>
            <a:pPr marL="457200" lvl="1" defTabSz="457200"/>
            <a:r>
              <a:rPr lang="es-ES"/>
              <a:t>Segundo nivel</a:t>
            </a:r>
          </a:p>
          <a:p>
            <a:pPr marL="914400" lvl="2" defTabSz="457200"/>
            <a:r>
              <a:rPr lang="es-ES"/>
              <a:t>Tercer nivel</a:t>
            </a:r>
          </a:p>
          <a:p>
            <a:pPr marL="1371600" lvl="3" defTabSz="457200"/>
            <a:r>
              <a:rPr lang="es-ES"/>
              <a:t>Cuarto nivel</a:t>
            </a:r>
          </a:p>
          <a:p>
            <a:pPr marL="1828800" lvl="4" defTabSz="457200"/>
            <a:r>
              <a:rPr lang="es-ES"/>
              <a:t>Quinto nivel</a:t>
            </a:r>
          </a:p>
        </p:txBody>
      </p:sp>
      <p:sp>
        <p:nvSpPr>
          <p:cNvPr id="2" name="Título 1">
            <a:extLst>
              <a:ext uri="{FF2B5EF4-FFF2-40B4-BE49-F238E27FC236}">
                <a16:creationId xmlns:a16="http://schemas.microsoft.com/office/drawing/2014/main" id="{B045CB15-1F44-40E1-909E-6233010BC133}"/>
              </a:ext>
            </a:extLst>
          </p:cNvPr>
          <p:cNvSpPr>
            <a:spLocks noGrp="1"/>
          </p:cNvSpPr>
          <p:nvPr>
            <p:ph type="title" hasCustomPrompt="1"/>
          </p:nvPr>
        </p:nvSpPr>
        <p:spPr>
          <a:xfrm>
            <a:off x="688833" y="1044349"/>
            <a:ext cx="3904939" cy="2852737"/>
          </a:xfrm>
          <a:prstGeom prst="rect">
            <a:avLst/>
          </a:prstGeom>
        </p:spPr>
        <p:txBody>
          <a:bodyPr anchor="t">
            <a:normAutofit/>
          </a:bodyPr>
          <a:lstStyle>
            <a:lvl1pPr>
              <a:lnSpc>
                <a:spcPct val="100000"/>
              </a:lnSpc>
              <a:defRPr sz="4000" b="0" i="0">
                <a:solidFill>
                  <a:schemeClr val="bg1"/>
                </a:solidFill>
                <a:latin typeface="Santander Headline" panose="020B0504020201020104" pitchFamily="34" charset="0"/>
                <a:cs typeface="Santander Headline" panose="020B0504020201020104" pitchFamily="34" charset="0"/>
              </a:defRPr>
            </a:lvl1pPr>
          </a:lstStyle>
          <a:p>
            <a:r>
              <a:rPr lang="en-US"/>
              <a:t>Click to edit Master title style</a:t>
            </a:r>
            <a:endParaRPr lang="es-ES"/>
          </a:p>
        </p:txBody>
      </p:sp>
      <p:sp>
        <p:nvSpPr>
          <p:cNvPr id="5" name="Marcador de posición de imagen 4">
            <a:extLst>
              <a:ext uri="{FF2B5EF4-FFF2-40B4-BE49-F238E27FC236}">
                <a16:creationId xmlns:a16="http://schemas.microsoft.com/office/drawing/2014/main" id="{337A5DC7-B0E6-0BE5-C9ED-70A9D3EFE8DA}"/>
              </a:ext>
            </a:extLst>
          </p:cNvPr>
          <p:cNvSpPr>
            <a:spLocks noGrp="1"/>
          </p:cNvSpPr>
          <p:nvPr>
            <p:ph type="pic" sz="quarter" idx="15" hasCustomPrompt="1"/>
          </p:nvPr>
        </p:nvSpPr>
        <p:spPr>
          <a:xfrm>
            <a:off x="0" y="0"/>
            <a:ext cx="12192000" cy="6858000"/>
          </a:xfrm>
          <a:prstGeom prst="rect">
            <a:avLst/>
          </a:prstGeom>
        </p:spPr>
        <p:txBody>
          <a:bodyPr/>
          <a:lstStyle>
            <a:lvl1pPr marL="0" indent="0" algn="ctr">
              <a:buNone/>
              <a:defRPr sz="1400">
                <a:solidFill>
                  <a:schemeClr val="tx2"/>
                </a:solidFill>
                <a:latin typeface="Santander Headline" panose="020B0504020201020104" pitchFamily="34" charset="0"/>
              </a:defRPr>
            </a:lvl1pPr>
          </a:lstStyle>
          <a:p>
            <a:r>
              <a:rPr lang="en-US"/>
              <a:t>Insert the image and send to the background with right click</a:t>
            </a:r>
            <a:endParaRPr lang="es-ES"/>
          </a:p>
        </p:txBody>
      </p:sp>
      <p:sp>
        <p:nvSpPr>
          <p:cNvPr id="6" name="Marcador de texto 12">
            <a:extLst>
              <a:ext uri="{FF2B5EF4-FFF2-40B4-BE49-F238E27FC236}">
                <a16:creationId xmlns:a16="http://schemas.microsoft.com/office/drawing/2014/main" id="{FAEC1423-548E-12BF-6AAB-E01C296320BA}"/>
              </a:ext>
            </a:extLst>
          </p:cNvPr>
          <p:cNvSpPr>
            <a:spLocks noGrp="1" noChangeAspect="1"/>
          </p:cNvSpPr>
          <p:nvPr>
            <p:ph type="body" sz="quarter" idx="19"/>
          </p:nvPr>
        </p:nvSpPr>
        <p:spPr>
          <a:xfrm>
            <a:off x="745994" y="5863748"/>
            <a:ext cx="2212052" cy="403940"/>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a:lstStyle>
            <a:lvl1pPr>
              <a:defRPr sz="100">
                <a:blipFill dpi="0" rotWithShape="1">
                  <a:blip r:embed="rId4">
                    <a:extLst>
                      <a:ext uri="{96DAC541-7B7A-43D3-8B79-37D633B846F1}">
                        <asvg:svgBlip xmlns:asvg="http://schemas.microsoft.com/office/drawing/2016/SVG/main" r:embed="rId5"/>
                      </a:ext>
                    </a:extLst>
                  </a:blip>
                  <a:srcRect/>
                  <a:stretch>
                    <a:fillRect/>
                  </a:stretch>
                </a:blipFill>
                <a:latin typeface="Santander Headline" panose="020B0504020201020104" pitchFamily="34" charset="0"/>
              </a:defRPr>
            </a:lvl1pPr>
            <a:lvl2pPr>
              <a:defRPr sz="100">
                <a:blipFill dpi="0" rotWithShape="1">
                  <a:blip r:embed="rId4">
                    <a:extLst>
                      <a:ext uri="{96DAC541-7B7A-43D3-8B79-37D633B846F1}">
                        <asvg:svgBlip xmlns:asvg="http://schemas.microsoft.com/office/drawing/2016/SVG/main" r:embed="rId5"/>
                      </a:ext>
                    </a:extLst>
                  </a:blip>
                  <a:srcRect/>
                  <a:stretch>
                    <a:fillRect/>
                  </a:stretch>
                </a:blipFill>
                <a:latin typeface="Santander Headline" panose="020B0504020201020104" pitchFamily="34" charset="0"/>
              </a:defRPr>
            </a:lvl2pPr>
            <a:lvl3pPr>
              <a:defRPr sz="100">
                <a:blipFill dpi="0" rotWithShape="1">
                  <a:blip r:embed="rId4">
                    <a:extLst>
                      <a:ext uri="{96DAC541-7B7A-43D3-8B79-37D633B846F1}">
                        <asvg:svgBlip xmlns:asvg="http://schemas.microsoft.com/office/drawing/2016/SVG/main" r:embed="rId5"/>
                      </a:ext>
                    </a:extLst>
                  </a:blip>
                  <a:srcRect/>
                  <a:stretch>
                    <a:fillRect/>
                  </a:stretch>
                </a:blipFill>
                <a:latin typeface="Santander Headline" panose="020B0504020201020104" pitchFamily="34" charset="0"/>
              </a:defRPr>
            </a:lvl3pPr>
            <a:lvl4pPr>
              <a:defRPr sz="100">
                <a:blipFill dpi="0" rotWithShape="1">
                  <a:blip r:embed="rId4">
                    <a:extLst>
                      <a:ext uri="{96DAC541-7B7A-43D3-8B79-37D633B846F1}">
                        <asvg:svgBlip xmlns:asvg="http://schemas.microsoft.com/office/drawing/2016/SVG/main" r:embed="rId5"/>
                      </a:ext>
                    </a:extLst>
                  </a:blip>
                  <a:srcRect/>
                  <a:stretch>
                    <a:fillRect/>
                  </a:stretch>
                </a:blipFill>
                <a:latin typeface="Santander Headline" panose="020B0504020201020104" pitchFamily="34" charset="0"/>
              </a:defRPr>
            </a:lvl4pPr>
            <a:lvl5pPr>
              <a:defRPr sz="100">
                <a:blipFill dpi="0" rotWithShape="1">
                  <a:blip r:embed="rId4">
                    <a:extLst>
                      <a:ext uri="{96DAC541-7B7A-43D3-8B79-37D633B846F1}">
                        <asvg:svgBlip xmlns:asvg="http://schemas.microsoft.com/office/drawing/2016/SVG/main" r:embed="rId5"/>
                      </a:ext>
                    </a:extLst>
                  </a:blip>
                  <a:srcRect/>
                  <a:stretch>
                    <a:fillRect/>
                  </a:stretch>
                </a:blipFill>
                <a:latin typeface="Santander Headline" panose="020B05040202010201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Text Placeholder 3">
            <a:extLst>
              <a:ext uri="{FF2B5EF4-FFF2-40B4-BE49-F238E27FC236}">
                <a16:creationId xmlns:a16="http://schemas.microsoft.com/office/drawing/2014/main" id="{EA7F86AB-E37E-DE89-15C9-8F1F77DB3F37}"/>
              </a:ext>
            </a:extLst>
          </p:cNvPr>
          <p:cNvSpPr>
            <a:spLocks noGrp="1"/>
          </p:cNvSpPr>
          <p:nvPr>
            <p:ph type="body" sz="quarter" idx="16"/>
          </p:nvPr>
        </p:nvSpPr>
        <p:spPr>
          <a:xfrm>
            <a:off x="10815678" y="89692"/>
            <a:ext cx="1285311" cy="281220"/>
          </a:xfrm>
          <a:prstGeom prst="rect">
            <a:avLst/>
          </a:prstGeom>
          <a:blipFill>
            <a:blip r:embed="rId6">
              <a:lum bright="100000"/>
              <a:extLst>
                <a:ext uri="{96DAC541-7B7A-43D3-8B79-37D633B846F1}">
                  <asvg:svgBlip xmlns:asvg="http://schemas.microsoft.com/office/drawing/2016/SVG/main" r:embed="rId7"/>
                </a:ext>
              </a:extLst>
            </a:blip>
            <a:stretch>
              <a:fillRect/>
            </a:stretch>
          </a:blipFill>
        </p:spPr>
        <p:txBody>
          <a:bodyPr/>
          <a:lstStyle>
            <a:lvl1pPr marL="0" indent="0">
              <a:buNone/>
              <a:defRPr sz="100">
                <a:solidFill>
                  <a:schemeClr val="bg1">
                    <a:alpha val="0"/>
                  </a:schemeClr>
                </a:solidFill>
              </a:defRPr>
            </a:lvl1pPr>
          </a:lstStyle>
          <a:p>
            <a:pPr lvl="0"/>
            <a:endParaRPr lang="en-GB"/>
          </a:p>
        </p:txBody>
      </p:sp>
    </p:spTree>
    <p:extLst>
      <p:ext uri="{BB962C8B-B14F-4D97-AF65-F5344CB8AC3E}">
        <p14:creationId xmlns:p14="http://schemas.microsoft.com/office/powerpoint/2010/main" val="2123693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ack cover slide 1">
    <p:spTree>
      <p:nvGrpSpPr>
        <p:cNvPr id="1" name=""/>
        <p:cNvGrpSpPr/>
        <p:nvPr/>
      </p:nvGrpSpPr>
      <p:grpSpPr>
        <a:xfrm>
          <a:off x="0" y="0"/>
          <a:ext cx="0" cy="0"/>
          <a:chOff x="0" y="0"/>
          <a:chExt cx="0" cy="0"/>
        </a:xfrm>
      </p:grpSpPr>
      <p:pic>
        <p:nvPicPr>
          <p:cNvPr id="11" name="Picture 10" descr="A road with cars on it&#10;&#10;Description automatically generated">
            <a:extLst>
              <a:ext uri="{FF2B5EF4-FFF2-40B4-BE49-F238E27FC236}">
                <a16:creationId xmlns:a16="http://schemas.microsoft.com/office/drawing/2014/main" id="{0AA77C48-716B-4771-7CB4-C775C9555D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
            <a:ext cx="12192000" cy="6967145"/>
          </a:xfrm>
          <a:prstGeom prst="rect">
            <a:avLst/>
          </a:prstGeom>
        </p:spPr>
      </p:pic>
      <p:sp>
        <p:nvSpPr>
          <p:cNvPr id="4" name="TextBox 20">
            <a:extLst>
              <a:ext uri="{FF2B5EF4-FFF2-40B4-BE49-F238E27FC236}">
                <a16:creationId xmlns:a16="http://schemas.microsoft.com/office/drawing/2014/main" id="{2BC5A094-F52B-D930-5333-EFE00CBFC2D9}"/>
              </a:ext>
            </a:extLst>
          </p:cNvPr>
          <p:cNvSpPr txBox="1"/>
          <p:nvPr userDrawn="1">
            <p:custDataLst>
              <p:tags r:id="rId1"/>
            </p:custDataLst>
          </p:nvPr>
        </p:nvSpPr>
        <p:spPr>
          <a:xfrm>
            <a:off x="10824088" y="130264"/>
            <a:ext cx="1189498" cy="161583"/>
          </a:xfrm>
          <a:prstGeom prst="rect">
            <a:avLst/>
          </a:prstGeom>
        </p:spPr>
        <p:txBody>
          <a:bodyPr wrap="square" lIns="0" tIns="0" rIns="0" bIns="0">
            <a:spAutoFit/>
          </a:bodyPr>
          <a:lstStyle/>
          <a:p>
            <a:pPr algn="r"/>
            <a:r>
              <a:rPr lang="en-GB" sz="1050" kern="1200">
                <a:solidFill>
                  <a:schemeClr val="bg1"/>
                </a:solidFill>
                <a:latin typeface="Santander Headline" panose="020B0504020201020104" pitchFamily="34" charset="0"/>
                <a:ea typeface="+mn-ea"/>
                <a:cs typeface="+mn-cs"/>
              </a:rPr>
              <a:t>Confidential</a:t>
            </a:r>
          </a:p>
        </p:txBody>
      </p:sp>
      <p:sp>
        <p:nvSpPr>
          <p:cNvPr id="3" name="Rectangle 2">
            <a:extLst>
              <a:ext uri="{FF2B5EF4-FFF2-40B4-BE49-F238E27FC236}">
                <a16:creationId xmlns:a16="http://schemas.microsoft.com/office/drawing/2014/main" id="{87CB03CC-02AD-14EA-9A73-9346C5E34970}"/>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5" name="Rectángulo 4">
            <a:extLst>
              <a:ext uri="{FF2B5EF4-FFF2-40B4-BE49-F238E27FC236}">
                <a16:creationId xmlns:a16="http://schemas.microsoft.com/office/drawing/2014/main" id="{56E299E8-9677-A29B-4B9E-F32246CC2495}"/>
              </a:ext>
            </a:extLst>
          </p:cNvPr>
          <p:cNvSpPr/>
          <p:nvPr userDrawn="1"/>
        </p:nvSpPr>
        <p:spPr>
          <a:xfrm>
            <a:off x="0" y="1192368"/>
            <a:ext cx="6164752" cy="5774776"/>
          </a:xfrm>
          <a:prstGeom prst="rect">
            <a:avLst/>
          </a:prstGeom>
          <a:gradFill>
            <a:gsLst>
              <a:gs pos="100000">
                <a:srgbClr val="8C0014"/>
              </a:gs>
              <a:gs pos="51000">
                <a:srgbClr val="64001E">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pic>
        <p:nvPicPr>
          <p:cNvPr id="16" name="Gráfico 5">
            <a:extLst>
              <a:ext uri="{FF2B5EF4-FFF2-40B4-BE49-F238E27FC236}">
                <a16:creationId xmlns:a16="http://schemas.microsoft.com/office/drawing/2014/main" id="{84834D0D-2591-98F2-08D6-157BF3001C19}"/>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51850" y="5860646"/>
            <a:ext cx="2201021" cy="413314"/>
          </a:xfrm>
          <a:prstGeom prst="rect">
            <a:avLst/>
          </a:prstGeom>
        </p:spPr>
      </p:pic>
      <p:sp>
        <p:nvSpPr>
          <p:cNvPr id="21" name="Text Placeholder 18">
            <a:extLst>
              <a:ext uri="{FF2B5EF4-FFF2-40B4-BE49-F238E27FC236}">
                <a16:creationId xmlns:a16="http://schemas.microsoft.com/office/drawing/2014/main" id="{B2EBC0E1-E075-533D-E635-A58CE14561F3}"/>
              </a:ext>
            </a:extLst>
          </p:cNvPr>
          <p:cNvSpPr>
            <a:spLocks noGrp="1"/>
          </p:cNvSpPr>
          <p:nvPr>
            <p:ph type="body" sz="quarter" idx="10"/>
          </p:nvPr>
        </p:nvSpPr>
        <p:spPr>
          <a:xfrm>
            <a:off x="688285" y="1571102"/>
            <a:ext cx="4970237" cy="4257675"/>
          </a:xfrm>
          <a:prstGeom prst="rect">
            <a:avLst/>
          </a:prstGeom>
        </p:spPr>
        <p:txBody>
          <a:bodyPr/>
          <a:lstStyle>
            <a:lvl1pPr marL="0" indent="0">
              <a:spcBef>
                <a:spcPts val="0"/>
              </a:spcBef>
              <a:spcAft>
                <a:spcPts val="1200"/>
              </a:spcAft>
              <a:buNone/>
              <a:defRPr sz="4000">
                <a:solidFill>
                  <a:schemeClr val="bg1"/>
                </a:solidFill>
                <a:latin typeface="Santander Headline" panose="020B0504020201020104" pitchFamily="34" charset="0"/>
              </a:defRPr>
            </a:lvl1pPr>
            <a:lvl2pPr marL="0" indent="0">
              <a:lnSpc>
                <a:spcPct val="100000"/>
              </a:lnSpc>
              <a:spcBef>
                <a:spcPts val="1200"/>
              </a:spcBef>
              <a:spcAft>
                <a:spcPts val="0"/>
              </a:spcAft>
              <a:buNone/>
              <a:defRPr sz="1200">
                <a:solidFill>
                  <a:schemeClr val="bg1"/>
                </a:solidFill>
              </a:defRPr>
            </a:lvl2pPr>
            <a:lvl3pPr marL="0" indent="0">
              <a:lnSpc>
                <a:spcPct val="100000"/>
              </a:lnSpc>
              <a:spcBef>
                <a:spcPts val="3000"/>
              </a:spcBef>
              <a:buNone/>
              <a:defRPr>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663193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17" name="Marcador de texto 16">
            <a:extLst>
              <a:ext uri="{FF2B5EF4-FFF2-40B4-BE49-F238E27FC236}">
                <a16:creationId xmlns:a16="http://schemas.microsoft.com/office/drawing/2014/main" id="{549B081F-CD55-5DB9-F30B-BA8B8C8077C0}"/>
              </a:ext>
            </a:extLst>
          </p:cNvPr>
          <p:cNvSpPr>
            <a:spLocks noGrp="1"/>
          </p:cNvSpPr>
          <p:nvPr>
            <p:ph type="body" sz="quarter" idx="12" hasCustomPrompt="1"/>
          </p:nvPr>
        </p:nvSpPr>
        <p:spPr>
          <a:xfrm>
            <a:off x="5422406" y="1293090"/>
            <a:ext cx="5173663" cy="3384861"/>
          </a:xfrm>
          <a:prstGeom prst="rect">
            <a:avLst/>
          </a:prstGeom>
        </p:spPr>
        <p:txBody>
          <a:bodyPr/>
          <a:lstStyle>
            <a:lvl1pPr marL="0" indent="0">
              <a:buNone/>
              <a:defRPr sz="2400">
                <a:solidFill>
                  <a:schemeClr val="bg1"/>
                </a:solidFill>
                <a:latin typeface="Arial" panose="020B0604020202020204" pitchFamily="34" charset="0"/>
                <a:cs typeface="Arial" panose="020B0604020202020204" pitchFamily="34" charset="0"/>
              </a:defRPr>
            </a:lvl1pPr>
          </a:lstStyle>
          <a:p>
            <a:pPr lvl="0"/>
            <a:r>
              <a:rPr lang="es-ES"/>
              <a:t>Text</a:t>
            </a:r>
          </a:p>
        </p:txBody>
      </p:sp>
      <p:sp>
        <p:nvSpPr>
          <p:cNvPr id="2" name="Tampungan Gambar 21">
            <a:extLst>
              <a:ext uri="{FF2B5EF4-FFF2-40B4-BE49-F238E27FC236}">
                <a16:creationId xmlns:a16="http://schemas.microsoft.com/office/drawing/2014/main" id="{8AA5F56D-5582-00C4-A2FF-AB3411D2AD07}"/>
              </a:ext>
            </a:extLst>
          </p:cNvPr>
          <p:cNvSpPr>
            <a:spLocks noGrp="1"/>
          </p:cNvSpPr>
          <p:nvPr>
            <p:ph type="pic" sz="quarter" idx="10" hasCustomPrompt="1"/>
          </p:nvPr>
        </p:nvSpPr>
        <p:spPr>
          <a:xfrm>
            <a:off x="834057" y="0"/>
            <a:ext cx="4284857" cy="6088283"/>
          </a:xfrm>
          <a:custGeom>
            <a:avLst/>
            <a:gdLst>
              <a:gd name="connsiteX0" fmla="*/ 0 w 4284857"/>
              <a:gd name="connsiteY0" fmla="*/ 0 h 6088283"/>
              <a:gd name="connsiteX1" fmla="*/ 4284857 w 4284857"/>
              <a:gd name="connsiteY1" fmla="*/ 0 h 6088283"/>
              <a:gd name="connsiteX2" fmla="*/ 4284857 w 4284857"/>
              <a:gd name="connsiteY2" fmla="*/ 3992174 h 6088283"/>
              <a:gd name="connsiteX3" fmla="*/ 2188748 w 4284857"/>
              <a:gd name="connsiteY3" fmla="*/ 6088283 h 6088283"/>
              <a:gd name="connsiteX4" fmla="*/ 2096109 w 4284857"/>
              <a:gd name="connsiteY4" fmla="*/ 6088283 h 6088283"/>
              <a:gd name="connsiteX5" fmla="*/ 0 w 4284857"/>
              <a:gd name="connsiteY5" fmla="*/ 3992174 h 608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4857" h="6088283">
                <a:moveTo>
                  <a:pt x="0" y="0"/>
                </a:moveTo>
                <a:lnTo>
                  <a:pt x="4284857" y="0"/>
                </a:lnTo>
                <a:lnTo>
                  <a:pt x="4284857" y="3992174"/>
                </a:lnTo>
                <a:cubicBezTo>
                  <a:pt x="4284857" y="5149823"/>
                  <a:pt x="3346397" y="6088283"/>
                  <a:pt x="2188748" y="6088283"/>
                </a:cubicBezTo>
                <a:lnTo>
                  <a:pt x="2096109" y="6088283"/>
                </a:lnTo>
                <a:cubicBezTo>
                  <a:pt x="938460" y="6088283"/>
                  <a:pt x="0" y="5149823"/>
                  <a:pt x="0" y="3992174"/>
                </a:cubicBezTo>
                <a:close/>
              </a:path>
            </a:pathLst>
          </a:custGeom>
        </p:spPr>
        <p:txBody>
          <a:bodyPr/>
          <a:lstStyle>
            <a:lvl1pPr>
              <a:defRPr>
                <a:solidFill>
                  <a:schemeClr val="bg1"/>
                </a:solidFill>
              </a:defRPr>
            </a:lvl1pPr>
          </a:lstStyle>
          <a:p>
            <a:r>
              <a:rPr lang="es-ES" err="1"/>
              <a:t>insert</a:t>
            </a:r>
            <a:r>
              <a:rPr lang="es-ES"/>
              <a:t> </a:t>
            </a:r>
            <a:r>
              <a:rPr lang="es-ES" err="1"/>
              <a:t>your</a:t>
            </a:r>
            <a:r>
              <a:rPr lang="es-ES"/>
              <a:t> </a:t>
            </a:r>
            <a:r>
              <a:rPr lang="es-ES" err="1"/>
              <a:t>photo</a:t>
            </a:r>
            <a:endParaRPr lang="es-ES"/>
          </a:p>
        </p:txBody>
      </p:sp>
    </p:spTree>
    <p:extLst>
      <p:ext uri="{BB962C8B-B14F-4D97-AF65-F5344CB8AC3E}">
        <p14:creationId xmlns:p14="http://schemas.microsoft.com/office/powerpoint/2010/main" val="2218700777"/>
      </p:ext>
    </p:extLst>
  </p:cSld>
  <p:clrMapOvr>
    <a:masterClrMapping/>
  </p:clrMapOvr>
  <p:extLst>
    <p:ext uri="{DCECCB84-F9BA-43D5-87BE-67443E8EF086}">
      <p15:sldGuideLst xmlns:p15="http://schemas.microsoft.com/office/powerpoint/2012/main">
        <p15:guide id="1" pos="50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0916C9-049A-98D2-CD8E-D3A4F78972D2}"/>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73B14E3-ED6F-1E12-F716-5C430FB6DF9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E68A48D-DE46-F750-B651-764E56679E81}"/>
              </a:ext>
            </a:extLst>
          </p:cNvPr>
          <p:cNvSpPr>
            <a:spLocks noGrp="1"/>
          </p:cNvSpPr>
          <p:nvPr>
            <p:ph type="dt" sz="half" idx="10"/>
          </p:nvPr>
        </p:nvSpPr>
        <p:spPr/>
        <p:txBody>
          <a:bodyPr/>
          <a:lstStyle/>
          <a:p>
            <a:fld id="{B74D274C-A9CE-4BE7-9899-F2ABD49B5BEB}" type="datetimeFigureOut">
              <a:rPr lang="es-ES" smtClean="0"/>
              <a:t>20/11/2025</a:t>
            </a:fld>
            <a:endParaRPr lang="es-ES"/>
          </a:p>
        </p:txBody>
      </p:sp>
      <p:sp>
        <p:nvSpPr>
          <p:cNvPr id="5" name="Marcador de pie de página 4">
            <a:extLst>
              <a:ext uri="{FF2B5EF4-FFF2-40B4-BE49-F238E27FC236}">
                <a16:creationId xmlns:a16="http://schemas.microsoft.com/office/drawing/2014/main" id="{9810CA7A-13FF-FF68-E67B-60B21A3B9E3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1CCBB9D-4C45-DE02-D4DE-732A6EE0B569}"/>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13106937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Tampungan Gambar 4">
            <a:extLst>
              <a:ext uri="{FF2B5EF4-FFF2-40B4-BE49-F238E27FC236}">
                <a16:creationId xmlns:a16="http://schemas.microsoft.com/office/drawing/2014/main" id="{B935C896-4E60-E3E1-6471-62A792F799AC}"/>
              </a:ext>
            </a:extLst>
          </p:cNvPr>
          <p:cNvSpPr>
            <a:spLocks noGrp="1"/>
          </p:cNvSpPr>
          <p:nvPr>
            <p:ph type="pic" sz="quarter" idx="15"/>
          </p:nvPr>
        </p:nvSpPr>
        <p:spPr>
          <a:xfrm>
            <a:off x="6466215" y="-1076594"/>
            <a:ext cx="10003001" cy="9249314"/>
          </a:xfrm>
          <a:prstGeom prst="ellipse">
            <a:avLst/>
          </a:prstGeom>
        </p:spPr>
        <p:txBody>
          <a:bodyPr/>
          <a:lstStyle/>
          <a:p>
            <a:endParaRPr lang="es-ES"/>
          </a:p>
        </p:txBody>
      </p:sp>
      <p:sp>
        <p:nvSpPr>
          <p:cNvPr id="4" name="Marcador de texto 14">
            <a:extLst>
              <a:ext uri="{FF2B5EF4-FFF2-40B4-BE49-F238E27FC236}">
                <a16:creationId xmlns:a16="http://schemas.microsoft.com/office/drawing/2014/main" id="{82FD1AAD-003A-F61F-E60F-566F826D64B5}"/>
              </a:ext>
            </a:extLst>
          </p:cNvPr>
          <p:cNvSpPr>
            <a:spLocks noGrp="1"/>
          </p:cNvSpPr>
          <p:nvPr>
            <p:ph type="body" sz="quarter" idx="11" hasCustomPrompt="1"/>
          </p:nvPr>
        </p:nvSpPr>
        <p:spPr>
          <a:xfrm>
            <a:off x="735397" y="2689225"/>
            <a:ext cx="5084762" cy="739775"/>
          </a:xfrm>
          <a:prstGeom prst="rect">
            <a:avLst/>
          </a:prstGeom>
        </p:spPr>
        <p:txBody>
          <a:bodyPr/>
          <a:lstStyle>
            <a:lvl1pPr marL="0" indent="0">
              <a:buNone/>
              <a:defRPr sz="4800" b="0" i="0">
                <a:solidFill>
                  <a:schemeClr val="bg1"/>
                </a:solidFill>
                <a:latin typeface="Georgia" panose="02040502050405020303" pitchFamily="18" charset="0"/>
                <a:cs typeface="Arial" panose="020B0604020202020204" pitchFamily="34" charset="0"/>
              </a:defRPr>
            </a:lvl1pPr>
          </a:lstStyle>
          <a:p>
            <a:pPr lvl="0"/>
            <a:r>
              <a:rPr lang="es-ES"/>
              <a:t>Título</a:t>
            </a:r>
          </a:p>
        </p:txBody>
      </p:sp>
      <p:sp>
        <p:nvSpPr>
          <p:cNvPr id="5" name="Marcador de texto 16">
            <a:extLst>
              <a:ext uri="{FF2B5EF4-FFF2-40B4-BE49-F238E27FC236}">
                <a16:creationId xmlns:a16="http://schemas.microsoft.com/office/drawing/2014/main" id="{669D7063-5B6F-7883-2F55-B9FCBA063930}"/>
              </a:ext>
            </a:extLst>
          </p:cNvPr>
          <p:cNvSpPr>
            <a:spLocks noGrp="1"/>
          </p:cNvSpPr>
          <p:nvPr>
            <p:ph type="body" sz="quarter" idx="12" hasCustomPrompt="1"/>
          </p:nvPr>
        </p:nvSpPr>
        <p:spPr>
          <a:xfrm>
            <a:off x="724284" y="3548063"/>
            <a:ext cx="5173663" cy="1504950"/>
          </a:xfrm>
          <a:prstGeom prst="rect">
            <a:avLst/>
          </a:prstGeom>
        </p:spPr>
        <p:txBody>
          <a:bodyPr/>
          <a:lstStyle>
            <a:lvl1pPr marL="0" indent="0">
              <a:buNone/>
              <a:defRPr sz="1800">
                <a:solidFill>
                  <a:schemeClr val="bg1"/>
                </a:solidFill>
                <a:latin typeface="Arial" panose="020B0604020202020204" pitchFamily="34" charset="0"/>
                <a:cs typeface="Arial" panose="020B0604020202020204" pitchFamily="34" charset="0"/>
              </a:defRPr>
            </a:lvl1pPr>
          </a:lstStyle>
          <a:p>
            <a:pPr lvl="0"/>
            <a:r>
              <a:rPr lang="es-ES" err="1"/>
              <a:t>Summary</a:t>
            </a:r>
            <a:endParaRPr lang="es-ES"/>
          </a:p>
        </p:txBody>
      </p:sp>
    </p:spTree>
    <p:extLst>
      <p:ext uri="{BB962C8B-B14F-4D97-AF65-F5344CB8AC3E}">
        <p14:creationId xmlns:p14="http://schemas.microsoft.com/office/powerpoint/2010/main" val="2273888974"/>
      </p:ext>
    </p:extLst>
  </p:cSld>
  <p:clrMapOvr>
    <a:masterClrMapping/>
  </p:clrMapOvr>
  <p:extLst>
    <p:ext uri="{DCECCB84-F9BA-43D5-87BE-67443E8EF086}">
      <p15:sldGuideLst xmlns:p15="http://schemas.microsoft.com/office/powerpoint/2012/main">
        <p15:guide id="1" pos="50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4" name="Marcador de texto 14">
            <a:extLst>
              <a:ext uri="{FF2B5EF4-FFF2-40B4-BE49-F238E27FC236}">
                <a16:creationId xmlns:a16="http://schemas.microsoft.com/office/drawing/2014/main" id="{82FD1AAD-003A-F61F-E60F-566F826D64B5}"/>
              </a:ext>
            </a:extLst>
          </p:cNvPr>
          <p:cNvSpPr>
            <a:spLocks noGrp="1"/>
          </p:cNvSpPr>
          <p:nvPr>
            <p:ph type="body" sz="quarter" idx="11" hasCustomPrompt="1"/>
          </p:nvPr>
        </p:nvSpPr>
        <p:spPr>
          <a:xfrm>
            <a:off x="1315411" y="1645516"/>
            <a:ext cx="5084762" cy="739775"/>
          </a:xfrm>
          <a:prstGeom prst="rect">
            <a:avLst/>
          </a:prstGeom>
        </p:spPr>
        <p:txBody>
          <a:bodyPr/>
          <a:lstStyle>
            <a:lvl1pPr marL="0" indent="0">
              <a:buNone/>
              <a:defRPr sz="4800" b="0" i="0">
                <a:solidFill>
                  <a:schemeClr val="bg1"/>
                </a:solidFill>
                <a:latin typeface="Georgia" panose="02040502050405020303" pitchFamily="18" charset="0"/>
                <a:cs typeface="Arial" panose="020B0604020202020204" pitchFamily="34" charset="0"/>
              </a:defRPr>
            </a:lvl1pPr>
          </a:lstStyle>
          <a:p>
            <a:pPr lvl="0"/>
            <a:r>
              <a:rPr lang="es-ES" err="1"/>
              <a:t>Summary</a:t>
            </a:r>
            <a:endParaRPr lang="es-ES"/>
          </a:p>
        </p:txBody>
      </p:sp>
      <p:sp>
        <p:nvSpPr>
          <p:cNvPr id="5" name="Marcador de texto 16">
            <a:extLst>
              <a:ext uri="{FF2B5EF4-FFF2-40B4-BE49-F238E27FC236}">
                <a16:creationId xmlns:a16="http://schemas.microsoft.com/office/drawing/2014/main" id="{669D7063-5B6F-7883-2F55-B9FCBA063930}"/>
              </a:ext>
            </a:extLst>
          </p:cNvPr>
          <p:cNvSpPr>
            <a:spLocks noGrp="1"/>
          </p:cNvSpPr>
          <p:nvPr>
            <p:ph type="body" sz="quarter" idx="12" hasCustomPrompt="1"/>
          </p:nvPr>
        </p:nvSpPr>
        <p:spPr>
          <a:xfrm>
            <a:off x="1315412" y="2504354"/>
            <a:ext cx="5084762" cy="3591646"/>
          </a:xfrm>
          <a:prstGeom prst="rect">
            <a:avLst/>
          </a:prstGeom>
        </p:spPr>
        <p:txBody>
          <a:bodyPr/>
          <a:lstStyle>
            <a:lvl1pPr marL="0" indent="0">
              <a:buNone/>
              <a:defRPr sz="1800">
                <a:solidFill>
                  <a:schemeClr val="bg1"/>
                </a:solidFill>
                <a:latin typeface="Arial" panose="020B0604020202020204" pitchFamily="34" charset="0"/>
                <a:cs typeface="Arial" panose="020B0604020202020204" pitchFamily="34" charset="0"/>
              </a:defRPr>
            </a:lvl1pPr>
          </a:lstStyle>
          <a:p>
            <a:pPr lvl="0"/>
            <a:r>
              <a:rPr lang="es-ES" err="1"/>
              <a:t>Summary</a:t>
            </a:r>
            <a:endParaRPr lang="es-ES"/>
          </a:p>
        </p:txBody>
      </p:sp>
    </p:spTree>
    <p:extLst>
      <p:ext uri="{BB962C8B-B14F-4D97-AF65-F5344CB8AC3E}">
        <p14:creationId xmlns:p14="http://schemas.microsoft.com/office/powerpoint/2010/main" val="3208773446"/>
      </p:ext>
    </p:extLst>
  </p:cSld>
  <p:clrMapOvr>
    <a:masterClrMapping/>
  </p:clrMapOvr>
  <p:extLst>
    <p:ext uri="{DCECCB84-F9BA-43D5-87BE-67443E8EF086}">
      <p15:sldGuideLst xmlns:p15="http://schemas.microsoft.com/office/powerpoint/2012/main">
        <p15:guide id="1" pos="5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3989331"/>
      </p:ext>
    </p:extLst>
  </p:cSld>
  <p:clrMapOvr>
    <a:masterClrMapping/>
  </p:clrMapOvr>
  <p:extLst>
    <p:ext uri="{DCECCB84-F9BA-43D5-87BE-67443E8EF086}">
      <p15:sldGuideLst xmlns:p15="http://schemas.microsoft.com/office/powerpoint/2012/main">
        <p15:guide id="1" pos="5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ull Image Only">
    <p:spTree>
      <p:nvGrpSpPr>
        <p:cNvPr id="1" name=""/>
        <p:cNvGrpSpPr/>
        <p:nvPr/>
      </p:nvGrpSpPr>
      <p:grpSpPr>
        <a:xfrm>
          <a:off x="0" y="0"/>
          <a:ext cx="0" cy="0"/>
          <a:chOff x="0" y="0"/>
          <a:chExt cx="0" cy="0"/>
        </a:xfrm>
      </p:grpSpPr>
      <p:pic>
        <p:nvPicPr>
          <p:cNvPr id="11" name="Imagen 10" descr="Un letrero azul con letras blancas en la noche&#10;&#10;Descripción generada automáticamente con confianza media">
            <a:extLst>
              <a:ext uri="{FF2B5EF4-FFF2-40B4-BE49-F238E27FC236}">
                <a16:creationId xmlns:a16="http://schemas.microsoft.com/office/drawing/2014/main" id="{E39985C1-FF8C-63D9-F4F0-6BE586A7405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912"/>
          <a:stretch/>
        </p:blipFill>
        <p:spPr>
          <a:xfrm>
            <a:off x="-1" y="-5745"/>
            <a:ext cx="12194377" cy="6863744"/>
          </a:xfrm>
          <a:prstGeom prst="rect">
            <a:avLst/>
          </a:prstGeom>
        </p:spPr>
      </p:pic>
      <p:sp>
        <p:nvSpPr>
          <p:cNvPr id="6" name="SubTitle">
            <a:extLst>
              <a:ext uri="{FF2B5EF4-FFF2-40B4-BE49-F238E27FC236}">
                <a16:creationId xmlns:a16="http://schemas.microsoft.com/office/drawing/2014/main" id="{8721CA36-DC1A-9DA0-482B-013C59CEC0CF}"/>
              </a:ext>
            </a:extLst>
          </p:cNvPr>
          <p:cNvSpPr>
            <a:spLocks noGrp="1"/>
          </p:cNvSpPr>
          <p:nvPr>
            <p:ph type="body" sz="quarter" idx="17" hasCustomPrompt="1"/>
          </p:nvPr>
        </p:nvSpPr>
        <p:spPr>
          <a:xfrm>
            <a:off x="381000" y="3304644"/>
            <a:ext cx="5366657" cy="533400"/>
          </a:xfrm>
          <a:prstGeom prst="rect">
            <a:avLst/>
          </a:prstGeom>
        </p:spPr>
        <p:txBody>
          <a:bodyPr lIns="0" tIns="45720" rIns="0"/>
          <a:lstStyle>
            <a:lvl1pPr algn="l">
              <a:defRPr lang="en-US" dirty="0" smtClean="0"/>
            </a:lvl1pPr>
          </a:lstStyle>
          <a:p>
            <a:pPr lvl="0">
              <a:lnSpc>
                <a:spcPct val="100000"/>
              </a:lnSpc>
            </a:pPr>
            <a:r>
              <a:rPr lang="en-US" noProof="0"/>
              <a:t>Click to enter/edit subtitle text</a:t>
            </a:r>
          </a:p>
        </p:txBody>
      </p:sp>
      <p:sp>
        <p:nvSpPr>
          <p:cNvPr id="2" name="MainTitle">
            <a:extLst>
              <a:ext uri="{FF2B5EF4-FFF2-40B4-BE49-F238E27FC236}">
                <a16:creationId xmlns:a16="http://schemas.microsoft.com/office/drawing/2014/main" id="{32F4D80C-C221-F8D0-FC62-DDD4F8E72621}"/>
              </a:ext>
            </a:extLst>
          </p:cNvPr>
          <p:cNvSpPr>
            <a:spLocks noGrp="1"/>
          </p:cNvSpPr>
          <p:nvPr>
            <p:ph type="title" hasCustomPrompt="1"/>
          </p:nvPr>
        </p:nvSpPr>
        <p:spPr>
          <a:xfrm>
            <a:off x="381000" y="1933044"/>
            <a:ext cx="5366657" cy="1371600"/>
          </a:xfrm>
        </p:spPr>
        <p:txBody>
          <a:bodyPr/>
          <a:lstStyle/>
          <a:p>
            <a:r>
              <a:rPr lang="en-US" noProof="0"/>
              <a:t>Click to edit title</a:t>
            </a:r>
          </a:p>
        </p:txBody>
      </p:sp>
      <p:sp>
        <p:nvSpPr>
          <p:cNvPr id="3" name="NTT DATA Global Logo" descr="NTT DATA Global Logo">
            <a:extLst>
              <a:ext uri="{FF2B5EF4-FFF2-40B4-BE49-F238E27FC236}">
                <a16:creationId xmlns:a16="http://schemas.microsoft.com/office/drawing/2014/main" id="{111A4B15-57F9-BE95-1E63-1DD7D499E26F}"/>
              </a:ext>
            </a:extLst>
          </p:cNvPr>
          <p:cNvSpPr>
            <a:spLocks noGrp="1" noRot="1" noMove="1" noResize="1" noEditPoints="1" noAdjustHandles="1" noChangeArrowheads="1" noChangeShapeType="1"/>
          </p:cNvSpPr>
          <p:nvPr>
            <p:ph type="body" sz="quarter" idx="15"/>
          </p:nvPr>
        </p:nvSpPr>
        <p:spPr bwMode="black">
          <a:xfrm>
            <a:off x="402336" y="320040"/>
            <a:ext cx="1959724" cy="400077"/>
          </a:xfrm>
          <a:prstGeom prst="rect">
            <a:avLst/>
          </a:prstGeom>
          <a:blipFill dpi="0" rotWithShape="1">
            <a:blip r:embed="rId3"/>
            <a:srcRect/>
            <a:stretch>
              <a:fillRect/>
            </a:stretch>
          </a:blipFill>
        </p:spPr>
        <p:txBody>
          <a:bodyPr wrap="none" lIns="0" tIns="0" rIns="0" bIns="0"/>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Tree>
    <p:extLst>
      <p:ext uri="{BB962C8B-B14F-4D97-AF65-F5344CB8AC3E}">
        <p14:creationId xmlns:p14="http://schemas.microsoft.com/office/powerpoint/2010/main" val="40593207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Subtitle, 1 Column Body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741948"/>
            <a:ext cx="11430000" cy="364957"/>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GB"/>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solidFill>
                  <a:schemeClr val="bg1"/>
                </a:solidFill>
              </a:defRPr>
            </a:lvl1pPr>
          </a:lstStyle>
          <a:p>
            <a:pPr lvl="0">
              <a:lnSpc>
                <a:spcPct val="100000"/>
              </a:lnSpc>
            </a:pPr>
            <a:r>
              <a:rPr lang="en-GB"/>
              <a:t>Click to edit Master title style</a:t>
            </a:r>
            <a:endParaRPr lang="en-US"/>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lvl1pPr>
              <a:defRPr>
                <a:solidFill>
                  <a:schemeClr val="bg1"/>
                </a:solidFill>
              </a:defRPr>
            </a:lvl1pPr>
          </a:lstStyle>
          <a:p>
            <a:fld id="{60D39823-8059-4D49-BD26-6D32C31B8621}" type="slidenum">
              <a:rPr lang="en-SG" smtClean="0"/>
              <a:pPr/>
              <a:t>‹#›</a:t>
            </a:fld>
            <a:endParaRPr lang="en-SG"/>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291392"/>
            <a:ext cx="11430000" cy="5109408"/>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0242200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BA60C6-CF31-D225-4703-73B2F842E57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99BE306-2D98-0125-74FA-40C4C56B32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7F4291CF-2C9D-7B4C-4484-C26AE6AB8011}"/>
              </a:ext>
            </a:extLst>
          </p:cNvPr>
          <p:cNvSpPr>
            <a:spLocks noGrp="1"/>
          </p:cNvSpPr>
          <p:nvPr>
            <p:ph type="dt" sz="half" idx="10"/>
          </p:nvPr>
        </p:nvSpPr>
        <p:spPr/>
        <p:txBody>
          <a:bodyPr/>
          <a:lstStyle/>
          <a:p>
            <a:fld id="{B74D274C-A9CE-4BE7-9899-F2ABD49B5BEB}" type="datetimeFigureOut">
              <a:rPr lang="es-ES" smtClean="0"/>
              <a:t>20/11/2025</a:t>
            </a:fld>
            <a:endParaRPr lang="es-ES"/>
          </a:p>
        </p:txBody>
      </p:sp>
      <p:sp>
        <p:nvSpPr>
          <p:cNvPr id="5" name="Marcador de pie de página 4">
            <a:extLst>
              <a:ext uri="{FF2B5EF4-FFF2-40B4-BE49-F238E27FC236}">
                <a16:creationId xmlns:a16="http://schemas.microsoft.com/office/drawing/2014/main" id="{40D4CDF6-BCA7-712C-C3AC-82C2E09E399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5F9C227-BCAF-4A6C-FFBD-4803EED931BC}"/>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35442515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_Cover_Full Image, Full Innovation Curve">
    <p:bg>
      <p:bgPr>
        <a:solidFill>
          <a:srgbClr val="8BB9F2"/>
        </a:solidFill>
        <a:effectLst/>
      </p:bgPr>
    </p:bg>
    <p:spTree>
      <p:nvGrpSpPr>
        <p:cNvPr id="1" name=""/>
        <p:cNvGrpSpPr/>
        <p:nvPr/>
      </p:nvGrpSpPr>
      <p:grpSpPr>
        <a:xfrm>
          <a:off x="0" y="0"/>
          <a:ext cx="0" cy="0"/>
          <a:chOff x="0" y="0"/>
          <a:chExt cx="0" cy="0"/>
        </a:xfrm>
      </p:grpSpPr>
      <p:sp>
        <p:nvSpPr>
          <p:cNvPr id="6" name="Smart Navy SemiTrans Overlay">
            <a:extLst>
              <a:ext uri="{FF2B5EF4-FFF2-40B4-BE49-F238E27FC236}">
                <a16:creationId xmlns:a16="http://schemas.microsoft.com/office/drawing/2014/main" id="{39BA9756-44A4-AC93-1405-84B020B6F46B}"/>
              </a:ext>
            </a:extLst>
          </p:cNvPr>
          <p:cNvSpPr>
            <a:spLocks noGrp="1"/>
          </p:cNvSpPr>
          <p:nvPr>
            <p:ph type="body" sz="quarter" idx="16" hasCustomPrompt="1"/>
          </p:nvPr>
        </p:nvSpPr>
        <p:spPr>
          <a:xfrm>
            <a:off x="0" y="0"/>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noProof="0"/>
              <a:t> </a:t>
            </a:r>
          </a:p>
        </p:txBody>
      </p:sp>
      <p:sp>
        <p:nvSpPr>
          <p:cNvPr id="8" name="Footer Placeholder 4">
            <a:extLst>
              <a:ext uri="{FF2B5EF4-FFF2-40B4-BE49-F238E27FC236}">
                <a16:creationId xmlns:a16="http://schemas.microsoft.com/office/drawing/2014/main" id="{5E9A5FE8-62E3-0D2E-834A-D1F1B8269B75}"/>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chemeClr val="bg1"/>
                </a:solidFill>
              </a:defRPr>
            </a:lvl1pPr>
          </a:lstStyle>
          <a:p>
            <a:r>
              <a:rPr lang="en-US"/>
              <a:t>© 2025 NTT DATA, Inc. | (Insert appropriate disclaimer if required)</a:t>
            </a:r>
            <a:endParaRPr lang="en-US" noProof="0"/>
          </a:p>
        </p:txBody>
      </p:sp>
      <p:sp>
        <p:nvSpPr>
          <p:cNvPr id="3" name="Innovation Curve">
            <a:extLst>
              <a:ext uri="{FF2B5EF4-FFF2-40B4-BE49-F238E27FC236}">
                <a16:creationId xmlns:a16="http://schemas.microsoft.com/office/drawing/2014/main" id="{18332D96-F8AA-AD1E-863A-6EA58DA26D4A}"/>
              </a:ext>
            </a:extLst>
          </p:cNvPr>
          <p:cNvSpPr>
            <a:spLocks noGrp="1"/>
          </p:cNvSpPr>
          <p:nvPr>
            <p:ph type="body" sz="quarter" idx="21" hasCustomPrompt="1"/>
          </p:nvPr>
        </p:nvSpPr>
        <p:spPr>
          <a:xfrm>
            <a:off x="5365655" y="0"/>
            <a:ext cx="6835842" cy="6858000"/>
          </a:xfrm>
          <a:blipFill>
            <a:blip r:embed="rId2"/>
            <a:stretch>
              <a:fillRect/>
            </a:stretch>
          </a:blipFill>
        </p:spPr>
        <p:txBody>
          <a:bodyPr/>
          <a:lstStyle>
            <a:lvl1pPr>
              <a:defRPr sz="200"/>
            </a:lvl1pPr>
          </a:lstStyle>
          <a:p>
            <a:pPr lvl="0"/>
            <a:r>
              <a:rPr lang="de-DE"/>
              <a:t>.</a:t>
            </a:r>
          </a:p>
        </p:txBody>
      </p:sp>
      <p:sp>
        <p:nvSpPr>
          <p:cNvPr id="7" name="Cover Photo Placeholder">
            <a:extLst>
              <a:ext uri="{FF2B5EF4-FFF2-40B4-BE49-F238E27FC236}">
                <a16:creationId xmlns:a16="http://schemas.microsoft.com/office/drawing/2014/main" id="{47AACDBA-727E-B7AC-B9F8-A809F3406830}"/>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rgbClr val="FF7A00"/>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noProof="0"/>
              <a:t>Click to add image. Then Reorder: Send to back</a:t>
            </a:r>
          </a:p>
        </p:txBody>
      </p:sp>
      <p:sp>
        <p:nvSpPr>
          <p:cNvPr id="2" name="Info box">
            <a:extLst>
              <a:ext uri="{FF2B5EF4-FFF2-40B4-BE49-F238E27FC236}">
                <a16:creationId xmlns:a16="http://schemas.microsoft.com/office/drawing/2014/main" id="{CDC6CD3E-31EA-EA2F-BE3B-37D4E6526A11}"/>
              </a:ext>
            </a:extLst>
          </p:cNvPr>
          <p:cNvSpPr>
            <a:spLocks noGrp="1"/>
          </p:cNvSpPr>
          <p:nvPr>
            <p:ph sz="quarter" idx="18" hasCustomPrompt="1"/>
          </p:nvPr>
        </p:nvSpPr>
        <p:spPr>
          <a:xfrm>
            <a:off x="10101235"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accent6">
                    <a:lumMod val="40000"/>
                    <a:lumOff val="60000"/>
                  </a:schemeClr>
                </a:solidFill>
              </a:defRPr>
            </a:lvl1pPr>
          </a:lstStyle>
          <a:p>
            <a:pPr lvl="0"/>
            <a:r>
              <a:rPr lang="en-US" noProof="0"/>
              <a:t>Information Type:</a:t>
            </a:r>
            <a:br>
              <a:rPr lang="en-US" noProof="0"/>
            </a:br>
            <a:r>
              <a:rPr lang="en-US" noProof="0"/>
              <a:t>Company:  </a:t>
            </a:r>
            <a:br>
              <a:rPr lang="en-US" noProof="0"/>
            </a:br>
            <a:r>
              <a:rPr lang="en-US" noProof="0"/>
              <a:t>Information Owner:</a:t>
            </a:r>
          </a:p>
        </p:txBody>
      </p:sp>
      <p:sp>
        <p:nvSpPr>
          <p:cNvPr id="4" name="Date Placeholder 3">
            <a:extLst>
              <a:ext uri="{FF2B5EF4-FFF2-40B4-BE49-F238E27FC236}">
                <a16:creationId xmlns:a16="http://schemas.microsoft.com/office/drawing/2014/main" id="{C81BBD22-02FF-5EAB-ABA3-3C0BB396027D}"/>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chemeClr val="bg1"/>
                </a:solidFill>
              </a:defRPr>
            </a:lvl1pPr>
          </a:lstStyle>
          <a:p>
            <a:endParaRPr lang="en-US"/>
          </a:p>
        </p:txBody>
      </p:sp>
      <p:sp>
        <p:nvSpPr>
          <p:cNvPr id="18" name="Title 1">
            <a:extLst>
              <a:ext uri="{FF2B5EF4-FFF2-40B4-BE49-F238E27FC236}">
                <a16:creationId xmlns:a16="http://schemas.microsoft.com/office/drawing/2014/main" id="{6566C0A6-4FFE-882A-7F2D-B9B9A23AB5FB}"/>
              </a:ext>
            </a:extLst>
          </p:cNvPr>
          <p:cNvSpPr>
            <a:spLocks noGrp="1"/>
          </p:cNvSpPr>
          <p:nvPr>
            <p:ph type="ctrTitle" hasCustomPrompt="1"/>
          </p:nvPr>
        </p:nvSpPr>
        <p:spPr bwMode="gray">
          <a:xfrm>
            <a:off x="380048" y="2438400"/>
            <a:ext cx="4793932" cy="1371600"/>
          </a:xfrm>
        </p:spPr>
        <p:txBody>
          <a:bodyPr vert="horz" lIns="0" tIns="45720" rIns="0" bIns="45720" rtlCol="0" anchor="b">
            <a:noAutofit/>
          </a:bodyPr>
          <a:lstStyle>
            <a:lvl1pPr>
              <a:defRPr lang="en-GB" sz="4400" b="0" i="0" dirty="0">
                <a:solidFill>
                  <a:srgbClr val="F8F8F8"/>
                </a:solidFill>
                <a:latin typeface="+mj-lt"/>
                <a:cs typeface="Times New Roman" panose="02020603050405020304" pitchFamily="18" charset="0"/>
              </a:defRPr>
            </a:lvl1pPr>
          </a:lstStyle>
          <a:p>
            <a:pPr lvl="0">
              <a:lnSpc>
                <a:spcPct val="100000"/>
              </a:lnSpc>
            </a:pPr>
            <a:r>
              <a:rPr lang="en-US" noProof="0"/>
              <a:t>Click to edit Master title Style</a:t>
            </a:r>
          </a:p>
        </p:txBody>
      </p:sp>
      <p:sp>
        <p:nvSpPr>
          <p:cNvPr id="19" name="Subtitle 2">
            <a:extLst>
              <a:ext uri="{FF2B5EF4-FFF2-40B4-BE49-F238E27FC236}">
                <a16:creationId xmlns:a16="http://schemas.microsoft.com/office/drawing/2014/main" id="{4FACCEEE-5469-CC54-C90B-C9C1BF3F2B90}"/>
              </a:ext>
            </a:extLst>
          </p:cNvPr>
          <p:cNvSpPr>
            <a:spLocks noGrp="1"/>
          </p:cNvSpPr>
          <p:nvPr>
            <p:ph type="subTitle" idx="1" hasCustomPrompt="1"/>
          </p:nvPr>
        </p:nvSpPr>
        <p:spPr bwMode="gray">
          <a:xfrm>
            <a:off x="380048" y="3810000"/>
            <a:ext cx="4793932" cy="353943"/>
          </a:xfrm>
          <a:prstGeom prst="rect">
            <a:avLst/>
          </a:prstGeom>
        </p:spPr>
        <p:txBody>
          <a:bodyPr wrap="square" lIns="0" tIns="45720" rIns="0">
            <a:spAutoFit/>
          </a:bodyPr>
          <a:lstStyle>
            <a:lvl1pPr>
              <a:spcBef>
                <a:spcPts val="0"/>
              </a:spcBef>
              <a:spcAft>
                <a:spcPts val="0"/>
              </a:spcAft>
              <a:defRPr lang="en-GB" sz="2000" b="0" i="0" dirty="0">
                <a:solidFill>
                  <a:srgbClr val="F8F8F8"/>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noProof="0"/>
              <a:t>Click to edit Master subtitle style</a:t>
            </a:r>
          </a:p>
        </p:txBody>
      </p:sp>
      <p:sp>
        <p:nvSpPr>
          <p:cNvPr id="13" name="NTT DATA Global Logo" descr="NTT DATA Global Logo">
            <a:extLst>
              <a:ext uri="{FF2B5EF4-FFF2-40B4-BE49-F238E27FC236}">
                <a16:creationId xmlns:a16="http://schemas.microsoft.com/office/drawing/2014/main" id="{A6808F4F-EA69-F71A-723C-E607F8187929}"/>
              </a:ext>
            </a:extLst>
          </p:cNvPr>
          <p:cNvSpPr>
            <a:spLocks noGrp="1"/>
          </p:cNvSpPr>
          <p:nvPr>
            <p:ph type="body" sz="quarter" idx="15" hasCustomPrompt="1"/>
          </p:nvPr>
        </p:nvSpPr>
        <p:spPr bwMode="gray">
          <a:xfrm>
            <a:off x="371475" y="320040"/>
            <a:ext cx="1959724" cy="400077"/>
          </a:xfrm>
          <a:prstGeom prst="rect">
            <a:avLst/>
          </a:prstGeom>
          <a:blipFill dpi="0" rotWithShape="1">
            <a:blip r:embed="rId3" cstate="print">
              <a:extLst>
                <a:ext uri="{28A0092B-C50C-407E-A947-70E740481C1C}">
                  <a14:useLocalDpi xmlns:a14="http://schemas.microsoft.com/office/drawing/2010/main"/>
                </a:ext>
              </a:extLst>
            </a:blip>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789565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3BB7C-B4A7-41A4-8C5A-903570B6070B}"/>
              </a:ext>
            </a:extLst>
          </p:cNvPr>
          <p:cNvSpPr>
            <a:spLocks noGrp="1"/>
          </p:cNvSpPr>
          <p:nvPr>
            <p:ph type="title" hasCustomPrompt="1"/>
          </p:nvPr>
        </p:nvSpPr>
        <p:spPr bwMode="gray"/>
        <p:txBody>
          <a:bodyPr vert="horz"/>
          <a:lstStyle/>
          <a:p>
            <a:r>
              <a:rPr lang="en-US"/>
              <a:t>Click to edit Master title style</a:t>
            </a:r>
          </a:p>
        </p:txBody>
      </p:sp>
      <p:sp>
        <p:nvSpPr>
          <p:cNvPr id="10" name="Footer Placeholder 4">
            <a:extLst>
              <a:ext uri="{FF2B5EF4-FFF2-40B4-BE49-F238E27FC236}">
                <a16:creationId xmlns:a16="http://schemas.microsoft.com/office/drawing/2014/main" id="{A9C53063-1F58-BE27-2E94-7E00DE772613}"/>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a:t>© 2025 NTT DATA, Inc. | (Insert appropriate disclaimer if required)</a:t>
            </a:r>
            <a:endParaRPr lang="en-US" noProof="0"/>
          </a:p>
        </p:txBody>
      </p:sp>
      <p:sp>
        <p:nvSpPr>
          <p:cNvPr id="11" name="Slide Number Placeholder 5">
            <a:extLst>
              <a:ext uri="{FF2B5EF4-FFF2-40B4-BE49-F238E27FC236}">
                <a16:creationId xmlns:a16="http://schemas.microsoft.com/office/drawing/2014/main" id="{AF1EE05E-1EF3-FA88-09CC-87DB6B58184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8219678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_Closing Slide Future Blue Dark">
    <p:spTree>
      <p:nvGrpSpPr>
        <p:cNvPr id="1" name=""/>
        <p:cNvGrpSpPr/>
        <p:nvPr/>
      </p:nvGrpSpPr>
      <p:grpSpPr>
        <a:xfrm>
          <a:off x="0" y="0"/>
          <a:ext cx="0" cy="0"/>
          <a:chOff x="0" y="0"/>
          <a:chExt cx="0" cy="0"/>
        </a:xfrm>
      </p:grpSpPr>
      <p:pic>
        <p:nvPicPr>
          <p:cNvPr id="2" name="NTT DATA Global Logo">
            <a:extLst>
              <a:ext uri="{FF2B5EF4-FFF2-40B4-BE49-F238E27FC236}">
                <a16:creationId xmlns:a16="http://schemas.microsoft.com/office/drawing/2014/main" id="{3F03F05C-59F6-715B-5A33-907AD87C66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03287" y="2880000"/>
            <a:ext cx="5385427" cy="1098000"/>
          </a:xfrm>
          <a:prstGeom prst="rect">
            <a:avLst/>
          </a:prstGeom>
        </p:spPr>
      </p:pic>
    </p:spTree>
    <p:extLst>
      <p:ext uri="{BB962C8B-B14F-4D97-AF65-F5344CB8AC3E}">
        <p14:creationId xmlns:p14="http://schemas.microsoft.com/office/powerpoint/2010/main" val="25784546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Subtitle, 1 Column Body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GB"/>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solidFill>
                  <a:schemeClr val="bg1"/>
                </a:solidFill>
              </a:defRPr>
            </a:lvl1pPr>
          </a:lstStyle>
          <a:p>
            <a:pPr lvl="0">
              <a:lnSpc>
                <a:spcPct val="100000"/>
              </a:lnSpc>
            </a:pPr>
            <a:r>
              <a:rPr lang="en-GB"/>
              <a:t>Click to edit Master title style</a:t>
            </a:r>
            <a:endParaRPr lang="en-US"/>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lvl1pPr>
              <a:defRPr>
                <a:solidFill>
                  <a:schemeClr val="bg1"/>
                </a:solidFill>
              </a:defRPr>
            </a:lvl1pPr>
          </a:lstStyle>
          <a:p>
            <a:fld id="{60D39823-8059-4D49-BD26-6D32C31B8621}" type="slidenum">
              <a:rPr lang="en-SG" smtClean="0"/>
              <a:pPr/>
              <a:t>‹#›</a:t>
            </a:fld>
            <a:endParaRPr lang="en-SG"/>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11430000" cy="4572000"/>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148999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5AA69F-C076-DAA0-5781-C27DC481763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0F042F5-2467-52CB-4F29-171F319250D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5E3F3F6-77FC-F133-3F8A-5731DB0411C2}"/>
              </a:ext>
            </a:extLst>
          </p:cNvPr>
          <p:cNvSpPr>
            <a:spLocks noGrp="1"/>
          </p:cNvSpPr>
          <p:nvPr>
            <p:ph type="dt" sz="half" idx="10"/>
          </p:nvPr>
        </p:nvSpPr>
        <p:spPr/>
        <p:txBody>
          <a:bodyPr/>
          <a:lstStyle/>
          <a:p>
            <a:fld id="{B74D274C-A9CE-4BE7-9899-F2ABD49B5BEB}" type="datetimeFigureOut">
              <a:rPr lang="es-ES" smtClean="0"/>
              <a:t>20/11/2025</a:t>
            </a:fld>
            <a:endParaRPr lang="es-ES"/>
          </a:p>
        </p:txBody>
      </p:sp>
      <p:sp>
        <p:nvSpPr>
          <p:cNvPr id="5" name="Marcador de pie de página 4">
            <a:extLst>
              <a:ext uri="{FF2B5EF4-FFF2-40B4-BE49-F238E27FC236}">
                <a16:creationId xmlns:a16="http://schemas.microsoft.com/office/drawing/2014/main" id="{0356CD0C-B5B0-7574-0624-070FD2F2F73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FE9801C-36B9-2F2E-701F-072D8743363E}"/>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26529718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A_Cover_Full Image, Full Innovation Curve">
    <p:bg>
      <p:bgPr>
        <a:solidFill>
          <a:schemeClr val="accent1"/>
        </a:solidFill>
        <a:effectLst/>
      </p:bgPr>
    </p:bg>
    <p:spTree>
      <p:nvGrpSpPr>
        <p:cNvPr id="1" name=""/>
        <p:cNvGrpSpPr/>
        <p:nvPr/>
      </p:nvGrpSpPr>
      <p:grpSpPr>
        <a:xfrm>
          <a:off x="0" y="0"/>
          <a:ext cx="0" cy="0"/>
          <a:chOff x="0" y="0"/>
          <a:chExt cx="0" cy="0"/>
        </a:xfrm>
      </p:grpSpPr>
      <p:sp>
        <p:nvSpPr>
          <p:cNvPr id="6" name="Smart Navy SemiTrans Overlay">
            <a:extLst>
              <a:ext uri="{FF2B5EF4-FFF2-40B4-BE49-F238E27FC236}">
                <a16:creationId xmlns:a16="http://schemas.microsoft.com/office/drawing/2014/main" id="{39BA9756-44A4-AC93-1405-84B020B6F46B}"/>
              </a:ext>
            </a:extLst>
          </p:cNvPr>
          <p:cNvSpPr>
            <a:spLocks noGrp="1"/>
          </p:cNvSpPr>
          <p:nvPr>
            <p:ph type="body" sz="quarter" idx="16" hasCustomPrompt="1"/>
          </p:nvPr>
        </p:nvSpPr>
        <p:spPr>
          <a:xfrm>
            <a:off x="0" y="0"/>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noProof="0"/>
              <a:t> </a:t>
            </a:r>
          </a:p>
        </p:txBody>
      </p:sp>
      <p:sp>
        <p:nvSpPr>
          <p:cNvPr id="8" name="Footer Placeholder 4">
            <a:extLst>
              <a:ext uri="{FF2B5EF4-FFF2-40B4-BE49-F238E27FC236}">
                <a16:creationId xmlns:a16="http://schemas.microsoft.com/office/drawing/2014/main" id="{5E9A5FE8-62E3-0D2E-834A-D1F1B8269B75}"/>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chemeClr val="bg1"/>
                </a:solidFill>
              </a:defRPr>
            </a:lvl1pPr>
          </a:lstStyle>
          <a:p>
            <a:r>
              <a:rPr lang="en-US" noProof="0"/>
              <a:t>© 2025 NTT DATA, Inc. (</a:t>
            </a:r>
            <a:r>
              <a:rPr lang="en-US" noProof="0" err="1"/>
              <a:t>GenAI</a:t>
            </a:r>
            <a:r>
              <a:rPr lang="en-US" noProof="0"/>
              <a:t> Studio IBIOL)</a:t>
            </a:r>
          </a:p>
        </p:txBody>
      </p:sp>
      <p:sp>
        <p:nvSpPr>
          <p:cNvPr id="3" name="Innovation Curve">
            <a:extLst>
              <a:ext uri="{FF2B5EF4-FFF2-40B4-BE49-F238E27FC236}">
                <a16:creationId xmlns:a16="http://schemas.microsoft.com/office/drawing/2014/main" id="{18332D96-F8AA-AD1E-863A-6EA58DA26D4A}"/>
              </a:ext>
            </a:extLst>
          </p:cNvPr>
          <p:cNvSpPr>
            <a:spLocks noGrp="1"/>
          </p:cNvSpPr>
          <p:nvPr>
            <p:ph type="body" sz="quarter" idx="21" hasCustomPrompt="1"/>
          </p:nvPr>
        </p:nvSpPr>
        <p:spPr>
          <a:xfrm>
            <a:off x="5365655" y="0"/>
            <a:ext cx="6835842" cy="6858000"/>
          </a:xfrm>
          <a:blipFill>
            <a:blip r:embed="rId2"/>
            <a:stretch>
              <a:fillRect/>
            </a:stretch>
          </a:blipFill>
        </p:spPr>
        <p:txBody>
          <a:bodyPr/>
          <a:lstStyle>
            <a:lvl1pPr>
              <a:defRPr sz="200"/>
            </a:lvl1pPr>
          </a:lstStyle>
          <a:p>
            <a:pPr lvl="0"/>
            <a:r>
              <a:rPr lang="de-DE"/>
              <a:t>.</a:t>
            </a:r>
          </a:p>
        </p:txBody>
      </p:sp>
      <p:sp>
        <p:nvSpPr>
          <p:cNvPr id="7" name="Cover Photo Placeholder">
            <a:extLst>
              <a:ext uri="{FF2B5EF4-FFF2-40B4-BE49-F238E27FC236}">
                <a16:creationId xmlns:a16="http://schemas.microsoft.com/office/drawing/2014/main" id="{47AACDBA-727E-B7AC-B9F8-A809F3406830}"/>
              </a:ext>
              <a:ext uri="{C183D7F6-B498-43B3-948B-1728B52AA6E4}">
                <adec:decorative xmlns:adec="http://schemas.microsoft.com/office/drawing/2017/decorative" val="1"/>
              </a:ext>
            </a:extLst>
          </p:cNvPr>
          <p:cNvSpPr>
            <a:spLocks noGrp="1"/>
          </p:cNvSpPr>
          <p:nvPr>
            <p:ph type="pic" sz="quarter" idx="13" hasCustomPrompt="1"/>
          </p:nvPr>
        </p:nvSpPr>
        <p:spPr>
          <a:xfrm>
            <a:off x="9497" y="0"/>
            <a:ext cx="12192000" cy="6860241"/>
          </a:xfrm>
          <a:prstGeom prst="rect">
            <a:avLst/>
          </a:prstGeom>
          <a:noFill/>
        </p:spPr>
        <p:txBody>
          <a:bodyPr tIns="2743200" bIns="0" anchor="ctr"/>
          <a:lstStyle>
            <a:lvl1pPr marL="0" indent="0" algn="ctr">
              <a:buFontTx/>
              <a:buNone/>
              <a:defRPr sz="2400">
                <a:solidFill>
                  <a:srgbClr val="FF7A00"/>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noProof="0"/>
              <a:t>Click to add image. Then Reorder: Send to back</a:t>
            </a:r>
          </a:p>
        </p:txBody>
      </p:sp>
      <p:sp>
        <p:nvSpPr>
          <p:cNvPr id="2" name="Info box">
            <a:extLst>
              <a:ext uri="{FF2B5EF4-FFF2-40B4-BE49-F238E27FC236}">
                <a16:creationId xmlns:a16="http://schemas.microsoft.com/office/drawing/2014/main" id="{CDC6CD3E-31EA-EA2F-BE3B-37D4E6526A11}"/>
              </a:ext>
            </a:extLst>
          </p:cNvPr>
          <p:cNvSpPr>
            <a:spLocks noGrp="1"/>
          </p:cNvSpPr>
          <p:nvPr>
            <p:ph sz="quarter" idx="18" hasCustomPrompt="1"/>
          </p:nvPr>
        </p:nvSpPr>
        <p:spPr>
          <a:xfrm>
            <a:off x="10101235"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accent6">
                    <a:lumMod val="40000"/>
                    <a:lumOff val="60000"/>
                  </a:schemeClr>
                </a:solidFill>
              </a:defRPr>
            </a:lvl1pPr>
          </a:lstStyle>
          <a:p>
            <a:pPr lvl="0"/>
            <a:r>
              <a:rPr lang="en-US" noProof="0"/>
              <a:t>Information Type:</a:t>
            </a:r>
            <a:br>
              <a:rPr lang="en-US" noProof="0"/>
            </a:br>
            <a:r>
              <a:rPr lang="en-US" noProof="0"/>
              <a:t>Company:  </a:t>
            </a:r>
            <a:br>
              <a:rPr lang="en-US" noProof="0"/>
            </a:br>
            <a:r>
              <a:rPr lang="en-US" noProof="0"/>
              <a:t>Information Owner:</a:t>
            </a:r>
          </a:p>
        </p:txBody>
      </p:sp>
      <p:sp>
        <p:nvSpPr>
          <p:cNvPr id="4" name="Date Placeholder 3">
            <a:extLst>
              <a:ext uri="{FF2B5EF4-FFF2-40B4-BE49-F238E27FC236}">
                <a16:creationId xmlns:a16="http://schemas.microsoft.com/office/drawing/2014/main" id="{C81BBD22-02FF-5EAB-ABA3-3C0BB396027D}"/>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chemeClr val="bg1"/>
                </a:solidFill>
              </a:defRPr>
            </a:lvl1pPr>
          </a:lstStyle>
          <a:p>
            <a:endParaRPr lang="en-US"/>
          </a:p>
        </p:txBody>
      </p:sp>
      <p:sp>
        <p:nvSpPr>
          <p:cNvPr id="18" name="Title 1">
            <a:extLst>
              <a:ext uri="{FF2B5EF4-FFF2-40B4-BE49-F238E27FC236}">
                <a16:creationId xmlns:a16="http://schemas.microsoft.com/office/drawing/2014/main" id="{6566C0A6-4FFE-882A-7F2D-B9B9A23AB5FB}"/>
              </a:ext>
            </a:extLst>
          </p:cNvPr>
          <p:cNvSpPr>
            <a:spLocks noGrp="1"/>
          </p:cNvSpPr>
          <p:nvPr>
            <p:ph type="ctrTitle" hasCustomPrompt="1"/>
          </p:nvPr>
        </p:nvSpPr>
        <p:spPr bwMode="gray">
          <a:xfrm>
            <a:off x="380048" y="2438400"/>
            <a:ext cx="4793932" cy="1371600"/>
          </a:xfrm>
        </p:spPr>
        <p:txBody>
          <a:bodyPr vert="horz" lIns="0" tIns="45720" rIns="0" bIns="45720" rtlCol="0" anchor="b">
            <a:noAutofit/>
          </a:bodyPr>
          <a:lstStyle>
            <a:lvl1pPr>
              <a:defRPr lang="en-GB" sz="4400" b="0" i="0" dirty="0">
                <a:solidFill>
                  <a:srgbClr val="F8F8F8"/>
                </a:solidFill>
                <a:latin typeface="+mj-lt"/>
                <a:cs typeface="Times New Roman" panose="02020603050405020304" pitchFamily="18" charset="0"/>
              </a:defRPr>
            </a:lvl1pPr>
          </a:lstStyle>
          <a:p>
            <a:pPr lvl="0">
              <a:lnSpc>
                <a:spcPct val="100000"/>
              </a:lnSpc>
            </a:pPr>
            <a:r>
              <a:rPr lang="en-US" noProof="0"/>
              <a:t>Click to edit Master title Style</a:t>
            </a:r>
          </a:p>
        </p:txBody>
      </p:sp>
      <p:sp>
        <p:nvSpPr>
          <p:cNvPr id="19" name="Subtitle 2">
            <a:extLst>
              <a:ext uri="{FF2B5EF4-FFF2-40B4-BE49-F238E27FC236}">
                <a16:creationId xmlns:a16="http://schemas.microsoft.com/office/drawing/2014/main" id="{4FACCEEE-5469-CC54-C90B-C9C1BF3F2B90}"/>
              </a:ext>
            </a:extLst>
          </p:cNvPr>
          <p:cNvSpPr>
            <a:spLocks noGrp="1"/>
          </p:cNvSpPr>
          <p:nvPr>
            <p:ph type="subTitle" idx="1" hasCustomPrompt="1"/>
          </p:nvPr>
        </p:nvSpPr>
        <p:spPr bwMode="gray">
          <a:xfrm>
            <a:off x="380048" y="3810000"/>
            <a:ext cx="4793932" cy="353943"/>
          </a:xfrm>
          <a:prstGeom prst="rect">
            <a:avLst/>
          </a:prstGeom>
        </p:spPr>
        <p:txBody>
          <a:bodyPr wrap="square" lIns="0" tIns="45720" rIns="0">
            <a:spAutoFit/>
          </a:bodyPr>
          <a:lstStyle>
            <a:lvl1pPr>
              <a:spcBef>
                <a:spcPts val="0"/>
              </a:spcBef>
              <a:spcAft>
                <a:spcPts val="0"/>
              </a:spcAft>
              <a:defRPr lang="en-GB" sz="2000" b="0" i="0" dirty="0">
                <a:solidFill>
                  <a:srgbClr val="F8F8F8"/>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noProof="0"/>
              <a:t>Click to edit Master subtitle style</a:t>
            </a:r>
          </a:p>
        </p:txBody>
      </p:sp>
      <p:sp>
        <p:nvSpPr>
          <p:cNvPr id="13" name="NTT DATA Global Logo" descr="NTT DATA Global Logo">
            <a:extLst>
              <a:ext uri="{FF2B5EF4-FFF2-40B4-BE49-F238E27FC236}">
                <a16:creationId xmlns:a16="http://schemas.microsoft.com/office/drawing/2014/main" id="{A6808F4F-EA69-F71A-723C-E607F8187929}"/>
              </a:ext>
            </a:extLst>
          </p:cNvPr>
          <p:cNvSpPr>
            <a:spLocks noGrp="1"/>
          </p:cNvSpPr>
          <p:nvPr>
            <p:ph type="body" sz="quarter" idx="15" hasCustomPrompt="1"/>
          </p:nvPr>
        </p:nvSpPr>
        <p:spPr bwMode="gray">
          <a:xfrm>
            <a:off x="371475" y="320040"/>
            <a:ext cx="1959724" cy="400077"/>
          </a:xfrm>
          <a:prstGeom prst="rect">
            <a:avLst/>
          </a:prstGeom>
          <a:blipFill dpi="0" rotWithShape="1">
            <a:blip r:embed="rId3"/>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40630477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A_Cover_Full Image, Full Innovation Curve">
    <p:bg>
      <p:bgPr>
        <a:solidFill>
          <a:schemeClr val="accent1"/>
        </a:solidFill>
        <a:effectLst/>
      </p:bgPr>
    </p:bg>
    <p:spTree>
      <p:nvGrpSpPr>
        <p:cNvPr id="1" name=""/>
        <p:cNvGrpSpPr/>
        <p:nvPr/>
      </p:nvGrpSpPr>
      <p:grpSpPr>
        <a:xfrm>
          <a:off x="0" y="0"/>
          <a:ext cx="0" cy="0"/>
          <a:chOff x="0" y="0"/>
          <a:chExt cx="0" cy="0"/>
        </a:xfrm>
      </p:grpSpPr>
      <p:pic>
        <p:nvPicPr>
          <p:cNvPr id="5" name="ondas-sinusoidales-brillantes-crean-diseno-fondo-futurista-generado-ia-NTT-DATA.jpeg" descr="ondas-sinusoidales-brillantes-crean-diseno-fondo-futurista-generado-ia-NTT-DATA.jpeg">
            <a:extLst>
              <a:ext uri="{FF2B5EF4-FFF2-40B4-BE49-F238E27FC236}">
                <a16:creationId xmlns:a16="http://schemas.microsoft.com/office/drawing/2014/main" id="{C16D740D-FD3D-6ABE-230C-7FACC6DA5E0E}"/>
              </a:ext>
            </a:extLst>
          </p:cNvPr>
          <p:cNvPicPr>
            <a:picLocks noChangeAspect="1"/>
          </p:cNvPicPr>
          <p:nvPr userDrawn="1"/>
        </p:nvPicPr>
        <p:blipFill>
          <a:blip r:embed="rId2"/>
          <a:srcRect t="2187" b="2186"/>
          <a:stretch>
            <a:fillRect/>
          </a:stretch>
        </p:blipFill>
        <p:spPr>
          <a:xfrm>
            <a:off x="0" y="0"/>
            <a:ext cx="12192000" cy="6858001"/>
          </a:xfrm>
          <a:prstGeom prst="rect">
            <a:avLst/>
          </a:prstGeom>
          <a:ln w="12700">
            <a:miter lim="400000"/>
          </a:ln>
        </p:spPr>
      </p:pic>
      <p:sp>
        <p:nvSpPr>
          <p:cNvPr id="6" name="Smart Navy SemiTrans Overlay">
            <a:extLst>
              <a:ext uri="{FF2B5EF4-FFF2-40B4-BE49-F238E27FC236}">
                <a16:creationId xmlns:a16="http://schemas.microsoft.com/office/drawing/2014/main" id="{39BA9756-44A4-AC93-1405-84B020B6F46B}"/>
              </a:ext>
            </a:extLst>
          </p:cNvPr>
          <p:cNvSpPr>
            <a:spLocks noGrp="1"/>
          </p:cNvSpPr>
          <p:nvPr>
            <p:ph type="body" sz="quarter" idx="16" hasCustomPrompt="1"/>
          </p:nvPr>
        </p:nvSpPr>
        <p:spPr>
          <a:xfrm>
            <a:off x="-9497" y="-1"/>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noProof="0"/>
              <a:t> </a:t>
            </a:r>
          </a:p>
        </p:txBody>
      </p:sp>
      <p:sp>
        <p:nvSpPr>
          <p:cNvPr id="3" name="Innovation Curve">
            <a:extLst>
              <a:ext uri="{FF2B5EF4-FFF2-40B4-BE49-F238E27FC236}">
                <a16:creationId xmlns:a16="http://schemas.microsoft.com/office/drawing/2014/main" id="{18332D96-F8AA-AD1E-863A-6EA58DA26D4A}"/>
              </a:ext>
            </a:extLst>
          </p:cNvPr>
          <p:cNvSpPr>
            <a:spLocks noGrp="1"/>
          </p:cNvSpPr>
          <p:nvPr>
            <p:ph type="body" sz="quarter" idx="21" hasCustomPrompt="1"/>
          </p:nvPr>
        </p:nvSpPr>
        <p:spPr>
          <a:xfrm>
            <a:off x="5365655" y="0"/>
            <a:ext cx="6835842" cy="6858000"/>
          </a:xfrm>
          <a:blipFill>
            <a:blip r:embed="rId3"/>
            <a:stretch>
              <a:fillRect/>
            </a:stretch>
          </a:blipFill>
        </p:spPr>
        <p:txBody>
          <a:bodyPr/>
          <a:lstStyle>
            <a:lvl1pPr>
              <a:defRPr sz="200"/>
            </a:lvl1pPr>
          </a:lstStyle>
          <a:p>
            <a:pPr lvl="0"/>
            <a:r>
              <a:rPr lang="de-DE"/>
              <a:t>.</a:t>
            </a:r>
          </a:p>
        </p:txBody>
      </p:sp>
      <p:sp>
        <p:nvSpPr>
          <p:cNvPr id="2" name="Info box">
            <a:extLst>
              <a:ext uri="{FF2B5EF4-FFF2-40B4-BE49-F238E27FC236}">
                <a16:creationId xmlns:a16="http://schemas.microsoft.com/office/drawing/2014/main" id="{CDC6CD3E-31EA-EA2F-BE3B-37D4E6526A11}"/>
              </a:ext>
            </a:extLst>
          </p:cNvPr>
          <p:cNvSpPr>
            <a:spLocks noGrp="1"/>
          </p:cNvSpPr>
          <p:nvPr>
            <p:ph sz="quarter" idx="18" hasCustomPrompt="1"/>
          </p:nvPr>
        </p:nvSpPr>
        <p:spPr>
          <a:xfrm>
            <a:off x="10101235"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accent6">
                    <a:lumMod val="40000"/>
                    <a:lumOff val="60000"/>
                  </a:schemeClr>
                </a:solidFill>
              </a:defRPr>
            </a:lvl1pPr>
          </a:lstStyle>
          <a:p>
            <a:pPr lvl="0"/>
            <a:r>
              <a:rPr lang="en-US" noProof="0"/>
              <a:t>Information Type:</a:t>
            </a:r>
            <a:br>
              <a:rPr lang="en-US" noProof="0"/>
            </a:br>
            <a:r>
              <a:rPr lang="en-US" noProof="0"/>
              <a:t>Company:  </a:t>
            </a:r>
            <a:br>
              <a:rPr lang="en-US" noProof="0"/>
            </a:br>
            <a:r>
              <a:rPr lang="en-US" noProof="0"/>
              <a:t>Information Owner:</a:t>
            </a:r>
          </a:p>
        </p:txBody>
      </p:sp>
      <p:sp>
        <p:nvSpPr>
          <p:cNvPr id="4" name="Date Placeholder 3">
            <a:extLst>
              <a:ext uri="{FF2B5EF4-FFF2-40B4-BE49-F238E27FC236}">
                <a16:creationId xmlns:a16="http://schemas.microsoft.com/office/drawing/2014/main" id="{C81BBD22-02FF-5EAB-ABA3-3C0BB396027D}"/>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chemeClr val="bg1"/>
                </a:solidFill>
              </a:defRPr>
            </a:lvl1pPr>
          </a:lstStyle>
          <a:p>
            <a:endParaRPr lang="en-US"/>
          </a:p>
        </p:txBody>
      </p:sp>
      <p:sp>
        <p:nvSpPr>
          <p:cNvPr id="18" name="Title 1">
            <a:extLst>
              <a:ext uri="{FF2B5EF4-FFF2-40B4-BE49-F238E27FC236}">
                <a16:creationId xmlns:a16="http://schemas.microsoft.com/office/drawing/2014/main" id="{6566C0A6-4FFE-882A-7F2D-B9B9A23AB5FB}"/>
              </a:ext>
            </a:extLst>
          </p:cNvPr>
          <p:cNvSpPr>
            <a:spLocks noGrp="1"/>
          </p:cNvSpPr>
          <p:nvPr>
            <p:ph type="ctrTitle" hasCustomPrompt="1"/>
          </p:nvPr>
        </p:nvSpPr>
        <p:spPr bwMode="gray">
          <a:xfrm>
            <a:off x="380048" y="2438400"/>
            <a:ext cx="4793932" cy="1371600"/>
          </a:xfrm>
        </p:spPr>
        <p:txBody>
          <a:bodyPr vert="horz" lIns="0" tIns="45720" rIns="0" bIns="45720" rtlCol="0" anchor="b">
            <a:noAutofit/>
          </a:bodyPr>
          <a:lstStyle>
            <a:lvl1pPr>
              <a:defRPr lang="en-GB" sz="4400" b="0" i="0" dirty="0">
                <a:solidFill>
                  <a:srgbClr val="F8F8F8"/>
                </a:solidFill>
                <a:latin typeface="+mj-lt"/>
                <a:cs typeface="Times New Roman" panose="02020603050405020304" pitchFamily="18" charset="0"/>
              </a:defRPr>
            </a:lvl1pPr>
          </a:lstStyle>
          <a:p>
            <a:pPr lvl="0">
              <a:lnSpc>
                <a:spcPct val="100000"/>
              </a:lnSpc>
            </a:pPr>
            <a:r>
              <a:rPr lang="en-US" noProof="0"/>
              <a:t>Click to edit Master title Style</a:t>
            </a:r>
          </a:p>
        </p:txBody>
      </p:sp>
      <p:sp>
        <p:nvSpPr>
          <p:cNvPr id="19" name="Subtitle 2">
            <a:extLst>
              <a:ext uri="{FF2B5EF4-FFF2-40B4-BE49-F238E27FC236}">
                <a16:creationId xmlns:a16="http://schemas.microsoft.com/office/drawing/2014/main" id="{4FACCEEE-5469-CC54-C90B-C9C1BF3F2B90}"/>
              </a:ext>
            </a:extLst>
          </p:cNvPr>
          <p:cNvSpPr>
            <a:spLocks noGrp="1"/>
          </p:cNvSpPr>
          <p:nvPr>
            <p:ph type="subTitle" idx="1" hasCustomPrompt="1"/>
          </p:nvPr>
        </p:nvSpPr>
        <p:spPr bwMode="gray">
          <a:xfrm>
            <a:off x="380048" y="3810000"/>
            <a:ext cx="4793932" cy="353943"/>
          </a:xfrm>
          <a:prstGeom prst="rect">
            <a:avLst/>
          </a:prstGeom>
        </p:spPr>
        <p:txBody>
          <a:bodyPr wrap="square" lIns="0" tIns="45720" rIns="0">
            <a:spAutoFit/>
          </a:bodyPr>
          <a:lstStyle>
            <a:lvl1pPr>
              <a:spcBef>
                <a:spcPts val="0"/>
              </a:spcBef>
              <a:spcAft>
                <a:spcPts val="0"/>
              </a:spcAft>
              <a:defRPr lang="en-GB" sz="2000" b="0" i="0" dirty="0">
                <a:solidFill>
                  <a:srgbClr val="F8F8F8"/>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noProof="0"/>
              <a:t>Click to edit Master subtitle style</a:t>
            </a:r>
          </a:p>
        </p:txBody>
      </p:sp>
      <p:sp>
        <p:nvSpPr>
          <p:cNvPr id="13" name="NTT DATA Global Logo" descr="NTT DATA Global Logo">
            <a:extLst>
              <a:ext uri="{FF2B5EF4-FFF2-40B4-BE49-F238E27FC236}">
                <a16:creationId xmlns:a16="http://schemas.microsoft.com/office/drawing/2014/main" id="{A6808F4F-EA69-F71A-723C-E607F8187929}"/>
              </a:ext>
            </a:extLst>
          </p:cNvPr>
          <p:cNvSpPr>
            <a:spLocks noGrp="1"/>
          </p:cNvSpPr>
          <p:nvPr>
            <p:ph type="body" sz="quarter" idx="15" hasCustomPrompt="1"/>
          </p:nvPr>
        </p:nvSpPr>
        <p:spPr bwMode="gray">
          <a:xfrm>
            <a:off x="371475" y="320040"/>
            <a:ext cx="1959724" cy="400077"/>
          </a:xfrm>
          <a:prstGeom prst="rect">
            <a:avLst/>
          </a:prstGeom>
          <a:blipFill dpi="0" rotWithShape="1">
            <a:blip r:embed="rId4"/>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16630351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3BB7C-B4A7-41A4-8C5A-903570B6070B}"/>
              </a:ext>
            </a:extLst>
          </p:cNvPr>
          <p:cNvSpPr>
            <a:spLocks noGrp="1"/>
          </p:cNvSpPr>
          <p:nvPr>
            <p:ph type="title" hasCustomPrompt="1"/>
          </p:nvPr>
        </p:nvSpPr>
        <p:spPr bwMode="gray"/>
        <p:txBody>
          <a:bodyPr vert="horz"/>
          <a:lstStyle/>
          <a:p>
            <a:r>
              <a:rPr lang="en-US"/>
              <a:t>Click to edit Master title style</a:t>
            </a:r>
          </a:p>
        </p:txBody>
      </p:sp>
    </p:spTree>
    <p:extLst>
      <p:ext uri="{BB962C8B-B14F-4D97-AF65-F5344CB8AC3E}">
        <p14:creationId xmlns:p14="http://schemas.microsoft.com/office/powerpoint/2010/main" val="11971172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B_Picture Right Dark">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FDC3E7AB-991F-D60F-3791-A345733161AD}"/>
              </a:ext>
            </a:extLst>
          </p:cNvPr>
          <p:cNvGrpSpPr/>
          <p:nvPr userDrawn="1"/>
        </p:nvGrpSpPr>
        <p:grpSpPr>
          <a:xfrm>
            <a:off x="9173491" y="6262240"/>
            <a:ext cx="2692754" cy="282069"/>
            <a:chOff x="407984" y="370223"/>
            <a:chExt cx="2692754" cy="282069"/>
          </a:xfrm>
        </p:grpSpPr>
        <p:pic>
          <p:nvPicPr>
            <p:cNvPr id="10" name="NTT DATA Global Logo" descr="NTT DATA Global Logo">
              <a:extLst>
                <a:ext uri="{FF2B5EF4-FFF2-40B4-BE49-F238E27FC236}">
                  <a16:creationId xmlns:a16="http://schemas.microsoft.com/office/drawing/2014/main" id="{31D03C8C-FCE9-2646-A11D-B93101F1473D}"/>
                </a:ext>
              </a:extLst>
            </p:cNvPr>
            <p:cNvPicPr>
              <a:picLocks noChangeAspect="1"/>
            </p:cNvPicPr>
            <p:nvPr userDrawn="1"/>
          </p:nvPicPr>
          <p:blipFill>
            <a:blip r:embed="rId2"/>
            <a:stretch>
              <a:fillRect/>
            </a:stretch>
          </p:blipFill>
          <p:spPr>
            <a:xfrm>
              <a:off x="407984" y="415943"/>
              <a:ext cx="1122157" cy="228791"/>
            </a:xfrm>
            <a:prstGeom prst="rect">
              <a:avLst/>
            </a:prstGeom>
            <a:ln w="12700">
              <a:miter lim="400000"/>
            </a:ln>
          </p:spPr>
        </p:pic>
        <p:pic>
          <p:nvPicPr>
            <p:cNvPr id="11" name="Picture 5" descr="A white text on a black background&#10;&#10;Description automatically generated">
              <a:extLst>
                <a:ext uri="{FF2B5EF4-FFF2-40B4-BE49-F238E27FC236}">
                  <a16:creationId xmlns:a16="http://schemas.microsoft.com/office/drawing/2014/main" id="{2399EFD6-3F9C-95F1-2FFC-067992510ABC}"/>
                </a:ext>
              </a:extLst>
            </p:cNvPr>
            <p:cNvPicPr>
              <a:picLocks noChangeAspect="1"/>
            </p:cNvPicPr>
            <p:nvPr userDrawn="1"/>
          </p:nvPicPr>
          <p:blipFill>
            <a:blip r:embed="rId3" cstate="print">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923832" y="370223"/>
              <a:ext cx="1176906" cy="282069"/>
            </a:xfrm>
            <a:prstGeom prst="rect">
              <a:avLst/>
            </a:prstGeom>
          </p:spPr>
        </p:pic>
        <p:cxnSp>
          <p:nvCxnSpPr>
            <p:cNvPr id="12" name="Straight Connector 6">
              <a:extLst>
                <a:ext uri="{FF2B5EF4-FFF2-40B4-BE49-F238E27FC236}">
                  <a16:creationId xmlns:a16="http://schemas.microsoft.com/office/drawing/2014/main" id="{949804AE-C549-A123-1C22-F79810F00C9B}"/>
                </a:ext>
              </a:extLst>
            </p:cNvPr>
            <p:cNvCxnSpPr>
              <a:cxnSpLocks/>
            </p:cNvCxnSpPr>
            <p:nvPr userDrawn="1"/>
          </p:nvCxnSpPr>
          <p:spPr>
            <a:xfrm flipH="1">
              <a:off x="1726986" y="448763"/>
              <a:ext cx="1" cy="147850"/>
            </a:xfrm>
            <a:prstGeom prst="line">
              <a:avLst/>
            </a:prstGeom>
            <a:noFill/>
            <a:ln w="6350" cap="flat">
              <a:solidFill>
                <a:srgbClr val="FFFFFF"/>
              </a:solidFill>
              <a:prstDash val="solid"/>
              <a:round/>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491912509"/>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2_B_Title and One Content">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5F642EF-28E5-7352-CB8D-F0CA094A4B1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4289610" y="1686147"/>
            <a:ext cx="7530914" cy="792000"/>
          </a:xfrm>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4289611" y="2702859"/>
            <a:ext cx="7530913" cy="3534429"/>
          </a:xfrm>
        </p:spPr>
        <p:txBody>
          <a:bodyPr/>
          <a:lstStyle>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NTT DATA Global Logo">
            <a:extLst>
              <a:ext uri="{FF2B5EF4-FFF2-40B4-BE49-F238E27FC236}">
                <a16:creationId xmlns:a16="http://schemas.microsoft.com/office/drawing/2014/main" id="{DC959E05-1D68-B3DC-0EC2-62703B80CD1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gray">
          <a:xfrm>
            <a:off x="10665369" y="201975"/>
            <a:ext cx="1288971" cy="262800"/>
          </a:xfrm>
          <a:prstGeom prst="rect">
            <a:avLst/>
          </a:prstGeom>
        </p:spPr>
      </p:pic>
    </p:spTree>
    <p:extLst>
      <p:ext uri="{BB962C8B-B14F-4D97-AF65-F5344CB8AC3E}">
        <p14:creationId xmlns:p14="http://schemas.microsoft.com/office/powerpoint/2010/main" val="19733868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lantilla Slide contenido Dark">
    <p:bg>
      <p:bgPr>
        <a:solidFill>
          <a:srgbClr val="070F26"/>
        </a:solidFill>
        <a:effectLst/>
      </p:bgPr>
    </p:bg>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AF1EE05E-1EF3-FA88-09CC-87DB6B58184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228270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Solo el título">
    <p:spTree>
      <p:nvGrpSpPr>
        <p:cNvPr id="1" name=""/>
        <p:cNvGrpSpPr/>
        <p:nvPr/>
      </p:nvGrpSpPr>
      <p:grpSpPr>
        <a:xfrm>
          <a:off x="0" y="0"/>
          <a:ext cx="0" cy="0"/>
          <a:chOff x="0" y="0"/>
          <a:chExt cx="0" cy="0"/>
        </a:xfrm>
      </p:grpSpPr>
      <p:graphicFrame>
        <p:nvGraphicFramePr>
          <p:cNvPr id="7" name="Objeto 6" hidden="1"/>
          <p:cNvGraphicFramePr>
            <a:graphicFrameLocks noChangeAspect="1"/>
          </p:cNvGraphicFramePr>
          <p:nvPr userDrawn="1">
            <p:custDataLst>
              <p:tags r:id="rId1"/>
            </p:custDataLst>
            <p:extLst>
              <p:ext uri="{D42A27DB-BD31-4B8C-83A1-F6EECF244321}">
                <p14:modId xmlns:p14="http://schemas.microsoft.com/office/powerpoint/2010/main" val="10838318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0" progId="TCLayout.ActiveDocument.1">
                  <p:embed/>
                </p:oleObj>
              </mc:Choice>
              <mc:Fallback>
                <p:oleObj name="think-cell Slide" r:id="rId4" imgW="421" imgH="420" progId="TCLayout.ActiveDocument.1">
                  <p:embed/>
                  <p:pic>
                    <p:nvPicPr>
                      <p:cNvPr id="7" name="Objeto 6"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ángulo 5" hidden="1"/>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lnSpc>
                <a:spcPct val="90000"/>
              </a:lnSpc>
              <a:spcBef>
                <a:spcPct val="0"/>
              </a:spcBef>
              <a:spcAft>
                <a:spcPct val="0"/>
              </a:spcAft>
            </a:pPr>
            <a:endParaRPr lang="es-ES" sz="2400" b="0" i="0" baseline="0">
              <a:latin typeface="Calibri" panose="020F0502020204030204" pitchFamily="34" charset="0"/>
              <a:ea typeface="+mj-ea"/>
              <a:cs typeface="Arial" panose="020B0604020202020204" pitchFamily="34" charset="0"/>
              <a:sym typeface="Calibri" panose="020F0502020204030204" pitchFamily="34" charset="0"/>
            </a:endParaRPr>
          </a:p>
        </p:txBody>
      </p:sp>
    </p:spTree>
    <p:extLst>
      <p:ext uri="{BB962C8B-B14F-4D97-AF65-F5344CB8AC3E}">
        <p14:creationId xmlns:p14="http://schemas.microsoft.com/office/powerpoint/2010/main" val="23549113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D47E12-0FA7-C4E6-47A7-4A54F990F04B}"/>
              </a:ext>
            </a:extLst>
          </p:cNvPr>
          <p:cNvSpPr>
            <a:spLocks noGrp="1"/>
          </p:cNvSpPr>
          <p:nvPr>
            <p:ph type="ctrTitle"/>
          </p:nvPr>
        </p:nvSpPr>
        <p:spPr>
          <a:xfrm>
            <a:off x="1524000" y="1122363"/>
            <a:ext cx="9144000" cy="2387600"/>
          </a:xfrm>
        </p:spPr>
        <p:txBody>
          <a:bodyPr anchor="b"/>
          <a:lstStyle>
            <a:lvl1pPr algn="ctr">
              <a:defRPr sz="5625"/>
            </a:lvl1pPr>
          </a:lstStyle>
          <a:p>
            <a:r>
              <a:rPr lang="es-ES"/>
              <a:t>Haga clic para modificar el estilo de título del patrón</a:t>
            </a:r>
          </a:p>
        </p:txBody>
      </p:sp>
      <p:sp>
        <p:nvSpPr>
          <p:cNvPr id="3" name="Subtítulo 2">
            <a:extLst>
              <a:ext uri="{FF2B5EF4-FFF2-40B4-BE49-F238E27FC236}">
                <a16:creationId xmlns:a16="http://schemas.microsoft.com/office/drawing/2014/main" id="{DBAC827B-0D57-7925-9A6E-79F85CF73B5A}"/>
              </a:ext>
            </a:extLst>
          </p:cNvPr>
          <p:cNvSpPr>
            <a:spLocks noGrp="1"/>
          </p:cNvSpPr>
          <p:nvPr>
            <p:ph type="subTitle" idx="1"/>
          </p:nvPr>
        </p:nvSpPr>
        <p:spPr>
          <a:xfrm>
            <a:off x="1524000" y="3602038"/>
            <a:ext cx="9144000" cy="1655762"/>
          </a:xfrm>
        </p:spPr>
        <p:txBody>
          <a:bodyPr/>
          <a:lstStyle>
            <a:lvl1pPr marL="0" indent="0" algn="ctr">
              <a:buNone/>
              <a:defRPr sz="2250"/>
            </a:lvl1pPr>
            <a:lvl2pPr marL="428633" indent="0" algn="ctr">
              <a:buNone/>
              <a:defRPr sz="1875"/>
            </a:lvl2pPr>
            <a:lvl3pPr marL="857267" indent="0" algn="ctr">
              <a:buNone/>
              <a:defRPr sz="1688"/>
            </a:lvl3pPr>
            <a:lvl4pPr marL="1285900" indent="0" algn="ctr">
              <a:buNone/>
              <a:defRPr sz="1500"/>
            </a:lvl4pPr>
            <a:lvl5pPr marL="1714535" indent="0" algn="ctr">
              <a:buNone/>
              <a:defRPr sz="1500"/>
            </a:lvl5pPr>
            <a:lvl6pPr marL="2143168" indent="0" algn="ctr">
              <a:buNone/>
              <a:defRPr sz="1500"/>
            </a:lvl6pPr>
            <a:lvl7pPr marL="2571802" indent="0" algn="ctr">
              <a:buNone/>
              <a:defRPr sz="1500"/>
            </a:lvl7pPr>
            <a:lvl8pPr marL="3000435" indent="0" algn="ctr">
              <a:buNone/>
              <a:defRPr sz="1500"/>
            </a:lvl8pPr>
            <a:lvl9pPr marL="3429068" indent="0" algn="ctr">
              <a:buNone/>
              <a:defRPr sz="15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E0669BA5-95E0-2DB0-5A97-728DB6BDCC6C}"/>
              </a:ext>
            </a:extLst>
          </p:cNvPr>
          <p:cNvSpPr>
            <a:spLocks noGrp="1"/>
          </p:cNvSpPr>
          <p:nvPr>
            <p:ph type="dt" sz="half" idx="10"/>
          </p:nvPr>
        </p:nvSpPr>
        <p:spPr/>
        <p:txBody>
          <a:bodyPr/>
          <a:lstStyle/>
          <a:p>
            <a:fld id="{264CAE52-5BFD-4CEB-BB7A-6B4C7C9E759C}" type="datetimeFigureOut">
              <a:rPr lang="es-ES" smtClean="0"/>
              <a:t>20/11/2025</a:t>
            </a:fld>
            <a:endParaRPr lang="es-ES"/>
          </a:p>
        </p:txBody>
      </p:sp>
      <p:sp>
        <p:nvSpPr>
          <p:cNvPr id="6" name="Marcador de número de diapositiva 5">
            <a:extLst>
              <a:ext uri="{FF2B5EF4-FFF2-40B4-BE49-F238E27FC236}">
                <a16:creationId xmlns:a16="http://schemas.microsoft.com/office/drawing/2014/main" id="{C8D5D410-612F-5457-8E64-474B020ED3D4}"/>
              </a:ext>
            </a:extLst>
          </p:cNvPr>
          <p:cNvSpPr>
            <a:spLocks noGrp="1"/>
          </p:cNvSpPr>
          <p:nvPr>
            <p:ph type="sldNum" sz="quarter" idx="12"/>
          </p:nvPr>
        </p:nvSpPr>
        <p:spPr>
          <a:xfrm>
            <a:off x="5943600" y="6563358"/>
            <a:ext cx="304800" cy="88901"/>
          </a:xfrm>
          <a:prstGeom prst="rect">
            <a:avLst/>
          </a:prstGeom>
        </p:spPr>
        <p:txBody>
          <a:bodyPr/>
          <a:lstStyle/>
          <a:p>
            <a:fld id="{883AB7D3-5B4E-4DC9-A4F9-CE9D76F77EEA}" type="slidenum">
              <a:rPr lang="es-ES" smtClean="0"/>
              <a:t>‹#›</a:t>
            </a:fld>
            <a:endParaRPr lang="es-ES"/>
          </a:p>
        </p:txBody>
      </p:sp>
    </p:spTree>
    <p:extLst>
      <p:ext uri="{BB962C8B-B14F-4D97-AF65-F5344CB8AC3E}">
        <p14:creationId xmlns:p14="http://schemas.microsoft.com/office/powerpoint/2010/main" val="23793828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pter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BB9195-6709-EAFF-749A-9B231C145ABE}"/>
              </a:ext>
            </a:extLst>
          </p:cNvPr>
          <p:cNvSpPr/>
          <p:nvPr userDrawn="1"/>
        </p:nvSpPr>
        <p:spPr>
          <a:xfrm>
            <a:off x="0" y="0"/>
            <a:ext cx="12192000" cy="6858000"/>
          </a:xfrm>
          <a:prstGeom prst="rect">
            <a:avLst/>
          </a:prstGeom>
          <a:solidFill>
            <a:srgbClr val="070F2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10000"/>
              </a:lnSpc>
              <a:spcBef>
                <a:spcPts val="600"/>
              </a:spcBef>
            </a:pPr>
            <a:endParaRPr lang="pt-PT" err="1"/>
          </a:p>
        </p:txBody>
      </p:sp>
      <p:pic>
        <p:nvPicPr>
          <p:cNvPr id="3" name="Logo">
            <a:extLst>
              <a:ext uri="{FF2B5EF4-FFF2-40B4-BE49-F238E27FC236}">
                <a16:creationId xmlns:a16="http://schemas.microsoft.com/office/drawing/2014/main" id="{4EA6C67D-B016-830A-17C3-6E4EEAA598E5}"/>
              </a:ext>
            </a:extLst>
          </p:cNvPr>
          <p:cNvPicPr/>
          <p:nvPr userDrawn="1"/>
        </p:nvPicPr>
        <p:blipFill>
          <a:blip r:embed="rId2">
            <a:extLst>
              <a:ext uri="{96DAC541-7B7A-43D3-8B79-37D633B846F1}">
                <asvg:svgBlip xmlns:asvg="http://schemas.microsoft.com/office/drawing/2016/SVG/main" r:embed="rId3"/>
              </a:ext>
            </a:extLst>
          </a:blip>
          <a:stretch>
            <a:fillRect/>
          </a:stretch>
        </p:blipFill>
        <p:spPr>
          <a:xfrm>
            <a:off x="10531554" y="6449745"/>
            <a:ext cx="1288971" cy="262800"/>
          </a:xfrm>
          <a:prstGeom prst="rect">
            <a:avLst/>
          </a:prstGeom>
        </p:spPr>
      </p:pic>
      <p:pic>
        <p:nvPicPr>
          <p:cNvPr id="2" name="Picture 14">
            <a:extLst>
              <a:ext uri="{FF2B5EF4-FFF2-40B4-BE49-F238E27FC236}">
                <a16:creationId xmlns:a16="http://schemas.microsoft.com/office/drawing/2014/main" id="{316D9179-D50A-786C-5FC7-EEE1AB7102F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bwMode="gray">
          <a:xfrm>
            <a:off x="6676039" y="1179000"/>
            <a:ext cx="4500000" cy="4500000"/>
          </a:xfrm>
          <a:prstGeom prst="rect">
            <a:avLst/>
          </a:prstGeom>
        </p:spPr>
      </p:pic>
    </p:spTree>
    <p:extLst>
      <p:ext uri="{BB962C8B-B14F-4D97-AF65-F5344CB8AC3E}">
        <p14:creationId xmlns:p14="http://schemas.microsoft.com/office/powerpoint/2010/main" val="3777027720"/>
      </p:ext>
    </p:extLst>
  </p:cSld>
  <p:clrMapOvr>
    <a:masterClrMapping/>
  </p:clrMapOvr>
  <p:extLst>
    <p:ext uri="{DCECCB84-F9BA-43D5-87BE-67443E8EF086}">
      <p15:sldGuideLst xmlns:p15="http://schemas.microsoft.com/office/powerpoint/2012/main">
        <p15:guide id="1" pos="234">
          <p15:clr>
            <a:srgbClr val="FBAE40"/>
          </p15:clr>
        </p15:guide>
        <p15:guide id="2" orient="horz" pos="527">
          <p15:clr>
            <a:srgbClr val="FBAE40"/>
          </p15:clr>
        </p15:guide>
        <p15:guide id="3" orient="horz" pos="109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_Blank_Dark with footer">
    <p:spTree>
      <p:nvGrpSpPr>
        <p:cNvPr id="1" name=""/>
        <p:cNvGrpSpPr/>
        <p:nvPr/>
      </p:nvGrpSpPr>
      <p:grpSpPr>
        <a:xfrm>
          <a:off x="0" y="0"/>
          <a:ext cx="0" cy="0"/>
          <a:chOff x="0" y="0"/>
          <a:chExt cx="0" cy="0"/>
        </a:xfrm>
      </p:grpSpPr>
      <p:pic>
        <p:nvPicPr>
          <p:cNvPr id="2" name="Picture 14">
            <a:extLst>
              <a:ext uri="{FF2B5EF4-FFF2-40B4-BE49-F238E27FC236}">
                <a16:creationId xmlns:a16="http://schemas.microsoft.com/office/drawing/2014/main" id="{45C3AF00-E41B-84A4-03B1-9FC6A87FED1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gray">
          <a:xfrm>
            <a:off x="6676039" y="1179000"/>
            <a:ext cx="4500000" cy="4500000"/>
          </a:xfrm>
          <a:prstGeom prst="rect">
            <a:avLst/>
          </a:prstGeom>
        </p:spPr>
      </p:pic>
      <p:sp>
        <p:nvSpPr>
          <p:cNvPr id="6" name="CuadroTexto 5">
            <a:extLst>
              <a:ext uri="{FF2B5EF4-FFF2-40B4-BE49-F238E27FC236}">
                <a16:creationId xmlns:a16="http://schemas.microsoft.com/office/drawing/2014/main" id="{3143D6D7-067B-0F9E-E6BB-0F902A448284}"/>
              </a:ext>
            </a:extLst>
          </p:cNvPr>
          <p:cNvSpPr txBox="1"/>
          <p:nvPr userDrawn="1"/>
        </p:nvSpPr>
        <p:spPr>
          <a:xfrm>
            <a:off x="749300" y="2933700"/>
            <a:ext cx="5092700" cy="1498600"/>
          </a:xfrm>
          <a:prstGeom prst="rect">
            <a:avLst/>
          </a:prstGeom>
        </p:spPr>
        <p:txBody>
          <a:bodyPr vert="horz" wrap="square" lIns="0" tIns="0" rIns="0" bIns="0" rtlCol="0">
            <a:noAutofit/>
          </a:bodyPr>
          <a:lstStyle/>
          <a:p>
            <a:pPr algn="l"/>
            <a:endParaRPr lang="es-ES"/>
          </a:p>
        </p:txBody>
      </p:sp>
    </p:spTree>
    <p:extLst>
      <p:ext uri="{BB962C8B-B14F-4D97-AF65-F5344CB8AC3E}">
        <p14:creationId xmlns:p14="http://schemas.microsoft.com/office/powerpoint/2010/main" val="3308554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669E1-4BCD-559F-93CA-E099751B62F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B535B63-2817-BFC5-F742-5808B80034C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2B5DBC9F-0DA7-BD81-58B0-92117051BA2D}"/>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29B5EB7B-BE0C-0706-F1AB-F17BF68616FD}"/>
              </a:ext>
            </a:extLst>
          </p:cNvPr>
          <p:cNvSpPr>
            <a:spLocks noGrp="1"/>
          </p:cNvSpPr>
          <p:nvPr>
            <p:ph type="dt" sz="half" idx="10"/>
          </p:nvPr>
        </p:nvSpPr>
        <p:spPr/>
        <p:txBody>
          <a:bodyPr/>
          <a:lstStyle/>
          <a:p>
            <a:fld id="{B74D274C-A9CE-4BE7-9899-F2ABD49B5BEB}" type="datetimeFigureOut">
              <a:rPr lang="es-ES" smtClean="0"/>
              <a:t>20/11/2025</a:t>
            </a:fld>
            <a:endParaRPr lang="es-ES"/>
          </a:p>
        </p:txBody>
      </p:sp>
      <p:sp>
        <p:nvSpPr>
          <p:cNvPr id="6" name="Marcador de pie de página 5">
            <a:extLst>
              <a:ext uri="{FF2B5EF4-FFF2-40B4-BE49-F238E27FC236}">
                <a16:creationId xmlns:a16="http://schemas.microsoft.com/office/drawing/2014/main" id="{A31E99FB-B141-40D3-B105-EEF01A138A7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E3953C4-1075-1016-3F97-7E5C7E273982}"/>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4960149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_Picture Left Dark">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F7A191D-6071-E779-7F2E-34886D0882B7}"/>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4586909" y="333375"/>
            <a:ext cx="6829493" cy="792000"/>
          </a:xfrm>
        </p:spPr>
        <p:txBody>
          <a:bodyPr vert="horz"/>
          <a:lstStyle/>
          <a:p>
            <a:r>
              <a:rPr lang="en-US"/>
              <a:t>Click to edit Master title style</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7777162"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1" name="Text Placeholder 5">
            <a:extLst>
              <a:ext uri="{FF2B5EF4-FFF2-40B4-BE49-F238E27FC236}">
                <a16:creationId xmlns:a16="http://schemas.microsoft.com/office/drawing/2014/main" id="{A5DF90C5-2F99-EF32-CBEA-23287BDE2447}"/>
              </a:ext>
            </a:extLst>
          </p:cNvPr>
          <p:cNvSpPr>
            <a:spLocks noGrp="1"/>
          </p:cNvSpPr>
          <p:nvPr>
            <p:ph type="body" sz="quarter" idx="27" hasCustomPrompt="1"/>
          </p:nvPr>
        </p:nvSpPr>
        <p:spPr bwMode="gray">
          <a:xfrm>
            <a:off x="0" y="5202000"/>
            <a:ext cx="4038600" cy="1656000"/>
          </a:xfrm>
          <a:prstGeom prst="rect">
            <a:avLst/>
          </a:prstGeo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lvl1pPr>
          </a:lstStyle>
          <a:p>
            <a:pPr lvl="0"/>
            <a:r>
              <a:rPr lang="en-US"/>
              <a:t> </a:t>
            </a:r>
          </a:p>
        </p:txBody>
      </p:sp>
    </p:spTree>
    <p:extLst>
      <p:ext uri="{BB962C8B-B14F-4D97-AF65-F5344CB8AC3E}">
        <p14:creationId xmlns:p14="http://schemas.microsoft.com/office/powerpoint/2010/main" val="1241965816"/>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B_Title and Two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noProof="0"/>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5507850" cy="4824413"/>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ntent Placeholder 2">
            <a:extLst>
              <a:ext uri="{FF2B5EF4-FFF2-40B4-BE49-F238E27FC236}">
                <a16:creationId xmlns:a16="http://schemas.microsoft.com/office/drawing/2014/main" id="{29A13345-D8EA-438A-8BA9-E88672B7CBE9}"/>
              </a:ext>
            </a:extLst>
          </p:cNvPr>
          <p:cNvSpPr>
            <a:spLocks noGrp="1"/>
          </p:cNvSpPr>
          <p:nvPr>
            <p:ph idx="13" hasCustomPrompt="1"/>
          </p:nvPr>
        </p:nvSpPr>
        <p:spPr bwMode="gray">
          <a:xfrm>
            <a:off x="6311325" y="1412875"/>
            <a:ext cx="5507850" cy="4824413"/>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noProof="0" smtClean="0"/>
              <a:pPr/>
              <a:t>‹#›</a:t>
            </a:fld>
            <a:endParaRPr lang="en-US" noProof="0"/>
          </a:p>
        </p:txBody>
      </p:sp>
    </p:spTree>
    <p:extLst>
      <p:ext uri="{BB962C8B-B14F-4D97-AF65-F5344CB8AC3E}">
        <p14:creationId xmlns:p14="http://schemas.microsoft.com/office/powerpoint/2010/main" val="26928336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B_Title Only">
    <p:spTree>
      <p:nvGrpSpPr>
        <p:cNvPr id="1" name=""/>
        <p:cNvGrpSpPr/>
        <p:nvPr/>
      </p:nvGrpSpPr>
      <p:grpSpPr>
        <a:xfrm>
          <a:off x="0" y="0"/>
          <a:ext cx="0" cy="0"/>
          <a:chOff x="0" y="0"/>
          <a:chExt cx="0" cy="0"/>
        </a:xfrm>
      </p:grpSpPr>
      <p:sp>
        <p:nvSpPr>
          <p:cNvPr id="9" name="Smart Navy SemiTrans Overlay">
            <a:extLst>
              <a:ext uri="{FF2B5EF4-FFF2-40B4-BE49-F238E27FC236}">
                <a16:creationId xmlns:a16="http://schemas.microsoft.com/office/drawing/2014/main" id="{F4DCD003-3692-B6BF-3103-F47A91FD990E}"/>
              </a:ext>
            </a:extLst>
          </p:cNvPr>
          <p:cNvSpPr>
            <a:spLocks noGrp="1"/>
          </p:cNvSpPr>
          <p:nvPr>
            <p:ph type="body" sz="quarter" idx="16" hasCustomPrompt="1"/>
          </p:nvPr>
        </p:nvSpPr>
        <p:spPr>
          <a:xfrm>
            <a:off x="0" y="-1"/>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noProof="0"/>
              <a:t> </a:t>
            </a:r>
          </a:p>
        </p:txBody>
      </p:sp>
      <p:pic>
        <p:nvPicPr>
          <p:cNvPr id="8" name="ondas-sinusoidales-brillantes-crean-diseno-fondo-futurista-generado-ia-NTT-DATA.jpeg" descr="ondas-sinusoidales-brillantes-crean-diseno-fondo-futurista-generado-ia-NTT-DATA.jpeg">
            <a:extLst>
              <a:ext uri="{FF2B5EF4-FFF2-40B4-BE49-F238E27FC236}">
                <a16:creationId xmlns:a16="http://schemas.microsoft.com/office/drawing/2014/main" id="{1ED512A6-A050-97DC-F14A-ADE3C2DD311D}"/>
              </a:ext>
            </a:extLst>
          </p:cNvPr>
          <p:cNvPicPr>
            <a:picLocks noChangeAspect="1"/>
          </p:cNvPicPr>
          <p:nvPr userDrawn="1"/>
        </p:nvPicPr>
        <p:blipFill>
          <a:blip r:embed="rId2"/>
          <a:srcRect t="2187" b="2186"/>
          <a:stretch>
            <a:fillRect/>
          </a:stretch>
        </p:blipFill>
        <p:spPr>
          <a:xfrm>
            <a:off x="0" y="-1"/>
            <a:ext cx="12192000" cy="6858001"/>
          </a:xfrm>
          <a:prstGeom prst="rect">
            <a:avLst/>
          </a:prstGeom>
          <a:ln w="12700">
            <a:miter lim="400000"/>
          </a:ln>
        </p:spPr>
      </p:pic>
      <p:sp>
        <p:nvSpPr>
          <p:cNvPr id="2" name="Marcador de pie de página 3">
            <a:extLst>
              <a:ext uri="{FF2B5EF4-FFF2-40B4-BE49-F238E27FC236}">
                <a16:creationId xmlns:a16="http://schemas.microsoft.com/office/drawing/2014/main" id="{62D87E8E-0D97-75FD-7376-2BE506B1B862}"/>
              </a:ext>
            </a:extLst>
          </p:cNvPr>
          <p:cNvSpPr txBox="1">
            <a:spLocks/>
          </p:cNvSpPr>
          <p:nvPr userDrawn="1"/>
        </p:nvSpPr>
        <p:spPr bwMode="gray">
          <a:xfrm>
            <a:off x="371475" y="6524625"/>
            <a:ext cx="4851400" cy="88900"/>
          </a:xfrm>
          <a:prstGeom prst="rect">
            <a:avLst/>
          </a:prstGeom>
          <a:ln>
            <a:noFill/>
          </a:ln>
        </p:spPr>
        <p:txBody>
          <a:bodyPr vert="horz" lIns="0" tIns="0" rIns="0" bIns="0" rtlCol="0" anchor="ctr">
            <a:noAutofit/>
          </a:bodyPr>
          <a:lstStyle>
            <a:defPPr>
              <a:defRPr lang="en-US"/>
            </a:defPPr>
            <a:lvl1pPr marL="0" indent="0" algn="l" defTabSz="914400" rtl="0" eaLnBrk="1" latinLnBrk="0" hangingPunct="1">
              <a:lnSpc>
                <a:spcPct val="100000"/>
              </a:lnSpc>
              <a:spcBef>
                <a:spcPts val="600"/>
              </a:spcBef>
              <a:buFontTx/>
              <a:buNone/>
              <a:defRPr sz="800" kern="1200">
                <a:solidFill>
                  <a:schemeClr val="bg1"/>
                </a:solidFill>
                <a:latin typeface="+mn-lt"/>
                <a:ea typeface="+mn-ea"/>
                <a:cs typeface="+mn-cs"/>
              </a:defRPr>
            </a:lvl1pPr>
            <a:lvl2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2pPr>
            <a:lvl3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3pPr>
            <a:lvl4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 2025 NTT DATA, Inc. </a:t>
            </a:r>
          </a:p>
        </p:txBody>
      </p:sp>
      <p:pic>
        <p:nvPicPr>
          <p:cNvPr id="4" name="NTT DATA Global Logo">
            <a:extLst>
              <a:ext uri="{FF2B5EF4-FFF2-40B4-BE49-F238E27FC236}">
                <a16:creationId xmlns:a16="http://schemas.microsoft.com/office/drawing/2014/main" id="{8B56C25D-D2A5-C29E-4A85-C1556060F7D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gray">
          <a:xfrm>
            <a:off x="10531554" y="6449745"/>
            <a:ext cx="1288971" cy="262800"/>
          </a:xfrm>
          <a:prstGeom prst="rect">
            <a:avLst/>
          </a:prstGeom>
        </p:spPr>
      </p:pic>
      <p:sp>
        <p:nvSpPr>
          <p:cNvPr id="5" name="Título 1">
            <a:extLst>
              <a:ext uri="{FF2B5EF4-FFF2-40B4-BE49-F238E27FC236}">
                <a16:creationId xmlns:a16="http://schemas.microsoft.com/office/drawing/2014/main" id="{07FCDD7F-5760-7C65-0AF5-2E7E9F1BF1EE}"/>
              </a:ext>
            </a:extLst>
          </p:cNvPr>
          <p:cNvSpPr>
            <a:spLocks noGrp="1"/>
          </p:cNvSpPr>
          <p:nvPr>
            <p:ph type="title" idx="4294967295"/>
          </p:nvPr>
        </p:nvSpPr>
        <p:spPr>
          <a:xfrm>
            <a:off x="330200" y="333375"/>
            <a:ext cx="10814050" cy="792163"/>
          </a:xfrm>
        </p:spPr>
        <p:txBody>
          <a:bodyPr/>
          <a:lstStyle/>
          <a:p>
            <a:r>
              <a:rPr lang="es-ES" sz="2800" b="1" err="1">
                <a:gradFill flip="none" rotWithShape="1">
                  <a:gsLst>
                    <a:gs pos="0">
                      <a:schemeClr val="bg2"/>
                    </a:gs>
                    <a:gs pos="60500">
                      <a:srgbClr val="0C8FBC"/>
                    </a:gs>
                    <a:gs pos="100000">
                      <a:srgbClr val="47E6FB"/>
                    </a:gs>
                  </a:gsLst>
                  <a:lin ang="10800000" scaled="1"/>
                  <a:tileRect/>
                </a:gradFill>
                <a:latin typeface="+mj-lt"/>
                <a:ea typeface="+mn-ea"/>
                <a:cs typeface="Segoe UI" panose="020B0502040204020203" pitchFamily="34" charset="0"/>
              </a:rPr>
              <a:t>GenAI</a:t>
            </a:r>
            <a:r>
              <a:rPr lang="es-ES" sz="2800" b="1">
                <a:gradFill flip="none" rotWithShape="1">
                  <a:gsLst>
                    <a:gs pos="0">
                      <a:schemeClr val="bg2"/>
                    </a:gs>
                    <a:gs pos="60500">
                      <a:srgbClr val="0C8FBC"/>
                    </a:gs>
                    <a:gs pos="100000">
                      <a:srgbClr val="47E6FB"/>
                    </a:gs>
                  </a:gsLst>
                  <a:lin ang="10800000" scaled="1"/>
                  <a:tileRect/>
                </a:gradFill>
                <a:latin typeface="+mj-lt"/>
                <a:ea typeface="+mn-ea"/>
                <a:cs typeface="Segoe UI" panose="020B0502040204020203" pitchFamily="34" charset="0"/>
              </a:rPr>
              <a:t> Studio | </a:t>
            </a:r>
            <a:r>
              <a:rPr lang="es-ES"/>
              <a:t>Key </a:t>
            </a:r>
            <a:r>
              <a:rPr lang="es-ES" err="1"/>
              <a:t>Offerings</a:t>
            </a:r>
            <a:endParaRPr lang="es-ES"/>
          </a:p>
        </p:txBody>
      </p:sp>
    </p:spTree>
    <p:extLst>
      <p:ext uri="{BB962C8B-B14F-4D97-AF65-F5344CB8AC3E}">
        <p14:creationId xmlns:p14="http://schemas.microsoft.com/office/powerpoint/2010/main" val="2685940684"/>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_Closing Slide Future Blue 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87ED33-6A4E-4B88-9978-60E9E0EBFC9F}"/>
              </a:ext>
            </a:extLst>
          </p:cNvPr>
          <p:cNvSpPr/>
          <p:nvPr/>
        </p:nvSpPr>
        <p:spPr bwMode="gray">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NTT DATA Global Logo">
            <a:extLst>
              <a:ext uri="{FF2B5EF4-FFF2-40B4-BE49-F238E27FC236}">
                <a16:creationId xmlns:a16="http://schemas.microsoft.com/office/drawing/2014/main" id="{3F03F05C-59F6-715B-5A33-907AD87C66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03287" y="2880000"/>
            <a:ext cx="5385427" cy="1098000"/>
          </a:xfrm>
          <a:prstGeom prst="rect">
            <a:avLst/>
          </a:prstGeom>
        </p:spPr>
      </p:pic>
    </p:spTree>
    <p:extLst>
      <p:ext uri="{BB962C8B-B14F-4D97-AF65-F5344CB8AC3E}">
        <p14:creationId xmlns:p14="http://schemas.microsoft.com/office/powerpoint/2010/main" val="41177542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racap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B9D703-5107-9172-7769-97B37B3EEF95}"/>
              </a:ext>
            </a:extLst>
          </p:cNvPr>
          <p:cNvSpPr/>
          <p:nvPr userDrawn="1"/>
        </p:nvSpPr>
        <p:spPr>
          <a:xfrm>
            <a:off x="0" y="0"/>
            <a:ext cx="12192000" cy="6858000"/>
          </a:xfrm>
          <a:prstGeom prst="rect">
            <a:avLst/>
          </a:prstGeom>
          <a:solidFill>
            <a:srgbClr val="070F2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lnSpc>
                <a:spcPct val="110000"/>
              </a:lnSpc>
              <a:spcBef>
                <a:spcPts val="600"/>
              </a:spcBef>
            </a:pPr>
            <a:endParaRPr lang="pt-PT" err="1"/>
          </a:p>
        </p:txBody>
      </p:sp>
      <p:pic>
        <p:nvPicPr>
          <p:cNvPr id="5" name="Logo">
            <a:extLst>
              <a:ext uri="{FF2B5EF4-FFF2-40B4-BE49-F238E27FC236}">
                <a16:creationId xmlns:a16="http://schemas.microsoft.com/office/drawing/2014/main" id="{6D81955E-C08C-6908-D6B9-1713A7A04A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03287" y="2880000"/>
            <a:ext cx="5385427" cy="1098000"/>
          </a:xfrm>
          <a:prstGeom prst="rect">
            <a:avLst/>
          </a:prstGeom>
        </p:spPr>
      </p:pic>
    </p:spTree>
    <p:extLst>
      <p:ext uri="{BB962C8B-B14F-4D97-AF65-F5344CB8AC3E}">
        <p14:creationId xmlns:p14="http://schemas.microsoft.com/office/powerpoint/2010/main" val="2871625165"/>
      </p:ext>
    </p:extLst>
  </p:cSld>
  <p:clrMapOvr>
    <a:masterClrMapping/>
  </p:clrMapOvr>
  <p:extLst>
    <p:ext uri="{DCECCB84-F9BA-43D5-87BE-67443E8EF086}">
      <p15:sldGuideLst xmlns:p15="http://schemas.microsoft.com/office/powerpoint/2012/main">
        <p15:guide id="1" pos="234">
          <p15:clr>
            <a:srgbClr val="FBAE40"/>
          </p15:clr>
        </p15:guide>
        <p15:guide id="2" orient="horz" pos="527">
          <p15:clr>
            <a:srgbClr val="FBAE40"/>
          </p15:clr>
        </p15:guide>
        <p15:guide id="3" orient="horz" pos="109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2_B_Blank_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654845"/>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3B3B26C9-4CC7-EA8C-EBD1-615FCBB4A9FA}"/>
              </a:ext>
            </a:extLst>
          </p:cNvPr>
          <p:cNvSpPr>
            <a:spLocks noGrp="1"/>
          </p:cNvSpPr>
          <p:nvPr>
            <p:ph type="dt" sz="half" idx="10"/>
          </p:nvPr>
        </p:nvSpPr>
        <p:spPr/>
        <p:txBody>
          <a:bodyPr/>
          <a:lstStyle/>
          <a:p>
            <a:r>
              <a:rPr lang="en-US"/>
              <a:t>September 2024</a:t>
            </a:r>
          </a:p>
        </p:txBody>
      </p:sp>
    </p:spTree>
    <p:extLst>
      <p:ext uri="{BB962C8B-B14F-4D97-AF65-F5344CB8AC3E}">
        <p14:creationId xmlns:p14="http://schemas.microsoft.com/office/powerpoint/2010/main" val="11973268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224E-6D9A-F20A-E95C-3BD86FD1C342}"/>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55D3C075-3634-BEB1-AB31-623AD293F0B4}"/>
              </a:ext>
            </a:extLst>
          </p:cNvPr>
          <p:cNvSpPr>
            <a:spLocks noGrp="1"/>
          </p:cNvSpPr>
          <p:nvPr>
            <p:ph type="dt" sz="half" idx="10"/>
          </p:nvPr>
        </p:nvSpPr>
        <p:spPr/>
        <p:txBody>
          <a:bodyPr/>
          <a:lstStyle/>
          <a:p>
            <a:r>
              <a:rPr lang="es-ES"/>
              <a:t>November 2024</a:t>
            </a:r>
            <a:endParaRPr lang="en-US"/>
          </a:p>
        </p:txBody>
      </p:sp>
    </p:spTree>
    <p:extLst>
      <p:ext uri="{BB962C8B-B14F-4D97-AF65-F5344CB8AC3E}">
        <p14:creationId xmlns:p14="http://schemas.microsoft.com/office/powerpoint/2010/main" val="27814300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Gradien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402FB-9485-1F47-ACE1-BF440A541405}"/>
              </a:ext>
            </a:extLst>
          </p:cNvPr>
          <p:cNvSpPr>
            <a:spLocks noGrp="1"/>
          </p:cNvSpPr>
          <p:nvPr>
            <p:ph type="ctrTitle" hasCustomPrompt="1"/>
          </p:nvPr>
        </p:nvSpPr>
        <p:spPr>
          <a:xfrm>
            <a:off x="530475" y="482850"/>
            <a:ext cx="11118068" cy="538609"/>
          </a:xfrm>
        </p:spPr>
        <p:txBody>
          <a:bodyPr wrap="square" lIns="0" tIns="0" rIns="0" bIns="0" anchor="t" anchorCtr="0">
            <a:spAutoFit/>
          </a:bodyPr>
          <a:lstStyle>
            <a:lvl1pPr algn="l">
              <a:lnSpc>
                <a:spcPts val="4200"/>
              </a:lnSpc>
              <a:spcAft>
                <a:spcPts val="0"/>
              </a:spcAft>
              <a:defRPr sz="4000" b="0" i="0">
                <a:gradFill>
                  <a:gsLst>
                    <a:gs pos="100000">
                      <a:schemeClr val="accent6"/>
                    </a:gs>
                    <a:gs pos="0">
                      <a:schemeClr val="accent3"/>
                    </a:gs>
                  </a:gsLst>
                  <a:lin ang="4800000" scaled="0"/>
                </a:gradFill>
                <a:latin typeface="+mn-lt"/>
                <a:cs typeface="Segoe UI Semibold" panose="020B0502040204020203" pitchFamily="34" charset="0"/>
              </a:defRPr>
            </a:lvl1pPr>
          </a:lstStyle>
          <a:p>
            <a:r>
              <a:rPr lang="en-GB"/>
              <a:t>Click to edit title</a:t>
            </a:r>
            <a:endParaRPr lang="en-US"/>
          </a:p>
        </p:txBody>
      </p:sp>
      <p:sp>
        <p:nvSpPr>
          <p:cNvPr id="25" name="Subtitle 2">
            <a:extLst>
              <a:ext uri="{FF2B5EF4-FFF2-40B4-BE49-F238E27FC236}">
                <a16:creationId xmlns:a16="http://schemas.microsoft.com/office/drawing/2014/main" id="{14F0820A-E3DB-0544-9188-9332D4F36CB7}"/>
              </a:ext>
            </a:extLst>
          </p:cNvPr>
          <p:cNvSpPr>
            <a:spLocks noGrp="1"/>
          </p:cNvSpPr>
          <p:nvPr>
            <p:ph type="subTitle" idx="1" hasCustomPrompt="1"/>
          </p:nvPr>
        </p:nvSpPr>
        <p:spPr>
          <a:xfrm>
            <a:off x="540000" y="2539333"/>
            <a:ext cx="11118068" cy="215444"/>
          </a:xfrm>
        </p:spPr>
        <p:txBody>
          <a:bodyPr lIns="0" tIns="0" rIns="0" bIns="0">
            <a:spAutoFit/>
          </a:bodyPr>
          <a:lstStyle>
            <a:lvl1pPr marL="0" indent="0" algn="l">
              <a:lnSpc>
                <a:spcPct val="100000"/>
              </a:lnSpc>
              <a:spcBef>
                <a:spcPts val="0"/>
              </a:spcBef>
              <a:spcAft>
                <a:spcPts val="0"/>
              </a:spcAft>
              <a:buNone/>
              <a:defRPr sz="1400" b="0" i="0">
                <a:solidFill>
                  <a:schemeClr val="tx1"/>
                </a:solidFill>
                <a:latin typeface="+mn-lt"/>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text</a:t>
            </a:r>
          </a:p>
        </p:txBody>
      </p:sp>
      <p:sp>
        <p:nvSpPr>
          <p:cNvPr id="6" name="Text Placeholder 5">
            <a:extLst>
              <a:ext uri="{FF2B5EF4-FFF2-40B4-BE49-F238E27FC236}">
                <a16:creationId xmlns:a16="http://schemas.microsoft.com/office/drawing/2014/main" id="{C87A1F48-7148-7246-9BE0-DD260CB7C2A2}"/>
              </a:ext>
            </a:extLst>
          </p:cNvPr>
          <p:cNvSpPr>
            <a:spLocks noGrp="1"/>
          </p:cNvSpPr>
          <p:nvPr>
            <p:ph type="body" sz="quarter" idx="10" hasCustomPrompt="1"/>
          </p:nvPr>
        </p:nvSpPr>
        <p:spPr>
          <a:xfrm>
            <a:off x="539750" y="1884863"/>
            <a:ext cx="11109325" cy="307777"/>
          </a:xfrm>
        </p:spPr>
        <p:txBody>
          <a:bodyPr lIns="0" tIns="0" rIns="0" bIns="0">
            <a:spAutoFit/>
          </a:bodyPr>
          <a:lstStyle>
            <a:lvl1pPr marL="0" indent="0">
              <a:lnSpc>
                <a:spcPct val="100000"/>
              </a:lnSpc>
              <a:spcBef>
                <a:spcPts val="0"/>
              </a:spcBef>
              <a:spcAft>
                <a:spcPts val="0"/>
              </a:spcAft>
              <a:buNone/>
              <a:defRPr sz="2000" b="0" i="0">
                <a:solidFill>
                  <a:schemeClr val="tx1"/>
                </a:solidFill>
                <a:latin typeface="+mn-lt"/>
                <a:cs typeface="Segoe UI" panose="020B0502040204020203" pitchFamily="34" charset="0"/>
              </a:defRPr>
            </a:lvl1pPr>
            <a:lvl2pPr marL="457200" indent="0">
              <a:lnSpc>
                <a:spcPts val="2000"/>
              </a:lnSpc>
              <a:spcBef>
                <a:spcPts val="0"/>
              </a:spcBef>
              <a:spcAft>
                <a:spcPts val="600"/>
              </a:spcAft>
              <a:buNone/>
              <a:defRPr sz="1800" b="0" i="0">
                <a:latin typeface="Segoe UI" panose="020B0502040204020203" pitchFamily="34" charset="0"/>
                <a:cs typeface="Segoe UI" panose="020B0502040204020203" pitchFamily="34" charset="0"/>
              </a:defRPr>
            </a:lvl2pPr>
            <a:lvl3pPr marL="914400" indent="0">
              <a:lnSpc>
                <a:spcPts val="2000"/>
              </a:lnSpc>
              <a:spcBef>
                <a:spcPts val="0"/>
              </a:spcBef>
              <a:spcAft>
                <a:spcPts val="600"/>
              </a:spcAft>
              <a:buNone/>
              <a:defRPr sz="1800" b="0" i="0">
                <a:latin typeface="Segoe UI" panose="020B0502040204020203" pitchFamily="34" charset="0"/>
                <a:cs typeface="Segoe UI" panose="020B0502040204020203" pitchFamily="34" charset="0"/>
              </a:defRPr>
            </a:lvl3pPr>
            <a:lvl4pPr marL="1371600" indent="0">
              <a:lnSpc>
                <a:spcPts val="2000"/>
              </a:lnSpc>
              <a:spcBef>
                <a:spcPts val="0"/>
              </a:spcBef>
              <a:spcAft>
                <a:spcPts val="600"/>
              </a:spcAft>
              <a:buNone/>
              <a:defRPr sz="1800" b="0" i="0">
                <a:latin typeface="Segoe UI" panose="020B0502040204020203" pitchFamily="34" charset="0"/>
                <a:cs typeface="Segoe UI" panose="020B0502040204020203" pitchFamily="34" charset="0"/>
              </a:defRPr>
            </a:lvl4pPr>
            <a:lvl5pPr marL="1828800" indent="0">
              <a:lnSpc>
                <a:spcPts val="2000"/>
              </a:lnSpc>
              <a:spcBef>
                <a:spcPts val="0"/>
              </a:spcBef>
              <a:spcAft>
                <a:spcPts val="600"/>
              </a:spcAft>
              <a:buNone/>
              <a:defRPr sz="1800" b="0" i="0">
                <a:latin typeface="Segoe UI" panose="020B0502040204020203" pitchFamily="34" charset="0"/>
                <a:cs typeface="Segoe UI" panose="020B0502040204020203" pitchFamily="34" charset="0"/>
              </a:defRPr>
            </a:lvl5pPr>
          </a:lstStyle>
          <a:p>
            <a:pPr lvl="0"/>
            <a:r>
              <a:rPr lang="en-US"/>
              <a:t>Click to edit text</a:t>
            </a:r>
          </a:p>
        </p:txBody>
      </p:sp>
      <p:sp>
        <p:nvSpPr>
          <p:cNvPr id="8" name="Text Placeholder 7">
            <a:extLst>
              <a:ext uri="{FF2B5EF4-FFF2-40B4-BE49-F238E27FC236}">
                <a16:creationId xmlns:a16="http://schemas.microsoft.com/office/drawing/2014/main" id="{35CE67D4-41B3-4B4E-A752-2202096A3E5C}"/>
              </a:ext>
            </a:extLst>
          </p:cNvPr>
          <p:cNvSpPr>
            <a:spLocks noGrp="1"/>
          </p:cNvSpPr>
          <p:nvPr>
            <p:ph type="body" sz="quarter" idx="11" hasCustomPrompt="1"/>
          </p:nvPr>
        </p:nvSpPr>
        <p:spPr>
          <a:xfrm>
            <a:off x="539750" y="3149798"/>
            <a:ext cx="11118850" cy="184666"/>
          </a:xfrm>
        </p:spPr>
        <p:txBody>
          <a:bodyPr lIns="0" tIns="0" rIns="0" bIns="0">
            <a:spAutoFit/>
          </a:bodyPr>
          <a:lstStyle>
            <a:lvl1pPr marL="0" indent="0">
              <a:lnSpc>
                <a:spcPct val="100000"/>
              </a:lnSpc>
              <a:spcBef>
                <a:spcPts val="0"/>
              </a:spcBef>
              <a:spcAft>
                <a:spcPts val="0"/>
              </a:spcAft>
              <a:buNone/>
              <a:defRPr sz="1200" b="0" i="0">
                <a:solidFill>
                  <a:schemeClr val="tx1"/>
                </a:solidFill>
                <a:latin typeface="+mn-lt"/>
                <a:cs typeface="Segoe UI" panose="020B0502040204020203" pitchFamily="34" charset="0"/>
              </a:defRPr>
            </a:lvl1pPr>
            <a:lvl2pPr marL="457200" indent="0">
              <a:lnSpc>
                <a:spcPts val="1400"/>
              </a:lnSpc>
              <a:spcBef>
                <a:spcPts val="0"/>
              </a:spcBef>
              <a:spcAft>
                <a:spcPts val="600"/>
              </a:spcAft>
              <a:buNone/>
              <a:defRPr sz="1200" b="0" i="0">
                <a:latin typeface="Segoe UI" panose="020B0502040204020203" pitchFamily="34" charset="0"/>
                <a:cs typeface="Segoe UI" panose="020B0502040204020203" pitchFamily="34" charset="0"/>
              </a:defRPr>
            </a:lvl2pPr>
            <a:lvl3pPr marL="914400" indent="0">
              <a:lnSpc>
                <a:spcPts val="1400"/>
              </a:lnSpc>
              <a:spcBef>
                <a:spcPts val="0"/>
              </a:spcBef>
              <a:spcAft>
                <a:spcPts val="600"/>
              </a:spcAft>
              <a:buNone/>
              <a:defRPr sz="1200" b="0" i="0">
                <a:latin typeface="Segoe UI" panose="020B0502040204020203" pitchFamily="34" charset="0"/>
                <a:cs typeface="Segoe UI" panose="020B0502040204020203" pitchFamily="34" charset="0"/>
              </a:defRPr>
            </a:lvl3pPr>
            <a:lvl4pPr marL="1371600" indent="0">
              <a:lnSpc>
                <a:spcPts val="1400"/>
              </a:lnSpc>
              <a:spcBef>
                <a:spcPts val="0"/>
              </a:spcBef>
              <a:spcAft>
                <a:spcPts val="600"/>
              </a:spcAft>
              <a:buNone/>
              <a:defRPr sz="1200" b="0" i="0">
                <a:latin typeface="Segoe UI" panose="020B0502040204020203" pitchFamily="34" charset="0"/>
                <a:cs typeface="Segoe UI" panose="020B0502040204020203" pitchFamily="34" charset="0"/>
              </a:defRPr>
            </a:lvl4pPr>
            <a:lvl5pPr marL="1828800" indent="0">
              <a:lnSpc>
                <a:spcPts val="1400"/>
              </a:lnSpc>
              <a:spcBef>
                <a:spcPts val="0"/>
              </a:spcBef>
              <a:spcAft>
                <a:spcPts val="600"/>
              </a:spcAft>
              <a:buNone/>
              <a:defRPr sz="1200" b="0" i="0">
                <a:latin typeface="Segoe UI" panose="020B0502040204020203" pitchFamily="34" charset="0"/>
                <a:cs typeface="Segoe UI" panose="020B0502040204020203" pitchFamily="34" charset="0"/>
              </a:defRPr>
            </a:lvl5pPr>
          </a:lstStyle>
          <a:p>
            <a:pPr lvl="0"/>
            <a:r>
              <a:rPr lang="en-US"/>
              <a:t>Click to edit text</a:t>
            </a:r>
          </a:p>
        </p:txBody>
      </p:sp>
      <p:sp>
        <p:nvSpPr>
          <p:cNvPr id="30" name="Text Placeholder 7">
            <a:extLst>
              <a:ext uri="{FF2B5EF4-FFF2-40B4-BE49-F238E27FC236}">
                <a16:creationId xmlns:a16="http://schemas.microsoft.com/office/drawing/2014/main" id="{3B2B4EDE-8144-424A-A822-369721F2B613}"/>
              </a:ext>
            </a:extLst>
          </p:cNvPr>
          <p:cNvSpPr>
            <a:spLocks noGrp="1"/>
          </p:cNvSpPr>
          <p:nvPr>
            <p:ph type="body" sz="quarter" idx="14" hasCustomPrompt="1"/>
          </p:nvPr>
        </p:nvSpPr>
        <p:spPr>
          <a:xfrm>
            <a:off x="539750" y="3759398"/>
            <a:ext cx="11118850" cy="578959"/>
          </a:xfrm>
          <a:solidFill>
            <a:schemeClr val="bg2"/>
          </a:solidFill>
        </p:spPr>
        <p:txBody>
          <a:bodyPr lIns="180000" tIns="180000" rIns="180000" bIns="180000">
            <a:spAutoFit/>
          </a:bodyPr>
          <a:lstStyle>
            <a:lvl1pPr marL="0" indent="0">
              <a:lnSpc>
                <a:spcPct val="100000"/>
              </a:lnSpc>
              <a:spcBef>
                <a:spcPts val="0"/>
              </a:spcBef>
              <a:spcAft>
                <a:spcPts val="0"/>
              </a:spcAft>
              <a:buNone/>
              <a:defRPr sz="1400" b="0" i="0">
                <a:latin typeface="+mn-lt"/>
                <a:cs typeface="Segoe UI Semibold" panose="020B0502040204020203" pitchFamily="34" charset="0"/>
              </a:defRPr>
            </a:lvl1pPr>
            <a:lvl2pPr marL="457200" indent="0">
              <a:lnSpc>
                <a:spcPts val="1400"/>
              </a:lnSpc>
              <a:spcBef>
                <a:spcPts val="0"/>
              </a:spcBef>
              <a:spcAft>
                <a:spcPts val="600"/>
              </a:spcAft>
              <a:buNone/>
              <a:defRPr sz="1200" b="0" i="0">
                <a:latin typeface="Segoe UI" panose="020B0502040204020203" pitchFamily="34" charset="0"/>
                <a:cs typeface="Segoe UI" panose="020B0502040204020203" pitchFamily="34" charset="0"/>
              </a:defRPr>
            </a:lvl2pPr>
            <a:lvl3pPr marL="914400" indent="0">
              <a:lnSpc>
                <a:spcPts val="1400"/>
              </a:lnSpc>
              <a:spcBef>
                <a:spcPts val="0"/>
              </a:spcBef>
              <a:spcAft>
                <a:spcPts val="600"/>
              </a:spcAft>
              <a:buNone/>
              <a:defRPr sz="1200" b="0" i="0">
                <a:latin typeface="Segoe UI" panose="020B0502040204020203" pitchFamily="34" charset="0"/>
                <a:cs typeface="Segoe UI" panose="020B0502040204020203" pitchFamily="34" charset="0"/>
              </a:defRPr>
            </a:lvl3pPr>
            <a:lvl4pPr marL="1371600" indent="0">
              <a:lnSpc>
                <a:spcPts val="1400"/>
              </a:lnSpc>
              <a:spcBef>
                <a:spcPts val="0"/>
              </a:spcBef>
              <a:spcAft>
                <a:spcPts val="600"/>
              </a:spcAft>
              <a:buNone/>
              <a:defRPr sz="1200" b="0" i="0">
                <a:latin typeface="Segoe UI" panose="020B0502040204020203" pitchFamily="34" charset="0"/>
                <a:cs typeface="Segoe UI" panose="020B0502040204020203" pitchFamily="34" charset="0"/>
              </a:defRPr>
            </a:lvl4pPr>
            <a:lvl5pPr marL="1828800" indent="0">
              <a:lnSpc>
                <a:spcPts val="1400"/>
              </a:lnSpc>
              <a:spcBef>
                <a:spcPts val="0"/>
              </a:spcBef>
              <a:spcAft>
                <a:spcPts val="600"/>
              </a:spcAft>
              <a:buNone/>
              <a:defRPr sz="1200" b="0" i="0">
                <a:latin typeface="Segoe UI" panose="020B0502040204020203" pitchFamily="34" charset="0"/>
                <a:cs typeface="Segoe UI" panose="020B0502040204020203" pitchFamily="34" charset="0"/>
              </a:defRPr>
            </a:lvl5pPr>
          </a:lstStyle>
          <a:p>
            <a:pPr lvl="0"/>
            <a:r>
              <a:rPr lang="en-US"/>
              <a:t>Click to edit text</a:t>
            </a:r>
          </a:p>
        </p:txBody>
      </p:sp>
      <p:sp>
        <p:nvSpPr>
          <p:cNvPr id="31" name="Text Placeholder 7">
            <a:extLst>
              <a:ext uri="{FF2B5EF4-FFF2-40B4-BE49-F238E27FC236}">
                <a16:creationId xmlns:a16="http://schemas.microsoft.com/office/drawing/2014/main" id="{2BC47357-5B7C-3F4A-8E78-5534B9BCFF6D}"/>
              </a:ext>
            </a:extLst>
          </p:cNvPr>
          <p:cNvSpPr>
            <a:spLocks noGrp="1"/>
          </p:cNvSpPr>
          <p:nvPr>
            <p:ph type="body" sz="quarter" idx="15" hasCustomPrompt="1"/>
          </p:nvPr>
        </p:nvSpPr>
        <p:spPr>
          <a:xfrm>
            <a:off x="539750" y="5576308"/>
            <a:ext cx="11118850" cy="123111"/>
          </a:xfrm>
        </p:spPr>
        <p:txBody>
          <a:bodyPr lIns="0" tIns="0" rIns="0" bIns="0">
            <a:spAutoFit/>
          </a:bodyPr>
          <a:lstStyle>
            <a:lvl1pPr marL="0" indent="0">
              <a:lnSpc>
                <a:spcPct val="100000"/>
              </a:lnSpc>
              <a:spcBef>
                <a:spcPts val="0"/>
              </a:spcBef>
              <a:spcAft>
                <a:spcPts val="0"/>
              </a:spcAft>
              <a:buNone/>
              <a:defRPr sz="800" b="0" i="0">
                <a:solidFill>
                  <a:schemeClr val="bg1">
                    <a:lumMod val="50000"/>
                  </a:schemeClr>
                </a:solidFill>
                <a:latin typeface="+mn-lt"/>
                <a:cs typeface="Segoe UI" panose="020B0502040204020203" pitchFamily="34" charset="0"/>
              </a:defRPr>
            </a:lvl1pPr>
            <a:lvl2pPr marL="457200" indent="0">
              <a:lnSpc>
                <a:spcPts val="1400"/>
              </a:lnSpc>
              <a:spcBef>
                <a:spcPts val="0"/>
              </a:spcBef>
              <a:spcAft>
                <a:spcPts val="600"/>
              </a:spcAft>
              <a:buNone/>
              <a:defRPr sz="1200" b="0" i="0">
                <a:latin typeface="Segoe UI" panose="020B0502040204020203" pitchFamily="34" charset="0"/>
                <a:cs typeface="Segoe UI" panose="020B0502040204020203" pitchFamily="34" charset="0"/>
              </a:defRPr>
            </a:lvl2pPr>
            <a:lvl3pPr marL="914400" indent="0">
              <a:lnSpc>
                <a:spcPts val="1400"/>
              </a:lnSpc>
              <a:spcBef>
                <a:spcPts val="0"/>
              </a:spcBef>
              <a:spcAft>
                <a:spcPts val="600"/>
              </a:spcAft>
              <a:buNone/>
              <a:defRPr sz="1200" b="0" i="0">
                <a:latin typeface="Segoe UI" panose="020B0502040204020203" pitchFamily="34" charset="0"/>
                <a:cs typeface="Segoe UI" panose="020B0502040204020203" pitchFamily="34" charset="0"/>
              </a:defRPr>
            </a:lvl3pPr>
            <a:lvl4pPr marL="1371600" indent="0">
              <a:lnSpc>
                <a:spcPts val="1400"/>
              </a:lnSpc>
              <a:spcBef>
                <a:spcPts val="0"/>
              </a:spcBef>
              <a:spcAft>
                <a:spcPts val="600"/>
              </a:spcAft>
              <a:buNone/>
              <a:defRPr sz="1200" b="0" i="0">
                <a:latin typeface="Segoe UI" panose="020B0502040204020203" pitchFamily="34" charset="0"/>
                <a:cs typeface="Segoe UI" panose="020B0502040204020203" pitchFamily="34" charset="0"/>
              </a:defRPr>
            </a:lvl4pPr>
            <a:lvl5pPr marL="1828800" indent="0">
              <a:lnSpc>
                <a:spcPts val="1400"/>
              </a:lnSpc>
              <a:spcBef>
                <a:spcPts val="0"/>
              </a:spcBef>
              <a:spcAft>
                <a:spcPts val="600"/>
              </a:spcAft>
              <a:buNone/>
              <a:defRPr sz="1200" b="0" i="0">
                <a:latin typeface="Segoe UI" panose="020B0502040204020203" pitchFamily="34" charset="0"/>
                <a:cs typeface="Segoe UI" panose="020B0502040204020203" pitchFamily="34" charset="0"/>
              </a:defRPr>
            </a:lvl5pPr>
          </a:lstStyle>
          <a:p>
            <a:pPr lvl="0"/>
            <a:r>
              <a:rPr lang="en-US"/>
              <a:t>Click to edit text (source)</a:t>
            </a:r>
          </a:p>
        </p:txBody>
      </p:sp>
      <p:sp>
        <p:nvSpPr>
          <p:cNvPr id="4" name="Footer Placeholder 4">
            <a:extLst>
              <a:ext uri="{FF2B5EF4-FFF2-40B4-BE49-F238E27FC236}">
                <a16:creationId xmlns:a16="http://schemas.microsoft.com/office/drawing/2014/main" id="{8C041439-9394-38C5-D740-B107C1AF5E03}"/>
              </a:ext>
            </a:extLst>
          </p:cNvPr>
          <p:cNvSpPr>
            <a:spLocks noGrp="1"/>
          </p:cNvSpPr>
          <p:nvPr>
            <p:ph type="ftr" sz="quarter" idx="3"/>
          </p:nvPr>
        </p:nvSpPr>
        <p:spPr>
          <a:xfrm>
            <a:off x="539999" y="6237394"/>
            <a:ext cx="4114800" cy="107722"/>
          </a:xfrm>
          <a:prstGeom prst="rect">
            <a:avLst/>
          </a:prstGeom>
        </p:spPr>
        <p:txBody>
          <a:bodyPr vert="horz" lIns="0" tIns="0" rIns="0" bIns="0" rtlCol="0" anchor="b" anchorCtr="0">
            <a:spAutoFit/>
          </a:bodyPr>
          <a:lstStyle>
            <a:lvl1pPr algn="l">
              <a:defRPr sz="700" b="1" i="0" cap="all" spc="150" baseline="0">
                <a:solidFill>
                  <a:schemeClr val="tx1">
                    <a:tint val="75000"/>
                  </a:schemeClr>
                </a:solidFill>
                <a:latin typeface="Segoe UI Semibold" panose="020B0502040204020203" pitchFamily="34" charset="0"/>
                <a:cs typeface="Segoe UI Semibold" panose="020B0502040204020203" pitchFamily="34" charset="0"/>
              </a:defRPr>
            </a:lvl1pPr>
          </a:lstStyle>
          <a:p>
            <a:r>
              <a:rPr lang="en-US"/>
              <a:t>AI LEADERS FORUM</a:t>
            </a:r>
          </a:p>
        </p:txBody>
      </p:sp>
    </p:spTree>
    <p:extLst>
      <p:ext uri="{BB962C8B-B14F-4D97-AF65-F5344CB8AC3E}">
        <p14:creationId xmlns:p14="http://schemas.microsoft.com/office/powerpoint/2010/main" val="3456369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A231-5EDC-C1A1-4ABB-BC6DA52F4EC1}"/>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DC224402-4AF5-E408-D3B7-C91183711897}"/>
              </a:ext>
            </a:extLst>
          </p:cNvPr>
          <p:cNvSpPr>
            <a:spLocks noGrp="1"/>
          </p:cNvSpPr>
          <p:nvPr>
            <p:ph type="dt" sz="half" idx="10"/>
          </p:nvPr>
        </p:nvSpPr>
        <p:spPr/>
        <p:txBody>
          <a:bodyPr/>
          <a:lstStyle/>
          <a:p>
            <a:r>
              <a:rPr lang="en-US"/>
              <a:t>November 2023</a:t>
            </a:r>
          </a:p>
        </p:txBody>
      </p:sp>
      <p:sp>
        <p:nvSpPr>
          <p:cNvPr id="7" name="Content Placeholder 6">
            <a:extLst>
              <a:ext uri="{FF2B5EF4-FFF2-40B4-BE49-F238E27FC236}">
                <a16:creationId xmlns:a16="http://schemas.microsoft.com/office/drawing/2014/main" id="{2D21A092-B787-801E-8664-20954CF6809B}"/>
              </a:ext>
            </a:extLst>
          </p:cNvPr>
          <p:cNvSpPr>
            <a:spLocks noGrp="1"/>
          </p:cNvSpPr>
          <p:nvPr>
            <p:ph sz="quarter" idx="13"/>
          </p:nvPr>
        </p:nvSpPr>
        <p:spPr>
          <a:xfrm>
            <a:off x="381000" y="1371600"/>
            <a:ext cx="1143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432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CDB421-798F-F05E-EAD4-2371E12F3087}"/>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7BB5441-5A7A-25DB-CC8F-4F6E534007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2DD900E-BF1E-8BD8-EDD4-7013DFAFD96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5560814-7770-9A4F-D31E-00539DED5B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3A6BA9E-7494-ED51-3FB2-737A838F8E0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734DAAF-EB80-0ADC-A4AB-2769FFDB3ABB}"/>
              </a:ext>
            </a:extLst>
          </p:cNvPr>
          <p:cNvSpPr>
            <a:spLocks noGrp="1"/>
          </p:cNvSpPr>
          <p:nvPr>
            <p:ph type="dt" sz="half" idx="10"/>
          </p:nvPr>
        </p:nvSpPr>
        <p:spPr/>
        <p:txBody>
          <a:bodyPr/>
          <a:lstStyle/>
          <a:p>
            <a:fld id="{B74D274C-A9CE-4BE7-9899-F2ABD49B5BEB}" type="datetimeFigureOut">
              <a:rPr lang="es-ES" smtClean="0"/>
              <a:t>20/11/2025</a:t>
            </a:fld>
            <a:endParaRPr lang="es-ES"/>
          </a:p>
        </p:txBody>
      </p:sp>
      <p:sp>
        <p:nvSpPr>
          <p:cNvPr id="8" name="Marcador de pie de página 7">
            <a:extLst>
              <a:ext uri="{FF2B5EF4-FFF2-40B4-BE49-F238E27FC236}">
                <a16:creationId xmlns:a16="http://schemas.microsoft.com/office/drawing/2014/main" id="{E3F6A1EC-8C30-041C-C754-B47795BB3226}"/>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7A3DA01-F9F9-D774-5A51-7BC024CCF71D}"/>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15391549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Subtitle, 2 Column Body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rgbClr val="19A3FC"/>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3B3B26C9-4CC7-EA8C-EBD1-615FCBB4A9FA}"/>
              </a:ext>
            </a:extLst>
          </p:cNvPr>
          <p:cNvSpPr>
            <a:spLocks noGrp="1"/>
          </p:cNvSpPr>
          <p:nvPr>
            <p:ph type="dt" sz="half" idx="10"/>
          </p:nvPr>
        </p:nvSpPr>
        <p:spPr/>
        <p:txBody>
          <a:bodyPr/>
          <a:lstStyle/>
          <a:p>
            <a:r>
              <a:rPr lang="en-US"/>
              <a:t>November 2023</a:t>
            </a:r>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62484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4893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CBF9AA-CFE6-01FD-42D1-781AB45611E1}"/>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066D6150-4E82-4B02-7D51-53745893129F}"/>
              </a:ext>
            </a:extLst>
          </p:cNvPr>
          <p:cNvSpPr>
            <a:spLocks noGrp="1"/>
          </p:cNvSpPr>
          <p:nvPr>
            <p:ph type="dt" sz="half" idx="10"/>
          </p:nvPr>
        </p:nvSpPr>
        <p:spPr/>
        <p:txBody>
          <a:bodyPr/>
          <a:lstStyle/>
          <a:p>
            <a:fld id="{B74D274C-A9CE-4BE7-9899-F2ABD49B5BEB}" type="datetimeFigureOut">
              <a:rPr lang="es-ES" smtClean="0"/>
              <a:t>20/11/2025</a:t>
            </a:fld>
            <a:endParaRPr lang="es-ES"/>
          </a:p>
        </p:txBody>
      </p:sp>
      <p:sp>
        <p:nvSpPr>
          <p:cNvPr id="4" name="Marcador de pie de página 3">
            <a:extLst>
              <a:ext uri="{FF2B5EF4-FFF2-40B4-BE49-F238E27FC236}">
                <a16:creationId xmlns:a16="http://schemas.microsoft.com/office/drawing/2014/main" id="{FD24C04F-F8DE-AA25-F8E7-4519DBCD642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8279A9C5-3974-7D0D-5633-851FAAB44CDE}"/>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49344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C18C0F1-E78A-57B1-749E-E9A3A0EE637E}"/>
              </a:ext>
            </a:extLst>
          </p:cNvPr>
          <p:cNvSpPr>
            <a:spLocks noGrp="1"/>
          </p:cNvSpPr>
          <p:nvPr>
            <p:ph type="dt" sz="half" idx="10"/>
          </p:nvPr>
        </p:nvSpPr>
        <p:spPr/>
        <p:txBody>
          <a:bodyPr/>
          <a:lstStyle/>
          <a:p>
            <a:fld id="{B74D274C-A9CE-4BE7-9899-F2ABD49B5BEB}" type="datetimeFigureOut">
              <a:rPr lang="es-ES" smtClean="0"/>
              <a:t>20/11/2025</a:t>
            </a:fld>
            <a:endParaRPr lang="es-ES"/>
          </a:p>
        </p:txBody>
      </p:sp>
      <p:sp>
        <p:nvSpPr>
          <p:cNvPr id="3" name="Marcador de pie de página 2">
            <a:extLst>
              <a:ext uri="{FF2B5EF4-FFF2-40B4-BE49-F238E27FC236}">
                <a16:creationId xmlns:a16="http://schemas.microsoft.com/office/drawing/2014/main" id="{82F74075-2544-3408-BCF7-8FF0187A0102}"/>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F4D87731-B497-7C3F-9F43-0FBCDD0CB342}"/>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3842107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FE4AFF-CA41-65F9-311A-2152292B571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CCBCA7B-3CF6-DDAA-AFA4-BB2E6BAF73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C2FF6701-967F-3635-5C8E-63641C1DED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3C1B2EC-4C3C-66DE-8C4D-927569BF0393}"/>
              </a:ext>
            </a:extLst>
          </p:cNvPr>
          <p:cNvSpPr>
            <a:spLocks noGrp="1"/>
          </p:cNvSpPr>
          <p:nvPr>
            <p:ph type="dt" sz="half" idx="10"/>
          </p:nvPr>
        </p:nvSpPr>
        <p:spPr/>
        <p:txBody>
          <a:bodyPr/>
          <a:lstStyle/>
          <a:p>
            <a:fld id="{B74D274C-A9CE-4BE7-9899-F2ABD49B5BEB}" type="datetimeFigureOut">
              <a:rPr lang="es-ES" smtClean="0"/>
              <a:t>20/11/2025</a:t>
            </a:fld>
            <a:endParaRPr lang="es-ES"/>
          </a:p>
        </p:txBody>
      </p:sp>
      <p:sp>
        <p:nvSpPr>
          <p:cNvPr id="6" name="Marcador de pie de página 5">
            <a:extLst>
              <a:ext uri="{FF2B5EF4-FFF2-40B4-BE49-F238E27FC236}">
                <a16:creationId xmlns:a16="http://schemas.microsoft.com/office/drawing/2014/main" id="{ECC39BF2-5D86-54CB-794C-CF665AE20A5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F324FDD-937A-07E4-A38D-7FBA73C79D90}"/>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3890359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E45066-E5C2-E531-C97B-37039B57CE6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4AE4C0EE-BD75-F327-E73E-31F1CFAFDF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88ABD3F-314E-BE76-BE36-0E0485223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CD59F2A-A144-6028-2B93-0464F67B2513}"/>
              </a:ext>
            </a:extLst>
          </p:cNvPr>
          <p:cNvSpPr>
            <a:spLocks noGrp="1"/>
          </p:cNvSpPr>
          <p:nvPr>
            <p:ph type="dt" sz="half" idx="10"/>
          </p:nvPr>
        </p:nvSpPr>
        <p:spPr/>
        <p:txBody>
          <a:bodyPr/>
          <a:lstStyle/>
          <a:p>
            <a:fld id="{B74D274C-A9CE-4BE7-9899-F2ABD49B5BEB}" type="datetimeFigureOut">
              <a:rPr lang="es-ES" smtClean="0"/>
              <a:t>20/11/2025</a:t>
            </a:fld>
            <a:endParaRPr lang="es-ES"/>
          </a:p>
        </p:txBody>
      </p:sp>
      <p:sp>
        <p:nvSpPr>
          <p:cNvPr id="6" name="Marcador de pie de página 5">
            <a:extLst>
              <a:ext uri="{FF2B5EF4-FFF2-40B4-BE49-F238E27FC236}">
                <a16:creationId xmlns:a16="http://schemas.microsoft.com/office/drawing/2014/main" id="{9E0E28FE-818B-F064-19FF-40B134208D2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BB5B1CD-43E2-1DF1-9D1A-7D2C9F19B051}"/>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4049549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image" Target="../media/image11.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slideLayout" Target="../slideLayouts/slideLayout28.xml"/><Relationship Id="rId7" Type="http://schemas.openxmlformats.org/officeDocument/2006/relationships/oleObject" Target="../embeddings/oleObject1.bin"/><Relationship Id="rId12" Type="http://schemas.microsoft.com/office/2007/relationships/hdphoto" Target="../media/hdphoto1.wdp"/><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ags" Target="../tags/tag4.xml"/><Relationship Id="rId11" Type="http://schemas.openxmlformats.org/officeDocument/2006/relationships/image" Target="../media/image17.png"/><Relationship Id="rId5" Type="http://schemas.openxmlformats.org/officeDocument/2006/relationships/theme" Target="../theme/theme3.xml"/><Relationship Id="rId10" Type="http://schemas.openxmlformats.org/officeDocument/2006/relationships/image" Target="../media/image16.svg"/><Relationship Id="rId4" Type="http://schemas.openxmlformats.org/officeDocument/2006/relationships/slideLayout" Target="../slideLayouts/slideLayout29.xml"/><Relationship Id="rId9" Type="http://schemas.openxmlformats.org/officeDocument/2006/relationships/image" Target="../media/image1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image" Target="../media/image16.sv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15.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ED56220-5584-557A-65CE-EE07FBF1E0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FDBF5AD-762D-6B1A-37C5-5E56FF70AF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A5CEDCA-129D-BF16-245F-64A853D34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74D274C-A9CE-4BE7-9899-F2ABD49B5BEB}" type="datetimeFigureOut">
              <a:rPr lang="es-ES" smtClean="0"/>
              <a:t>20/11/2025</a:t>
            </a:fld>
            <a:endParaRPr lang="es-ES"/>
          </a:p>
        </p:txBody>
      </p:sp>
      <p:sp>
        <p:nvSpPr>
          <p:cNvPr id="5" name="Marcador de pie de página 4">
            <a:extLst>
              <a:ext uri="{FF2B5EF4-FFF2-40B4-BE49-F238E27FC236}">
                <a16:creationId xmlns:a16="http://schemas.microsoft.com/office/drawing/2014/main" id="{92F53838-DEF6-D481-BC02-2929AE3B8D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63AC2847-F9FF-88FB-B985-2FF34D03F7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50E86D0-286E-42C4-A5D6-1DD370C734F8}" type="slidenum">
              <a:rPr lang="es-ES" smtClean="0"/>
              <a:t>‹#›</a:t>
            </a:fld>
            <a:endParaRPr lang="es-ES"/>
          </a:p>
        </p:txBody>
      </p:sp>
    </p:spTree>
    <p:extLst>
      <p:ext uri="{BB962C8B-B14F-4D97-AF65-F5344CB8AC3E}">
        <p14:creationId xmlns:p14="http://schemas.microsoft.com/office/powerpoint/2010/main" val="3855522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4" r:id="rId14"/>
    <p:sldLayoutId id="2147483675" r:id="rId15"/>
    <p:sldLayoutId id="2147483676" r:id="rId16"/>
    <p:sldLayoutId id="2147483677" r:id="rId17"/>
    <p:sldLayoutId id="214748367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2C5418D2-CF79-8014-74F3-A68498AFE91D}"/>
              </a:ext>
            </a:extLst>
          </p:cNvPr>
          <p:cNvSpPr txBox="1"/>
          <p:nvPr userDrawn="1">
            <p:extLst>
              <p:ext uri="{1162E1C5-73C7-4A58-AE30-91384D911F3F}">
                <p184:classification xmlns:p184="http://schemas.microsoft.com/office/powerpoint/2018/4/main" val="ftr"/>
              </p:ext>
            </p:extLst>
          </p:nvPr>
        </p:nvSpPr>
        <p:spPr>
          <a:xfrm>
            <a:off x="5516563" y="6672580"/>
            <a:ext cx="1187450" cy="121920"/>
          </a:xfrm>
          <a:prstGeom prst="rect">
            <a:avLst/>
          </a:prstGeom>
        </p:spPr>
        <p:txBody>
          <a:bodyPr horzOverflow="overflow" lIns="0" tIns="0" rIns="0" bIns="0">
            <a:spAutoFit/>
          </a:bodyPr>
          <a:lstStyle/>
          <a:p>
            <a:pPr algn="l"/>
            <a:r>
              <a:rPr lang="en-GB" sz="800">
                <a:solidFill>
                  <a:srgbClr val="2E404D">
                    <a:alpha val="50000"/>
                  </a:srgbClr>
                </a:solidFill>
                <a:latin typeface="Arial" panose="020B0604020202020204" pitchFamily="34" charset="0"/>
                <a:cs typeface="Arial" panose="020B0604020202020204" pitchFamily="34" charset="0"/>
              </a:rPr>
              <a:t>Sensitivity Label: General</a:t>
            </a:r>
          </a:p>
        </p:txBody>
      </p:sp>
    </p:spTree>
    <p:extLst>
      <p:ext uri="{BB962C8B-B14F-4D97-AF65-F5344CB8AC3E}">
        <p14:creationId xmlns:p14="http://schemas.microsoft.com/office/powerpoint/2010/main" val="414111014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tx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15668CD-5380-B5E3-AF4F-4F4D48820069}"/>
              </a:ext>
            </a:extLst>
          </p:cNvPr>
          <p:cNvGraphicFramePr>
            <a:graphicFrameLocks noChangeAspect="1"/>
          </p:cNvGraphicFramePr>
          <p:nvPr userDrawn="1">
            <p:custDataLst>
              <p:tags r:id="rId6"/>
            </p:custDataLst>
            <p:extLst>
              <p:ext uri="{D42A27DB-BD31-4B8C-83A1-F6EECF244321}">
                <p14:modId xmlns:p14="http://schemas.microsoft.com/office/powerpoint/2010/main" val="27673902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3" progId="TCLayout.ActiveDocument.1">
                  <p:embed/>
                </p:oleObj>
              </mc:Choice>
              <mc:Fallback>
                <p:oleObj name="think-cell Slide" r:id="rId7" imgW="473" imgH="473" progId="TCLayout.ActiveDocument.1">
                  <p:embed/>
                  <p:pic>
                    <p:nvPicPr>
                      <p:cNvPr id="4" name="Object 3" hidden="1">
                        <a:extLst>
                          <a:ext uri="{FF2B5EF4-FFF2-40B4-BE49-F238E27FC236}">
                            <a16:creationId xmlns:a16="http://schemas.microsoft.com/office/drawing/2014/main" id="{015668CD-5380-B5E3-AF4F-4F4D48820069}"/>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0874404F-43CD-40C8-B408-4B36050B4048}"/>
              </a:ext>
            </a:extLst>
          </p:cNvPr>
          <p:cNvSpPr>
            <a:spLocks noGrp="1"/>
          </p:cNvSpPr>
          <p:nvPr>
            <p:ph type="title"/>
          </p:nvPr>
        </p:nvSpPr>
        <p:spPr bwMode="gray">
          <a:xfrm>
            <a:off x="371475" y="333375"/>
            <a:ext cx="10566318" cy="792000"/>
          </a:xfrm>
          <a:prstGeom prst="rect">
            <a:avLst/>
          </a:prstGeom>
        </p:spPr>
        <p:txBody>
          <a:bodyPr vert="horz" lIns="0" tIns="0" rIns="0" bIns="0" rtlCol="0" anchor="t">
            <a:noAutofit/>
          </a:bodyPr>
          <a:lstStyle/>
          <a:p>
            <a:r>
              <a:rPr lang="en-US"/>
              <a:t>Click to edit Master title</a:t>
            </a:r>
          </a:p>
        </p:txBody>
      </p:sp>
      <p:sp>
        <p:nvSpPr>
          <p:cNvPr id="5" name="Footer Placeholder 4">
            <a:extLst>
              <a:ext uri="{FF2B5EF4-FFF2-40B4-BE49-F238E27FC236}">
                <a16:creationId xmlns:a16="http://schemas.microsoft.com/office/drawing/2014/main" id="{A37B7396-CF44-41A3-ABC7-B95299F0C012}"/>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en-US"/>
              <a:t>© 2025 NTT DATA, Inc. | Confidential Information: Do not disclosure</a:t>
            </a:r>
            <a:endParaRPr lang="en-US" noProof="0"/>
          </a:p>
        </p:txBody>
      </p:sp>
      <p:sp>
        <p:nvSpPr>
          <p:cNvPr id="6" name="Slide Number Placeholder 5">
            <a:extLst>
              <a:ext uri="{FF2B5EF4-FFF2-40B4-BE49-F238E27FC236}">
                <a16:creationId xmlns:a16="http://schemas.microsoft.com/office/drawing/2014/main" id="{BE603A65-CACD-4E1E-A1C2-FC8F9891C19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1" name="Text Placeholder 2">
            <a:extLst>
              <a:ext uri="{FF2B5EF4-FFF2-40B4-BE49-F238E27FC236}">
                <a16:creationId xmlns:a16="http://schemas.microsoft.com/office/drawing/2014/main" id="{DB22E3CC-1B88-CF67-AD2F-D65E37E3716E}"/>
              </a:ext>
            </a:extLst>
          </p:cNvPr>
          <p:cNvSpPr>
            <a:spLocks noGrp="1"/>
          </p:cNvSpPr>
          <p:nvPr>
            <p:ph type="body" idx="1"/>
          </p:nvPr>
        </p:nvSpPr>
        <p:spPr bwMode="gray">
          <a:xfrm>
            <a:off x="371475" y="1412875"/>
            <a:ext cx="11449050" cy="48244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NTT DATA Global Logo">
            <a:extLst>
              <a:ext uri="{FF2B5EF4-FFF2-40B4-BE49-F238E27FC236}">
                <a16:creationId xmlns:a16="http://schemas.microsoft.com/office/drawing/2014/main" id="{D3B22713-AB91-EF03-7CF0-CCF486815A38}"/>
              </a:ext>
            </a:extLst>
          </p:cNvPr>
          <p:cNvPicPr>
            <a:picLocks noChangeAspect="1"/>
          </p:cNvPicPr>
          <p:nvPr userDrawn="1"/>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bwMode="gray">
          <a:xfrm>
            <a:off x="10247586" y="6391849"/>
            <a:ext cx="1572939" cy="320696"/>
          </a:xfrm>
          <a:prstGeom prst="rect">
            <a:avLst/>
          </a:prstGeom>
        </p:spPr>
      </p:pic>
      <p:sp>
        <p:nvSpPr>
          <p:cNvPr id="7" name="TextBox 6">
            <a:extLst>
              <a:ext uri="{FF2B5EF4-FFF2-40B4-BE49-F238E27FC236}">
                <a16:creationId xmlns:a16="http://schemas.microsoft.com/office/drawing/2014/main" id="{2C5418D2-CF79-8014-74F3-A68498AFE91D}"/>
              </a:ext>
            </a:extLst>
          </p:cNvPr>
          <p:cNvSpPr txBox="1"/>
          <p:nvPr>
            <p:extLst>
              <p:ext uri="{1162E1C5-73C7-4A58-AE30-91384D911F3F}">
                <p184:classification xmlns:p184="http://schemas.microsoft.com/office/powerpoint/2018/4/main" val="ftr"/>
              </p:ext>
            </p:extLst>
          </p:nvPr>
        </p:nvSpPr>
        <p:spPr>
          <a:xfrm>
            <a:off x="5516563" y="6672580"/>
            <a:ext cx="1187450" cy="121920"/>
          </a:xfrm>
          <a:prstGeom prst="rect">
            <a:avLst/>
          </a:prstGeom>
        </p:spPr>
        <p:txBody>
          <a:bodyPr horzOverflow="overflow" lIns="0" tIns="0" rIns="0" bIns="0">
            <a:spAutoFit/>
          </a:bodyPr>
          <a:lstStyle/>
          <a:p>
            <a:pPr algn="l"/>
            <a:r>
              <a:rPr lang="en-GB" sz="800">
                <a:solidFill>
                  <a:srgbClr val="2E404D">
                    <a:alpha val="50000"/>
                  </a:srgbClr>
                </a:solidFill>
                <a:latin typeface="Arial" panose="020B0604020202020204" pitchFamily="34" charset="0"/>
                <a:cs typeface="Arial" panose="020B0604020202020204" pitchFamily="34" charset="0"/>
              </a:rPr>
              <a:t>Sensitivity Label: General</a:t>
            </a:r>
          </a:p>
        </p:txBody>
      </p:sp>
      <p:pic>
        <p:nvPicPr>
          <p:cNvPr id="3" name="Picture 2">
            <a:extLst>
              <a:ext uri="{FF2B5EF4-FFF2-40B4-BE49-F238E27FC236}">
                <a16:creationId xmlns:a16="http://schemas.microsoft.com/office/drawing/2014/main" id="{978EC9A2-FE12-4DD7-498B-3A98486B361B}"/>
              </a:ext>
            </a:extLst>
          </p:cNvPr>
          <p:cNvPicPr>
            <a:picLocks noChangeAspect="1" noChangeArrowheads="1"/>
          </p:cNvPicPr>
          <p:nvPr userDrawn="1"/>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0744215" y="363777"/>
            <a:ext cx="1221840" cy="365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953980"/>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3" r:id="rId4"/>
  </p:sldLayoutIdLst>
  <p:hf hdr="0" dt="0"/>
  <p:txStyles>
    <p:titleStyle>
      <a:lvl1pPr algn="l" defTabSz="914400" rtl="0" eaLnBrk="1" latinLnBrk="0" hangingPunct="1">
        <a:lnSpc>
          <a:spcPct val="90000"/>
        </a:lnSpc>
        <a:spcBef>
          <a:spcPct val="0"/>
        </a:spcBef>
        <a:buNone/>
        <a:defRPr sz="2400" b="0" kern="1200">
          <a:solidFill>
            <a:schemeClr val="bg1"/>
          </a:solidFill>
          <a:latin typeface="Georgia" panose="02040502050405020303" pitchFamily="18" charset="0"/>
          <a:ea typeface="+mj-ea"/>
          <a:cs typeface="+mj-cs"/>
        </a:defRPr>
      </a:lvl1pPr>
    </p:titleStyle>
    <p:bodyStyle>
      <a:lvl1pPr marL="0" indent="0" algn="l" defTabSz="914400" rtl="0" eaLnBrk="1" latinLnBrk="0" hangingPunct="1">
        <a:lnSpc>
          <a:spcPct val="100000"/>
        </a:lnSpc>
        <a:spcBef>
          <a:spcPts val="0"/>
        </a:spcBef>
        <a:spcAft>
          <a:spcPts val="600"/>
        </a:spcAft>
        <a:buFontTx/>
        <a:buNone/>
        <a:defRPr lang="en-US" sz="1800" kern="1200" dirty="0">
          <a:solidFill>
            <a:schemeClr val="bg1"/>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dirty="0">
          <a:solidFill>
            <a:schemeClr val="bg1"/>
          </a:solid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dirty="0">
          <a:solidFill>
            <a:schemeClr val="bg1"/>
          </a:solid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dirty="0">
          <a:solidFill>
            <a:schemeClr val="bg1"/>
          </a:solid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dirty="0">
          <a:solidFill>
            <a:schemeClr val="bg1"/>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bodyStyle>
    <p:otherStyle>
      <a:defPPr>
        <a:defRPr lang="en-US"/>
      </a:defPPr>
      <a:lvl1pPr marL="0" indent="0" algn="l" defTabSz="914400" rtl="0" eaLnBrk="1" latinLnBrk="0" hangingPunct="1">
        <a:lnSpc>
          <a:spcPct val="110000"/>
        </a:lnSpc>
        <a:spcBef>
          <a:spcPts val="600"/>
        </a:spcBef>
        <a:buFontTx/>
        <a:buNone/>
        <a:defRPr sz="1800" kern="1200">
          <a:solidFill>
            <a:schemeClr val="tx2"/>
          </a:solidFill>
          <a:latin typeface="+mn-lt"/>
          <a:ea typeface="+mn-ea"/>
          <a:cs typeface="+mn-cs"/>
        </a:defRPr>
      </a:lvl1pPr>
      <a:lvl2pPr marL="0" indent="0" algn="l" defTabSz="914400" rtl="0" eaLnBrk="1" latinLnBrk="0" hangingPunct="1">
        <a:lnSpc>
          <a:spcPct val="110000"/>
        </a:lnSpc>
        <a:spcBef>
          <a:spcPts val="600"/>
        </a:spcBef>
        <a:buFontTx/>
        <a:buNone/>
        <a:defRPr sz="1400" kern="1200">
          <a:solidFill>
            <a:schemeClr val="tx2"/>
          </a:solidFill>
          <a:latin typeface="+mn-lt"/>
          <a:ea typeface="+mn-ea"/>
          <a:cs typeface="+mn-cs"/>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3" orient="horz" pos="890">
          <p15:clr>
            <a:srgbClr val="F26B43"/>
          </p15:clr>
        </p15:guide>
        <p15:guide id="4" orient="horz" pos="3929">
          <p15:clr>
            <a:srgbClr val="F26B43"/>
          </p15:clr>
        </p15:guide>
        <p15:guide id="5" pos="234">
          <p15:clr>
            <a:srgbClr val="F26B43"/>
          </p15:clr>
        </p15:guide>
        <p15:guide id="6" pos="3840">
          <p15:clr>
            <a:srgbClr val="F26B43"/>
          </p15:clr>
        </p15:guide>
        <p15:guide id="8" pos="744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4404F-43CD-40C8-B408-4B36050B4048}"/>
              </a:ext>
            </a:extLst>
          </p:cNvPr>
          <p:cNvSpPr>
            <a:spLocks noGrp="1"/>
          </p:cNvSpPr>
          <p:nvPr>
            <p:ph type="title"/>
          </p:nvPr>
        </p:nvSpPr>
        <p:spPr bwMode="gray">
          <a:xfrm>
            <a:off x="371475" y="333375"/>
            <a:ext cx="9921101" cy="792000"/>
          </a:xfrm>
          <a:prstGeom prst="rect">
            <a:avLst/>
          </a:prstGeom>
        </p:spPr>
        <p:txBody>
          <a:bodyPr vert="horz" lIns="0" tIns="0" rIns="0" bIns="0" rtlCol="0" anchor="t">
            <a:noAutofit/>
          </a:bodyPr>
          <a:lstStyle/>
          <a:p>
            <a:r>
              <a:rPr lang="en-US"/>
              <a:t>Click to edit Master title</a:t>
            </a:r>
          </a:p>
        </p:txBody>
      </p:sp>
      <p:sp>
        <p:nvSpPr>
          <p:cNvPr id="11" name="Text Placeholder 2">
            <a:extLst>
              <a:ext uri="{FF2B5EF4-FFF2-40B4-BE49-F238E27FC236}">
                <a16:creationId xmlns:a16="http://schemas.microsoft.com/office/drawing/2014/main" id="{DB22E3CC-1B88-CF67-AD2F-D65E37E3716E}"/>
              </a:ext>
            </a:extLst>
          </p:cNvPr>
          <p:cNvSpPr>
            <a:spLocks noGrp="1"/>
          </p:cNvSpPr>
          <p:nvPr>
            <p:ph type="body" idx="1"/>
          </p:nvPr>
        </p:nvSpPr>
        <p:spPr bwMode="gray">
          <a:xfrm>
            <a:off x="371475" y="1412875"/>
            <a:ext cx="11449050" cy="48244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NTT DATA Global Logo">
            <a:extLst>
              <a:ext uri="{FF2B5EF4-FFF2-40B4-BE49-F238E27FC236}">
                <a16:creationId xmlns:a16="http://schemas.microsoft.com/office/drawing/2014/main" id="{882D9D7C-5053-E86E-33B6-4EA9666EF72A}"/>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bwMode="gray">
          <a:xfrm>
            <a:off x="10665369" y="201975"/>
            <a:ext cx="1288971" cy="262800"/>
          </a:xfrm>
          <a:prstGeom prst="rect">
            <a:avLst/>
          </a:prstGeom>
        </p:spPr>
      </p:pic>
      <p:sp>
        <p:nvSpPr>
          <p:cNvPr id="4" name="TextBox 6">
            <a:extLst>
              <a:ext uri="{FF2B5EF4-FFF2-40B4-BE49-F238E27FC236}">
                <a16:creationId xmlns:a16="http://schemas.microsoft.com/office/drawing/2014/main" id="{2C5418D2-CF79-8014-74F3-A68498AFE91D}"/>
              </a:ext>
            </a:extLst>
          </p:cNvPr>
          <p:cNvSpPr txBox="1"/>
          <p:nvPr userDrawn="1">
            <p:extLst>
              <p:ext uri="{1162E1C5-73C7-4A58-AE30-91384D911F3F}">
                <p184:classification xmlns:p184="http://schemas.microsoft.com/office/powerpoint/2018/4/main" val="ftr"/>
              </p:ext>
            </p:extLst>
          </p:nvPr>
        </p:nvSpPr>
        <p:spPr>
          <a:xfrm>
            <a:off x="5516563" y="6672580"/>
            <a:ext cx="1187450" cy="121920"/>
          </a:xfrm>
          <a:prstGeom prst="rect">
            <a:avLst/>
          </a:prstGeom>
        </p:spPr>
        <p:txBody>
          <a:bodyPr horzOverflow="overflow" lIns="0" tIns="0" rIns="0" bIns="0">
            <a:spAutoFit/>
          </a:bodyPr>
          <a:lstStyle/>
          <a:p>
            <a:pPr algn="l"/>
            <a:r>
              <a:rPr lang="en-GB" sz="800">
                <a:solidFill>
                  <a:srgbClr val="2E404D">
                    <a:alpha val="50000"/>
                  </a:srgbClr>
                </a:solidFill>
                <a:latin typeface="Arial" panose="020B0604020202020204" pitchFamily="34" charset="0"/>
                <a:cs typeface="Arial" panose="020B0604020202020204" pitchFamily="34" charset="0"/>
              </a:rPr>
              <a:t>Sensitivity Label: General</a:t>
            </a:r>
          </a:p>
        </p:txBody>
      </p:sp>
    </p:spTree>
    <p:extLst>
      <p:ext uri="{BB962C8B-B14F-4D97-AF65-F5344CB8AC3E}">
        <p14:creationId xmlns:p14="http://schemas.microsoft.com/office/powerpoint/2010/main" val="291415660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Lst>
  <p:hf hdr="0"/>
  <p:txStyles>
    <p:titleStyle>
      <a:lvl1pPr algn="l" defTabSz="914400" rtl="0" eaLnBrk="1" latinLnBrk="0" hangingPunct="1">
        <a:lnSpc>
          <a:spcPct val="90000"/>
        </a:lnSpc>
        <a:spcBef>
          <a:spcPct val="0"/>
        </a:spcBef>
        <a:buNone/>
        <a:defRPr sz="2400" b="0" kern="1200">
          <a:solidFill>
            <a:schemeClr val="bg1"/>
          </a:solidFill>
          <a:latin typeface="Georgia" panose="02040502050405020303" pitchFamily="18" charset="0"/>
          <a:ea typeface="+mj-ea"/>
          <a:cs typeface="+mj-cs"/>
        </a:defRPr>
      </a:lvl1pPr>
    </p:titleStyle>
    <p:bodyStyle>
      <a:lvl1pPr marL="0" indent="0" algn="l" defTabSz="914400" rtl="0" eaLnBrk="1" latinLnBrk="0" hangingPunct="1">
        <a:lnSpc>
          <a:spcPct val="100000"/>
        </a:lnSpc>
        <a:spcBef>
          <a:spcPts val="0"/>
        </a:spcBef>
        <a:spcAft>
          <a:spcPts val="600"/>
        </a:spcAft>
        <a:buFontTx/>
        <a:buNone/>
        <a:defRPr lang="en-US" sz="1800" kern="1200" dirty="0">
          <a:solidFill>
            <a:schemeClr val="bg1"/>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dirty="0">
          <a:solidFill>
            <a:schemeClr val="bg1"/>
          </a:solid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dirty="0">
          <a:solidFill>
            <a:schemeClr val="bg1"/>
          </a:solid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dirty="0">
          <a:solidFill>
            <a:schemeClr val="bg1"/>
          </a:solid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dirty="0">
          <a:solidFill>
            <a:schemeClr val="bg1"/>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bodyStyle>
    <p:otherStyle>
      <a:defPPr>
        <a:defRPr lang="en-US"/>
      </a:defPPr>
      <a:lvl1pPr marL="0" indent="0" algn="l" defTabSz="914400" rtl="0" eaLnBrk="1" latinLnBrk="0" hangingPunct="1">
        <a:lnSpc>
          <a:spcPct val="110000"/>
        </a:lnSpc>
        <a:spcBef>
          <a:spcPts val="600"/>
        </a:spcBef>
        <a:buFontTx/>
        <a:buNone/>
        <a:defRPr sz="1800" kern="1200">
          <a:solidFill>
            <a:schemeClr val="tx2"/>
          </a:solidFill>
          <a:latin typeface="+mn-lt"/>
          <a:ea typeface="+mn-ea"/>
          <a:cs typeface="+mn-cs"/>
        </a:defRPr>
      </a:lvl1pPr>
      <a:lvl2pPr marL="0" indent="0" algn="l" defTabSz="914400" rtl="0" eaLnBrk="1" latinLnBrk="0" hangingPunct="1">
        <a:lnSpc>
          <a:spcPct val="110000"/>
        </a:lnSpc>
        <a:spcBef>
          <a:spcPts val="600"/>
        </a:spcBef>
        <a:buFontTx/>
        <a:buNone/>
        <a:defRPr sz="1400" kern="1200">
          <a:solidFill>
            <a:schemeClr val="tx2"/>
          </a:solidFill>
          <a:latin typeface="+mn-lt"/>
          <a:ea typeface="+mn-ea"/>
          <a:cs typeface="+mn-cs"/>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3" orient="horz" pos="890">
          <p15:clr>
            <a:srgbClr val="F26B43"/>
          </p15:clr>
        </p15:guide>
        <p15:guide id="4" orient="horz" pos="3929">
          <p15:clr>
            <a:srgbClr val="F26B43"/>
          </p15:clr>
        </p15:guide>
        <p15:guide id="5" pos="234">
          <p15:clr>
            <a:srgbClr val="F26B43"/>
          </p15:clr>
        </p15:guide>
        <p15:guide id="6" pos="3840">
          <p15:clr>
            <a:srgbClr val="F26B43"/>
          </p15:clr>
        </p15:guide>
        <p15:guide id="8" pos="744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sv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7.png"/><Relationship Id="rId18" Type="http://schemas.openxmlformats.org/officeDocument/2006/relationships/image" Target="../media/image52.jpeg"/><Relationship Id="rId26" Type="http://schemas.openxmlformats.org/officeDocument/2006/relationships/image" Target="../media/image41.png"/><Relationship Id="rId3" Type="http://schemas.openxmlformats.org/officeDocument/2006/relationships/image" Target="../media/image35.png"/><Relationship Id="rId21" Type="http://schemas.openxmlformats.org/officeDocument/2006/relationships/image" Target="../media/image55.png"/><Relationship Id="rId7" Type="http://schemas.openxmlformats.org/officeDocument/2006/relationships/image" Target="../media/image39.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8.png"/><Relationship Id="rId2" Type="http://schemas.openxmlformats.org/officeDocument/2006/relationships/notesSlide" Target="../notesSlides/notesSlide7.xml"/><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45.png"/><Relationship Id="rId24" Type="http://schemas.openxmlformats.org/officeDocument/2006/relationships/image" Target="../media/image57.png"/><Relationship Id="rId5" Type="http://schemas.openxmlformats.org/officeDocument/2006/relationships/image" Target="../media/image31.png"/><Relationship Id="rId15" Type="http://schemas.openxmlformats.org/officeDocument/2006/relationships/image" Target="../media/image49.png"/><Relationship Id="rId23" Type="http://schemas.openxmlformats.org/officeDocument/2006/relationships/image" Target="../media/image56.png"/><Relationship Id="rId28" Type="http://schemas.openxmlformats.org/officeDocument/2006/relationships/image" Target="../media/image59.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6.svg"/><Relationship Id="rId9" Type="http://schemas.openxmlformats.org/officeDocument/2006/relationships/image" Target="../media/image40.png"/><Relationship Id="rId14" Type="http://schemas.openxmlformats.org/officeDocument/2006/relationships/image" Target="../media/image48.png"/><Relationship Id="rId22" Type="http://schemas.microsoft.com/office/2007/relationships/hdphoto" Target="../media/hdphoto3.wdp"/><Relationship Id="rId27" Type="http://schemas.openxmlformats.org/officeDocument/2006/relationships/image" Target="../media/image42.png"/><Relationship Id="rId30"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0.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5.svg"/><Relationship Id="rId11" Type="http://schemas.openxmlformats.org/officeDocument/2006/relationships/image" Target="../media/image68.png"/><Relationship Id="rId5" Type="http://schemas.openxmlformats.org/officeDocument/2006/relationships/image" Target="../media/image64.png"/><Relationship Id="rId10" Type="http://schemas.openxmlformats.org/officeDocument/2006/relationships/image" Target="../media/image31.png"/><Relationship Id="rId4" Type="http://schemas.openxmlformats.org/officeDocument/2006/relationships/image" Target="../media/image63.svg"/><Relationship Id="rId9" Type="http://schemas.openxmlformats.org/officeDocument/2006/relationships/image" Target="../media/image30.png"/><Relationship Id="rId14" Type="http://schemas.openxmlformats.org/officeDocument/2006/relationships/image" Target="../media/image71.jpeg"/></Relationships>
</file>

<file path=ppt/slides/_rels/slide1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3.svg"/><Relationship Id="rId7"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76.svg"/><Relationship Id="rId4" Type="http://schemas.openxmlformats.org/officeDocument/2006/relationships/image" Target="../media/image71.jpeg"/><Relationship Id="rId9"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30.png"/><Relationship Id="rId7" Type="http://schemas.openxmlformats.org/officeDocument/2006/relationships/image" Target="../media/image69.png"/><Relationship Id="rId2" Type="http://schemas.openxmlformats.org/officeDocument/2006/relationships/image" Target="../media/image71.jpe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74.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image" Target="../media/image82.svg"/><Relationship Id="rId39" Type="http://schemas.openxmlformats.org/officeDocument/2006/relationships/image" Target="../media/image89.png"/><Relationship Id="rId21" Type="http://schemas.openxmlformats.org/officeDocument/2006/relationships/image" Target="../media/image77.png"/><Relationship Id="rId34" Type="http://schemas.openxmlformats.org/officeDocument/2006/relationships/image" Target="../media/image84.png"/><Relationship Id="rId42" Type="http://schemas.openxmlformats.org/officeDocument/2006/relationships/image" Target="../media/image90.png"/><Relationship Id="rId7" Type="http://schemas.openxmlformats.org/officeDocument/2006/relationships/tags" Target="../tags/tag1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notesSlide" Target="../notesSlides/notesSlide10.xml"/><Relationship Id="rId29" Type="http://schemas.openxmlformats.org/officeDocument/2006/relationships/image" Target="../media/image71.jpeg"/><Relationship Id="rId41" Type="http://schemas.openxmlformats.org/officeDocument/2006/relationships/image" Target="../media/image31.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image" Target="../media/image80.svg"/><Relationship Id="rId32" Type="http://schemas.openxmlformats.org/officeDocument/2006/relationships/image" Target="../media/image69.png"/><Relationship Id="rId37" Type="http://schemas.openxmlformats.org/officeDocument/2006/relationships/image" Target="../media/image87.png"/><Relationship Id="rId40" Type="http://schemas.openxmlformats.org/officeDocument/2006/relationships/image" Target="../media/image30.pn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image" Target="../media/image79.png"/><Relationship Id="rId28" Type="http://schemas.microsoft.com/office/2007/relationships/hdphoto" Target="../media/hdphoto5.wdp"/><Relationship Id="rId36" Type="http://schemas.openxmlformats.org/officeDocument/2006/relationships/image" Target="../media/image86.png"/><Relationship Id="rId10" Type="http://schemas.openxmlformats.org/officeDocument/2006/relationships/tags" Target="../tags/tag16.xml"/><Relationship Id="rId19" Type="http://schemas.openxmlformats.org/officeDocument/2006/relationships/slideLayout" Target="../slideLayouts/slideLayout7.xml"/><Relationship Id="rId31" Type="http://schemas.openxmlformats.org/officeDocument/2006/relationships/image" Target="../media/image36.sv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image" Target="../media/image78.svg"/><Relationship Id="rId27" Type="http://schemas.openxmlformats.org/officeDocument/2006/relationships/image" Target="../media/image83.png"/><Relationship Id="rId30" Type="http://schemas.openxmlformats.org/officeDocument/2006/relationships/image" Target="../media/image35.png"/><Relationship Id="rId35" Type="http://schemas.openxmlformats.org/officeDocument/2006/relationships/image" Target="../media/image85.jpeg"/><Relationship Id="rId8" Type="http://schemas.openxmlformats.org/officeDocument/2006/relationships/tags" Target="../tags/tag14.xml"/><Relationship Id="rId3" Type="http://schemas.openxmlformats.org/officeDocument/2006/relationships/tags" Target="../tags/tag9.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image" Target="../media/image81.png"/><Relationship Id="rId33" Type="http://schemas.openxmlformats.org/officeDocument/2006/relationships/image" Target="../media/image70.svg"/><Relationship Id="rId38" Type="http://schemas.openxmlformats.org/officeDocument/2006/relationships/image" Target="../media/image8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2.png"/><Relationship Id="rId3" Type="http://schemas.openxmlformats.org/officeDocument/2006/relationships/image" Target="../media/image95.png"/><Relationship Id="rId7" Type="http://schemas.microsoft.com/office/2017/06/relationships/model3d" Target="../media/model3d1.glb"/><Relationship Id="rId12" Type="http://schemas.openxmlformats.org/officeDocument/2006/relationships/image" Target="../media/image10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8.png"/><Relationship Id="rId11" Type="http://schemas.microsoft.com/office/2017/06/relationships/model3d" Target="../media/model3d2.glb"/><Relationship Id="rId5" Type="http://schemas.openxmlformats.org/officeDocument/2006/relationships/image" Target="../media/image97.png"/><Relationship Id="rId15" Type="http://schemas.openxmlformats.org/officeDocument/2006/relationships/image" Target="../media/image31.png"/><Relationship Id="rId10" Type="http://schemas.microsoft.com/office/2007/relationships/hdphoto" Target="../media/hdphoto7.wdp"/><Relationship Id="rId4" Type="http://schemas.openxmlformats.org/officeDocument/2006/relationships/image" Target="../media/image96.png"/><Relationship Id="rId9" Type="http://schemas.openxmlformats.org/officeDocument/2006/relationships/image" Target="../media/image100.png"/><Relationship Id="rId1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svg"/><Relationship Id="rId18" Type="http://schemas.openxmlformats.org/officeDocument/2006/relationships/image" Target="../media/image117.png"/><Relationship Id="rId3" Type="http://schemas.openxmlformats.org/officeDocument/2006/relationships/image" Target="../media/image103.emf"/><Relationship Id="rId21" Type="http://schemas.microsoft.com/office/2007/relationships/hdphoto" Target="../media/hdphoto6.wdp"/><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6.png"/><Relationship Id="rId25" Type="http://schemas.openxmlformats.org/officeDocument/2006/relationships/image" Target="../media/image119.png"/><Relationship Id="rId2" Type="http://schemas.openxmlformats.org/officeDocument/2006/relationships/notesSlide" Target="../notesSlides/notesSlide17.xml"/><Relationship Id="rId16" Type="http://schemas.microsoft.com/office/2007/relationships/hdphoto" Target="../media/hdphoto8.wdp"/><Relationship Id="rId20"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106.emf"/><Relationship Id="rId11" Type="http://schemas.openxmlformats.org/officeDocument/2006/relationships/image" Target="../media/image111.png"/><Relationship Id="rId24" Type="http://schemas.microsoft.com/office/2017/06/relationships/model3d" Target="../media/model3d2.glb"/><Relationship Id="rId5" Type="http://schemas.openxmlformats.org/officeDocument/2006/relationships/image" Target="../media/image105.emf"/><Relationship Id="rId15" Type="http://schemas.openxmlformats.org/officeDocument/2006/relationships/image" Target="../media/image115.png"/><Relationship Id="rId23" Type="http://schemas.openxmlformats.org/officeDocument/2006/relationships/image" Target="../media/image31.png"/><Relationship Id="rId10" Type="http://schemas.openxmlformats.org/officeDocument/2006/relationships/image" Target="../media/image110.png"/><Relationship Id="rId19" Type="http://schemas.openxmlformats.org/officeDocument/2006/relationships/image" Target="../media/image118.png"/><Relationship Id="rId4" Type="http://schemas.openxmlformats.org/officeDocument/2006/relationships/image" Target="../media/image104.emf"/><Relationship Id="rId9" Type="http://schemas.openxmlformats.org/officeDocument/2006/relationships/image" Target="../media/image109.png"/><Relationship Id="rId14" Type="http://schemas.openxmlformats.org/officeDocument/2006/relationships/image" Target="../media/image114.png"/><Relationship Id="rId22"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65.svg"/><Relationship Id="rId3" Type="http://schemas.openxmlformats.org/officeDocument/2006/relationships/image" Target="../media/image71.jpeg"/><Relationship Id="rId7" Type="http://schemas.openxmlformats.org/officeDocument/2006/relationships/image" Target="../media/image123.svg"/><Relationship Id="rId12" Type="http://schemas.openxmlformats.org/officeDocument/2006/relationships/image" Target="../media/image64.png"/><Relationship Id="rId17" Type="http://schemas.openxmlformats.org/officeDocument/2006/relationships/image" Target="../media/image31.png"/><Relationship Id="rId2" Type="http://schemas.openxmlformats.org/officeDocument/2006/relationships/notesSlide" Target="../notesSlides/notesSlide19.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63.svg"/><Relationship Id="rId5" Type="http://schemas.openxmlformats.org/officeDocument/2006/relationships/image" Target="../media/image36.svg"/><Relationship Id="rId15" Type="http://schemas.openxmlformats.org/officeDocument/2006/relationships/image" Target="../media/image67.svg"/><Relationship Id="rId10" Type="http://schemas.openxmlformats.org/officeDocument/2006/relationships/image" Target="../media/image62.png"/><Relationship Id="rId4" Type="http://schemas.openxmlformats.org/officeDocument/2006/relationships/image" Target="../media/image35.png"/><Relationship Id="rId9" Type="http://schemas.openxmlformats.org/officeDocument/2006/relationships/image" Target="../media/image70.svg"/><Relationship Id="rId14" Type="http://schemas.openxmlformats.org/officeDocument/2006/relationships/image" Target="../media/image66.png"/></Relationships>
</file>

<file path=ppt/slides/_rels/slide3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125.svg"/><Relationship Id="rId3" Type="http://schemas.openxmlformats.org/officeDocument/2006/relationships/image" Target="../media/image71.jpeg"/><Relationship Id="rId7" Type="http://schemas.openxmlformats.org/officeDocument/2006/relationships/image" Target="../media/image123.svg"/><Relationship Id="rId12" Type="http://schemas.openxmlformats.org/officeDocument/2006/relationships/image" Target="../media/image12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22.png"/><Relationship Id="rId11" Type="http://schemas.microsoft.com/office/2007/relationships/hdphoto" Target="../media/hdphoto5.wdp"/><Relationship Id="rId5" Type="http://schemas.openxmlformats.org/officeDocument/2006/relationships/image" Target="../media/image36.svg"/><Relationship Id="rId15" Type="http://schemas.openxmlformats.org/officeDocument/2006/relationships/image" Target="../media/image31.png"/><Relationship Id="rId10" Type="http://schemas.openxmlformats.org/officeDocument/2006/relationships/image" Target="../media/image83.png"/><Relationship Id="rId4" Type="http://schemas.openxmlformats.org/officeDocument/2006/relationships/image" Target="../media/image35.png"/><Relationship Id="rId9" Type="http://schemas.openxmlformats.org/officeDocument/2006/relationships/image" Target="../media/image76.svg"/><Relationship Id="rId14" Type="http://schemas.openxmlformats.org/officeDocument/2006/relationships/image" Target="../media/image30.png"/></Relationships>
</file>

<file path=ppt/slides/_rels/slide32.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31.png"/><Relationship Id="rId3" Type="http://schemas.openxmlformats.org/officeDocument/2006/relationships/image" Target="../media/image71.jpeg"/><Relationship Id="rId7" Type="http://schemas.openxmlformats.org/officeDocument/2006/relationships/image" Target="../media/image123.svg"/><Relationship Id="rId12"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70.svg"/><Relationship Id="rId5" Type="http://schemas.openxmlformats.org/officeDocument/2006/relationships/image" Target="../media/image36.svg"/><Relationship Id="rId10" Type="http://schemas.openxmlformats.org/officeDocument/2006/relationships/image" Target="../media/image69.png"/><Relationship Id="rId4" Type="http://schemas.openxmlformats.org/officeDocument/2006/relationships/image" Target="../media/image35.png"/><Relationship Id="rId9" Type="http://schemas.microsoft.com/office/2007/relationships/hdphoto" Target="../media/hdphoto5.wdp"/></Relationships>
</file>

<file path=ppt/slides/_rels/slide3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30.png"/><Relationship Id="rId7" Type="http://schemas.openxmlformats.org/officeDocument/2006/relationships/image" Target="../media/image36.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71.jpe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3" Type="http://schemas.openxmlformats.org/officeDocument/2006/relationships/image" Target="../media/image132.png"/><Relationship Id="rId18" Type="http://schemas.openxmlformats.org/officeDocument/2006/relationships/image" Target="../media/image137.png"/><Relationship Id="rId26" Type="http://schemas.openxmlformats.org/officeDocument/2006/relationships/image" Target="../media/image144.png"/><Relationship Id="rId39" Type="http://schemas.openxmlformats.org/officeDocument/2006/relationships/image" Target="../media/image155.png"/><Relationship Id="rId21" Type="http://schemas.openxmlformats.org/officeDocument/2006/relationships/image" Target="../media/image140.png"/><Relationship Id="rId34" Type="http://schemas.openxmlformats.org/officeDocument/2006/relationships/image" Target="../media/image39.png"/><Relationship Id="rId42" Type="http://schemas.openxmlformats.org/officeDocument/2006/relationships/image" Target="../media/image158.png"/><Relationship Id="rId7" Type="http://schemas.openxmlformats.org/officeDocument/2006/relationships/image" Target="../media/image36.svg"/><Relationship Id="rId2" Type="http://schemas.openxmlformats.org/officeDocument/2006/relationships/notesSlide" Target="../notesSlides/notesSlide23.xml"/><Relationship Id="rId16" Type="http://schemas.openxmlformats.org/officeDocument/2006/relationships/image" Target="../media/image135.png"/><Relationship Id="rId20" Type="http://schemas.openxmlformats.org/officeDocument/2006/relationships/image" Target="../media/image139.png"/><Relationship Id="rId29" Type="http://schemas.openxmlformats.org/officeDocument/2006/relationships/image" Target="../media/image147.png"/><Relationship Id="rId41"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130.png"/><Relationship Id="rId24" Type="http://schemas.openxmlformats.org/officeDocument/2006/relationships/image" Target="../media/image143.png"/><Relationship Id="rId32" Type="http://schemas.openxmlformats.org/officeDocument/2006/relationships/image" Target="../media/image150.png"/><Relationship Id="rId37" Type="http://schemas.openxmlformats.org/officeDocument/2006/relationships/image" Target="../media/image153.png"/><Relationship Id="rId40" Type="http://schemas.openxmlformats.org/officeDocument/2006/relationships/image" Target="../media/image156.png"/><Relationship Id="rId5" Type="http://schemas.openxmlformats.org/officeDocument/2006/relationships/image" Target="../media/image71.jpeg"/><Relationship Id="rId15" Type="http://schemas.openxmlformats.org/officeDocument/2006/relationships/image" Target="../media/image134.png"/><Relationship Id="rId23" Type="http://schemas.openxmlformats.org/officeDocument/2006/relationships/image" Target="../media/image142.png"/><Relationship Id="rId28" Type="http://schemas.openxmlformats.org/officeDocument/2006/relationships/image" Target="../media/image146.png"/><Relationship Id="rId36" Type="http://schemas.openxmlformats.org/officeDocument/2006/relationships/image" Target="../media/image152.png"/><Relationship Id="rId10" Type="http://schemas.openxmlformats.org/officeDocument/2006/relationships/image" Target="../media/image129.png"/><Relationship Id="rId19" Type="http://schemas.openxmlformats.org/officeDocument/2006/relationships/image" Target="../media/image138.png"/><Relationship Id="rId31" Type="http://schemas.openxmlformats.org/officeDocument/2006/relationships/image" Target="../media/image149.png"/><Relationship Id="rId4" Type="http://schemas.openxmlformats.org/officeDocument/2006/relationships/image" Target="../media/image31.png"/><Relationship Id="rId9" Type="http://schemas.openxmlformats.org/officeDocument/2006/relationships/image" Target="../media/image128.png"/><Relationship Id="rId14" Type="http://schemas.openxmlformats.org/officeDocument/2006/relationships/image" Target="../media/image133.png"/><Relationship Id="rId22" Type="http://schemas.openxmlformats.org/officeDocument/2006/relationships/image" Target="../media/image141.png"/><Relationship Id="rId27" Type="http://schemas.openxmlformats.org/officeDocument/2006/relationships/image" Target="../media/image145.jpeg"/><Relationship Id="rId30" Type="http://schemas.openxmlformats.org/officeDocument/2006/relationships/image" Target="../media/image148.png"/><Relationship Id="rId35" Type="http://schemas.openxmlformats.org/officeDocument/2006/relationships/image" Target="../media/image43.png"/><Relationship Id="rId8" Type="http://schemas.openxmlformats.org/officeDocument/2006/relationships/image" Target="../media/image127.png"/><Relationship Id="rId3" Type="http://schemas.openxmlformats.org/officeDocument/2006/relationships/image" Target="../media/image30.png"/><Relationship Id="rId12" Type="http://schemas.openxmlformats.org/officeDocument/2006/relationships/image" Target="../media/image131.png"/><Relationship Id="rId17" Type="http://schemas.openxmlformats.org/officeDocument/2006/relationships/image" Target="../media/image136.png"/><Relationship Id="rId25" Type="http://schemas.openxmlformats.org/officeDocument/2006/relationships/image" Target="../media/image50.png"/><Relationship Id="rId33" Type="http://schemas.openxmlformats.org/officeDocument/2006/relationships/image" Target="../media/image151.png"/><Relationship Id="rId38" Type="http://schemas.openxmlformats.org/officeDocument/2006/relationships/image" Target="../media/image154.png"/></Relationships>
</file>

<file path=ppt/slides/_rels/slide35.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30.png"/><Relationship Id="rId7" Type="http://schemas.openxmlformats.org/officeDocument/2006/relationships/image" Target="../media/image36.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71.jpe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9">
            <a:extLst>
              <a:ext uri="{FF2B5EF4-FFF2-40B4-BE49-F238E27FC236}">
                <a16:creationId xmlns:a16="http://schemas.microsoft.com/office/drawing/2014/main" id="{5E4EA2CD-FA1A-C351-24C7-C9E2DF29C07B}"/>
              </a:ext>
            </a:extLst>
          </p:cNvPr>
          <p:cNvSpPr>
            <a:spLocks noGrp="1"/>
          </p:cNvSpPr>
          <p:nvPr>
            <p:ph type="ctrTitle"/>
          </p:nvPr>
        </p:nvSpPr>
        <p:spPr>
          <a:xfrm>
            <a:off x="774700" y="1771650"/>
            <a:ext cx="4937125" cy="1406525"/>
          </a:xfrm>
          <a:noFill/>
        </p:spPr>
        <p:txBody>
          <a:bodyPr>
            <a:normAutofit fontScale="90000"/>
          </a:bodyPr>
          <a:lstStyle/>
          <a:p>
            <a:br>
              <a:rPr lang="en-US" sz="3200" i="1" noProof="0">
                <a:cs typeface="Times New Roman"/>
              </a:rPr>
            </a:br>
            <a:r>
              <a:rPr lang="en-US" sz="2600" b="1" i="1" noProof="0">
                <a:cs typeface="Times New Roman"/>
              </a:rPr>
              <a:t>BANCO SANTANDER</a:t>
            </a:r>
            <a:br>
              <a:rPr lang="en-US" sz="2600" b="1" i="1" noProof="0">
                <a:cs typeface="Times New Roman"/>
              </a:rPr>
            </a:br>
            <a:r>
              <a:rPr lang="en-US" sz="2600" b="1" i="1" noProof="0">
                <a:cs typeface="Times New Roman"/>
              </a:rPr>
              <a:t>Corporate &amp; Investment Banking</a:t>
            </a:r>
            <a:br>
              <a:rPr lang="en-US" sz="2600" i="1" noProof="0">
                <a:cs typeface="Times New Roman"/>
              </a:rPr>
            </a:br>
            <a:br>
              <a:rPr lang="en-US" sz="2600" i="1" noProof="0">
                <a:cs typeface="Times New Roman"/>
              </a:rPr>
            </a:br>
            <a:r>
              <a:rPr lang="en-US" sz="2600" i="1" noProof="0">
                <a:cs typeface="Times New Roman"/>
              </a:rPr>
              <a:t>SCIB </a:t>
            </a:r>
            <a:r>
              <a:rPr lang="en-US" sz="2600" i="1" noProof="0" err="1">
                <a:cs typeface="Times New Roman"/>
              </a:rPr>
              <a:t>Agentics</a:t>
            </a:r>
            <a:r>
              <a:rPr lang="en-US" sz="2600" i="1" noProof="0">
                <a:cs typeface="Times New Roman"/>
              </a:rPr>
              <a:t> for Finance</a:t>
            </a:r>
            <a:br>
              <a:rPr lang="en-US" sz="2600" i="1" noProof="0">
                <a:cs typeface="Times New Roman"/>
              </a:rPr>
            </a:br>
            <a:r>
              <a:rPr lang="en-US" sz="2600" i="1" noProof="0">
                <a:cs typeface="Times New Roman"/>
              </a:rPr>
              <a:t>FMIS &amp; SANART</a:t>
            </a:r>
          </a:p>
        </p:txBody>
      </p:sp>
    </p:spTree>
    <p:extLst>
      <p:ext uri="{BB962C8B-B14F-4D97-AF65-F5344CB8AC3E}">
        <p14:creationId xmlns:p14="http://schemas.microsoft.com/office/powerpoint/2010/main" val="2811007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5CA2B-E8C1-FA37-2C38-B235FD8A0CC7}"/>
            </a:ext>
          </a:extLst>
        </p:cNvPr>
        <p:cNvGrpSpPr/>
        <p:nvPr/>
      </p:nvGrpSpPr>
      <p:grpSpPr>
        <a:xfrm>
          <a:off x="0" y="0"/>
          <a:ext cx="0" cy="0"/>
          <a:chOff x="0" y="0"/>
          <a:chExt cx="0" cy="0"/>
        </a:xfrm>
      </p:grpSpPr>
      <p:sp>
        <p:nvSpPr>
          <p:cNvPr id="4" name="CuadroTexto 11">
            <a:extLst>
              <a:ext uri="{FF2B5EF4-FFF2-40B4-BE49-F238E27FC236}">
                <a16:creationId xmlns:a16="http://schemas.microsoft.com/office/drawing/2014/main" id="{DCADDD61-644D-FCCA-4D85-6705BD638B61}"/>
              </a:ext>
            </a:extLst>
          </p:cNvPr>
          <p:cNvSpPr txBox="1"/>
          <p:nvPr/>
        </p:nvSpPr>
        <p:spPr>
          <a:xfrm>
            <a:off x="520289" y="951832"/>
            <a:ext cx="4657966" cy="2540540"/>
          </a:xfrm>
          <a:prstGeom prst="rect">
            <a:avLst/>
          </a:prstGeom>
          <a:noFill/>
          <a:ln w="9525" cap="flat" cmpd="sng" algn="ctr">
            <a:solidFill>
              <a:srgbClr val="EC0000"/>
            </a:solidFill>
            <a:prstDash val="dash"/>
          </a:ln>
          <a:effectLst/>
        </p:spPr>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just">
              <a:lnSpc>
                <a:spcPct val="150000"/>
              </a:lnSpc>
            </a:pPr>
            <a:r>
              <a:rPr lang="en-US" sz="1100" noProof="0">
                <a:solidFill>
                  <a:schemeClr val="tx1"/>
                </a:solidFill>
                <a:latin typeface="Santander Text" panose="020B0504020201020104"/>
              </a:rPr>
              <a:t>A system is required that allows:</a:t>
            </a:r>
          </a:p>
          <a:p>
            <a:pPr marL="171450" indent="-171450" algn="just">
              <a:lnSpc>
                <a:spcPct val="150000"/>
              </a:lnSpc>
              <a:buFont typeface="Arial" panose="020B0604020202020204" pitchFamily="34" charset="0"/>
              <a:buChar char="•"/>
            </a:pPr>
            <a:r>
              <a:rPr lang="en-US" sz="1100" noProof="0">
                <a:solidFill>
                  <a:schemeClr val="tx1"/>
                </a:solidFill>
                <a:latin typeface="Santander Text" panose="020B0504020201020104"/>
              </a:rPr>
              <a:t>Using natural language to express requirements and receive feedback and questions until all necessary data for the query is obtained.</a:t>
            </a:r>
          </a:p>
          <a:p>
            <a:pPr marL="171450" indent="-171450" algn="just">
              <a:lnSpc>
                <a:spcPct val="150000"/>
              </a:lnSpc>
              <a:buFont typeface="Arial" panose="020B0604020202020204" pitchFamily="34" charset="0"/>
              <a:buChar char="•"/>
            </a:pPr>
            <a:r>
              <a:rPr lang="en-US" sz="1100" noProof="0">
                <a:solidFill>
                  <a:schemeClr val="tx1"/>
                </a:solidFill>
                <a:latin typeface="Santander Text" panose="020B0504020201020104"/>
              </a:rPr>
              <a:t>Performing complex queries autonomously on information stored in FMIS and SANART, in a deep and cohesive manner.</a:t>
            </a:r>
          </a:p>
          <a:p>
            <a:pPr marL="171450" indent="-171450" algn="just">
              <a:lnSpc>
                <a:spcPct val="150000"/>
              </a:lnSpc>
              <a:buFont typeface="Arial" panose="020B0604020202020204" pitchFamily="34" charset="0"/>
              <a:buChar char="•"/>
            </a:pPr>
            <a:r>
              <a:rPr lang="en-US" sz="1100" noProof="0">
                <a:solidFill>
                  <a:schemeClr val="tx1"/>
                </a:solidFill>
                <a:latin typeface="Santander Text" panose="020B0504020201020104"/>
              </a:rPr>
              <a:t>Receiving responses with enriched elements such as charts, tables, or specific formats.</a:t>
            </a:r>
          </a:p>
          <a:p>
            <a:pPr marL="171450" indent="-171450" algn="just">
              <a:lnSpc>
                <a:spcPct val="150000"/>
              </a:lnSpc>
              <a:buFont typeface="Arial" panose="020B0604020202020204" pitchFamily="34" charset="0"/>
              <a:buChar char="•"/>
            </a:pPr>
            <a:r>
              <a:rPr lang="en-US" sz="1100" noProof="0">
                <a:solidFill>
                  <a:schemeClr val="tx1"/>
                </a:solidFill>
                <a:latin typeface="Santander Text" panose="020B0504020201020104"/>
              </a:rPr>
              <a:t>Generating detailed reports of the queries in a document format.</a:t>
            </a:r>
            <a:r>
              <a:rPr kumimoji="0" lang="en-US" sz="1100" b="0" i="0" u="none" strike="noStrike" kern="0" cap="none" spc="0" normalizeH="0" baseline="0" noProof="0">
                <a:ln>
                  <a:noFill/>
                </a:ln>
                <a:solidFill>
                  <a:schemeClr val="tx1"/>
                </a:solidFill>
                <a:effectLst/>
                <a:uLnTx/>
                <a:uFillTx/>
                <a:latin typeface="Santander Text" panose="020B0504020201020104"/>
                <a:ea typeface="+mn-ea"/>
                <a:cs typeface="+mn-cs"/>
              </a:rPr>
              <a:t> </a:t>
            </a:r>
          </a:p>
        </p:txBody>
      </p:sp>
      <p:sp>
        <p:nvSpPr>
          <p:cNvPr id="5" name="Rectángulo 7">
            <a:extLst>
              <a:ext uri="{FF2B5EF4-FFF2-40B4-BE49-F238E27FC236}">
                <a16:creationId xmlns:a16="http://schemas.microsoft.com/office/drawing/2014/main" id="{E57FF6CC-CBF3-1380-E1F2-305511DBA97E}"/>
              </a:ext>
            </a:extLst>
          </p:cNvPr>
          <p:cNvSpPr/>
          <p:nvPr/>
        </p:nvSpPr>
        <p:spPr>
          <a:xfrm>
            <a:off x="520289" y="843754"/>
            <a:ext cx="4657966" cy="216156"/>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prstClr val="white"/>
                </a:solidFill>
                <a:latin typeface="Santander Text" panose="020B0504020201020104"/>
                <a:ea typeface="Calibri" panose="020F0502020204030204" pitchFamily="34" charset="0"/>
                <a:cs typeface="Calibri" panose="020F0502020204030204" pitchFamily="34" charset="0"/>
              </a:rPr>
              <a:t>BUSINESS NEEDS</a:t>
            </a:r>
          </a:p>
        </p:txBody>
      </p:sp>
      <p:sp>
        <p:nvSpPr>
          <p:cNvPr id="6" name="CuadroTexto 11">
            <a:extLst>
              <a:ext uri="{FF2B5EF4-FFF2-40B4-BE49-F238E27FC236}">
                <a16:creationId xmlns:a16="http://schemas.microsoft.com/office/drawing/2014/main" id="{FB879CDE-EC35-44AB-1466-974AB370AA9F}"/>
              </a:ext>
            </a:extLst>
          </p:cNvPr>
          <p:cNvSpPr txBox="1"/>
          <p:nvPr/>
        </p:nvSpPr>
        <p:spPr>
          <a:xfrm>
            <a:off x="520289" y="3850734"/>
            <a:ext cx="4657966" cy="2540540"/>
          </a:xfrm>
          <a:prstGeom prst="rect">
            <a:avLst/>
          </a:prstGeom>
          <a:noFill/>
          <a:ln w="9525" cap="flat" cmpd="sng" algn="ctr">
            <a:solidFill>
              <a:srgbClr val="EC0000"/>
            </a:solidFill>
            <a:prstDash val="dash"/>
          </a:ln>
          <a:effectLst/>
        </p:spPr>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just" eaLnBrk="0" fontAlgn="base" hangingPunct="0">
              <a:lnSpc>
                <a:spcPct val="150000"/>
              </a:lnSpc>
              <a:spcBef>
                <a:spcPct val="0"/>
              </a:spcBef>
              <a:spcAft>
                <a:spcPct val="0"/>
              </a:spcAft>
              <a:defRPr/>
            </a:pPr>
            <a:r>
              <a:rPr lang="en-US" sz="1100" noProof="0">
                <a:solidFill>
                  <a:prstClr val="black"/>
                </a:solidFill>
                <a:latin typeface="Santander Text" panose="020B0504020201020104"/>
              </a:rPr>
              <a:t>Agent-based intelligent system that:</a:t>
            </a:r>
          </a:p>
          <a:p>
            <a:pPr marL="171450" lvl="0" indent="-171450" algn="just" eaLnBrk="0" fontAlgn="base" hangingPunct="0">
              <a:lnSpc>
                <a:spcPct val="150000"/>
              </a:lnSpc>
              <a:spcBef>
                <a:spcPct val="0"/>
              </a:spcBef>
              <a:spcAft>
                <a:spcPct val="0"/>
              </a:spcAft>
              <a:buFont typeface="Arial" panose="020B0604020202020204" pitchFamily="34" charset="0"/>
              <a:buChar char="•"/>
              <a:defRPr/>
            </a:pPr>
            <a:r>
              <a:rPr lang="en-US" sz="1100" noProof="0">
                <a:solidFill>
                  <a:prstClr val="black"/>
                </a:solidFill>
                <a:latin typeface="Santander Text" panose="020B0504020201020104"/>
              </a:rPr>
              <a:t>System that autonomously remediates FMIS inputs under general conditions.</a:t>
            </a:r>
          </a:p>
          <a:p>
            <a:pPr marL="171450" lvl="0" indent="-171450" algn="just" eaLnBrk="0" fontAlgn="base" hangingPunct="0">
              <a:lnSpc>
                <a:spcPct val="150000"/>
              </a:lnSpc>
              <a:spcBef>
                <a:spcPct val="0"/>
              </a:spcBef>
              <a:spcAft>
                <a:spcPct val="0"/>
              </a:spcAft>
              <a:buFont typeface="Arial" panose="020B0604020202020204" pitchFamily="34" charset="0"/>
              <a:buChar char="•"/>
              <a:defRPr/>
            </a:pPr>
            <a:r>
              <a:rPr lang="en-US" sz="1100" noProof="0">
                <a:solidFill>
                  <a:prstClr val="black"/>
                </a:solidFill>
                <a:latin typeface="Santander Text" panose="020B0504020201020104"/>
              </a:rPr>
              <a:t>Drastic reduction in user interaction: only required in high-risk situations or when complex solutions are needed.</a:t>
            </a:r>
          </a:p>
          <a:p>
            <a:pPr marL="180975" lvl="0" indent="-180975" algn="l">
              <a:lnSpc>
                <a:spcPct val="150000"/>
              </a:lnSpc>
              <a:buFont typeface="Arial" panose="020B0604020202020204" pitchFamily="34" charset="0"/>
              <a:buChar char="•"/>
              <a:defRPr/>
            </a:pPr>
            <a:r>
              <a:rPr lang="en-US" sz="1100" noProof="0">
                <a:solidFill>
                  <a:prstClr val="black"/>
                </a:solidFill>
                <a:latin typeface="Santander Text" panose="020B0504020201020104"/>
              </a:rPr>
              <a:t>Interprets requests in natural language.</a:t>
            </a:r>
          </a:p>
          <a:p>
            <a:pPr marL="180975" lvl="0" indent="-180975" algn="l">
              <a:lnSpc>
                <a:spcPct val="150000"/>
              </a:lnSpc>
              <a:buFont typeface="Arial" panose="020B0604020202020204" pitchFamily="34" charset="0"/>
              <a:buChar char="•"/>
              <a:defRPr/>
            </a:pPr>
            <a:r>
              <a:rPr lang="en-US" sz="1100" noProof="0">
                <a:solidFill>
                  <a:prstClr val="black"/>
                </a:solidFill>
                <a:latin typeface="Santander Text" panose="020B0504020201020104"/>
              </a:rPr>
              <a:t>Automatically queries data in FMIS/SANART.</a:t>
            </a:r>
          </a:p>
          <a:p>
            <a:pPr marL="180975" lvl="0" indent="-180975" algn="l">
              <a:lnSpc>
                <a:spcPct val="150000"/>
              </a:lnSpc>
              <a:buFont typeface="Arial" panose="020B0604020202020204" pitchFamily="34" charset="0"/>
              <a:buChar char="•"/>
              <a:defRPr/>
            </a:pPr>
            <a:r>
              <a:rPr lang="en-US" sz="1100" noProof="0">
                <a:solidFill>
                  <a:prstClr val="black"/>
                </a:solidFill>
                <a:latin typeface="Santander Text" panose="020B0504020201020104"/>
              </a:rPr>
              <a:t>Correlates results to generate responses or reports</a:t>
            </a:r>
          </a:p>
        </p:txBody>
      </p:sp>
      <p:sp>
        <p:nvSpPr>
          <p:cNvPr id="7" name="Rectángulo 7">
            <a:extLst>
              <a:ext uri="{FF2B5EF4-FFF2-40B4-BE49-F238E27FC236}">
                <a16:creationId xmlns:a16="http://schemas.microsoft.com/office/drawing/2014/main" id="{807D0DCE-BA0F-EDDE-009A-9F09D9A03EF2}"/>
              </a:ext>
            </a:extLst>
          </p:cNvPr>
          <p:cNvSpPr/>
          <p:nvPr/>
        </p:nvSpPr>
        <p:spPr>
          <a:xfrm>
            <a:off x="520289" y="3772932"/>
            <a:ext cx="4657966" cy="216156"/>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prstClr val="white"/>
                </a:solidFill>
                <a:latin typeface="Santander Text" panose="020B0504020201020104"/>
                <a:ea typeface="Calibri" panose="020F0502020204030204" pitchFamily="34" charset="0"/>
                <a:cs typeface="Calibri" panose="020F0502020204030204" pitchFamily="34" charset="0"/>
              </a:rPr>
              <a:t>RESULTS</a:t>
            </a:r>
          </a:p>
        </p:txBody>
      </p:sp>
      <p:sp>
        <p:nvSpPr>
          <p:cNvPr id="8" name="CuadroTexto 11">
            <a:extLst>
              <a:ext uri="{FF2B5EF4-FFF2-40B4-BE49-F238E27FC236}">
                <a16:creationId xmlns:a16="http://schemas.microsoft.com/office/drawing/2014/main" id="{D8BE88D5-F31D-32FA-9B27-08D36FA7D9EC}"/>
              </a:ext>
            </a:extLst>
          </p:cNvPr>
          <p:cNvSpPr txBox="1"/>
          <p:nvPr/>
        </p:nvSpPr>
        <p:spPr>
          <a:xfrm>
            <a:off x="5391148" y="951832"/>
            <a:ext cx="6296025" cy="5439441"/>
          </a:xfrm>
          <a:prstGeom prst="rect">
            <a:avLst/>
          </a:prstGeom>
          <a:noFill/>
          <a:ln w="9525" cap="flat" cmpd="sng" algn="ctr">
            <a:solidFill>
              <a:srgbClr val="EC0000"/>
            </a:solidFill>
            <a:prstDash val="dash"/>
          </a:ln>
          <a:effectLst/>
        </p:spPr>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28600" indent="-228600" algn="just">
              <a:lnSpc>
                <a:spcPct val="150000"/>
              </a:lnSpc>
              <a:buAutoNum type="arabicPeriod"/>
            </a:pPr>
            <a:r>
              <a:rPr lang="en-US" sz="1100" noProof="0">
                <a:solidFill>
                  <a:schemeClr val="tx1"/>
                </a:solidFill>
                <a:latin typeface="Santander Text" panose="020B0504020201020104"/>
              </a:rPr>
              <a:t>The user queries the Operator</a:t>
            </a:r>
            <a:r>
              <a:rPr lang="en-US" sz="1100" b="1" noProof="0">
                <a:solidFill>
                  <a:schemeClr val="tx1"/>
                </a:solidFill>
                <a:latin typeface="Santander Text" panose="020B0504020201020104"/>
              </a:rPr>
              <a:t> </a:t>
            </a:r>
            <a:r>
              <a:rPr lang="en-US" sz="1100" noProof="0">
                <a:solidFill>
                  <a:schemeClr val="tx1"/>
                </a:solidFill>
                <a:latin typeface="Santander Text" panose="020B0504020201020104"/>
              </a:rPr>
              <a:t>Agent</a:t>
            </a:r>
            <a:r>
              <a:rPr lang="en-US" sz="1100" b="1" noProof="0">
                <a:solidFill>
                  <a:schemeClr val="tx1"/>
                </a:solidFill>
                <a:latin typeface="Santander Text" panose="020B0504020201020104"/>
              </a:rPr>
              <a:t> </a:t>
            </a:r>
            <a:r>
              <a:rPr lang="en-US" sz="1100" noProof="0">
                <a:solidFill>
                  <a:schemeClr val="tx1"/>
                </a:solidFill>
                <a:latin typeface="Santander Text" panose="020B0504020201020104"/>
              </a:rPr>
              <a:t>using natural language. The Operator asks questions to clarify the user’s request.</a:t>
            </a:r>
          </a:p>
          <a:p>
            <a:pPr marL="228600" indent="-228600" algn="just">
              <a:lnSpc>
                <a:spcPct val="150000"/>
              </a:lnSpc>
              <a:buAutoNum type="arabicPeriod"/>
            </a:pPr>
            <a:r>
              <a:rPr lang="en-US" sz="1100" b="1" noProof="0">
                <a:solidFill>
                  <a:schemeClr val="tx1"/>
                </a:solidFill>
                <a:latin typeface="Santander Text" panose="020B0504020201020104"/>
              </a:rPr>
              <a:t>The Operator Agent: </a:t>
            </a:r>
            <a:r>
              <a:rPr lang="en-US" sz="1100" noProof="0">
                <a:solidFill>
                  <a:schemeClr val="tx1"/>
                </a:solidFill>
                <a:latin typeface="Santander Text" panose="020B0504020201020104"/>
              </a:rPr>
              <a:t>Develops a plan based on the conversation with the user. Uses the Knowledge Base.</a:t>
            </a:r>
          </a:p>
          <a:p>
            <a:pPr marL="228600" indent="-228600" algn="just">
              <a:lnSpc>
                <a:spcPct val="150000"/>
              </a:lnSpc>
              <a:buFontTx/>
              <a:buAutoNum type="arabicPeriod"/>
            </a:pPr>
            <a:r>
              <a:rPr lang="en-US" sz="1100" noProof="0">
                <a:solidFill>
                  <a:schemeClr val="tx1"/>
                </a:solidFill>
                <a:latin typeface="Santander Text" panose="020B0504020201020104"/>
              </a:rPr>
              <a:t>The plan is validated against another system, known as the </a:t>
            </a:r>
            <a:r>
              <a:rPr lang="en-US" sz="1100" b="1" noProof="0">
                <a:solidFill>
                  <a:schemeClr val="tx1"/>
                </a:solidFill>
                <a:latin typeface="Santander Text" panose="020B0504020201020104"/>
              </a:rPr>
              <a:t>Evaluator Agent.</a:t>
            </a:r>
          </a:p>
          <a:p>
            <a:pPr marL="228600" indent="-228600" algn="just">
              <a:lnSpc>
                <a:spcPct val="150000"/>
              </a:lnSpc>
              <a:buFontTx/>
              <a:buAutoNum type="arabicPeriod"/>
            </a:pPr>
            <a:r>
              <a:rPr lang="en-US" sz="1100" noProof="0">
                <a:solidFill>
                  <a:schemeClr val="tx1"/>
                </a:solidFill>
                <a:latin typeface="Santander Text" panose="020B0504020201020104"/>
              </a:rPr>
              <a:t>It triggers the execution of the plan.</a:t>
            </a:r>
          </a:p>
          <a:p>
            <a:pPr marL="228600" indent="-228600" algn="just">
              <a:lnSpc>
                <a:spcPct val="150000"/>
              </a:lnSpc>
              <a:buFontTx/>
              <a:buAutoNum type="arabicPeriod"/>
            </a:pPr>
            <a:r>
              <a:rPr lang="en-US" sz="1100" noProof="0">
                <a:solidFill>
                  <a:schemeClr val="tx1"/>
                </a:solidFill>
                <a:latin typeface="Santander Text" panose="020B0504020201020104"/>
              </a:rPr>
              <a:t>The agents generate controlled queries to autonomously locate the requested information in the </a:t>
            </a:r>
            <a:r>
              <a:rPr lang="en-US" sz="1100" b="1" noProof="0">
                <a:solidFill>
                  <a:schemeClr val="tx1"/>
                </a:solidFill>
                <a:latin typeface="Santander Text" panose="020B0504020201020104"/>
              </a:rPr>
              <a:t>required systems.</a:t>
            </a:r>
          </a:p>
          <a:p>
            <a:pPr marL="228600" indent="-228600" algn="just">
              <a:lnSpc>
                <a:spcPct val="150000"/>
              </a:lnSpc>
              <a:buFontTx/>
              <a:buAutoNum type="arabicPeriod"/>
            </a:pPr>
            <a:r>
              <a:rPr lang="en-US" sz="1100" noProof="0">
                <a:solidFill>
                  <a:schemeClr val="tx1"/>
                </a:solidFill>
                <a:latin typeface="Santander Text" panose="020B0504020201020104"/>
              </a:rPr>
              <a:t>If accessing these systems requires using a tool, such as an SQL query system, it is invoked.</a:t>
            </a:r>
          </a:p>
          <a:p>
            <a:pPr marL="228600" indent="-228600" algn="just">
              <a:lnSpc>
                <a:spcPct val="150000"/>
              </a:lnSpc>
              <a:buFontTx/>
              <a:buAutoNum type="arabicPeriod"/>
            </a:pPr>
            <a:r>
              <a:rPr lang="en-US" sz="1100" noProof="0">
                <a:solidFill>
                  <a:schemeClr val="tx1"/>
                </a:solidFill>
                <a:latin typeface="Santander Text" panose="020B0504020201020104"/>
              </a:rPr>
              <a:t>When information from all sources is received, it is autonomously consolidated and correlated in memory.</a:t>
            </a:r>
          </a:p>
          <a:p>
            <a:pPr marL="228600" indent="-228600" algn="just">
              <a:lnSpc>
                <a:spcPct val="150000"/>
              </a:lnSpc>
              <a:buFontTx/>
              <a:buAutoNum type="arabicPeriod"/>
            </a:pPr>
            <a:r>
              <a:rPr lang="en-US" sz="1100" noProof="0">
                <a:solidFill>
                  <a:schemeClr val="tx1"/>
                </a:solidFill>
                <a:latin typeface="Santander Text" panose="020B0504020201020104"/>
              </a:rPr>
              <a:t>The response begins to be drafted.</a:t>
            </a:r>
          </a:p>
          <a:p>
            <a:pPr marL="228600" indent="-228600" algn="just">
              <a:lnSpc>
                <a:spcPct val="150000"/>
              </a:lnSpc>
              <a:buFontTx/>
              <a:buAutoNum type="arabicPeriod"/>
            </a:pPr>
            <a:r>
              <a:rPr lang="en-US" sz="1100" noProof="0">
                <a:solidFill>
                  <a:schemeClr val="tx1"/>
                </a:solidFill>
                <a:latin typeface="Santander Text" panose="020B0504020201020104"/>
              </a:rPr>
              <a:t>If the response requires </a:t>
            </a:r>
            <a:r>
              <a:rPr lang="en-US" sz="1100" b="1" noProof="0">
                <a:solidFill>
                  <a:schemeClr val="tx1"/>
                </a:solidFill>
                <a:latin typeface="Santander Text" panose="020B0504020201020104"/>
              </a:rPr>
              <a:t>tools</a:t>
            </a:r>
            <a:r>
              <a:rPr lang="en-US" sz="1100" noProof="0">
                <a:solidFill>
                  <a:schemeClr val="tx1"/>
                </a:solidFill>
                <a:latin typeface="Santander Text" panose="020B0504020201020104"/>
              </a:rPr>
              <a:t> to enrich its content, these tools are invoked.</a:t>
            </a:r>
          </a:p>
          <a:p>
            <a:pPr marL="228600" indent="-228600" algn="just">
              <a:lnSpc>
                <a:spcPct val="150000"/>
              </a:lnSpc>
              <a:buFontTx/>
              <a:buAutoNum type="arabicPeriod"/>
            </a:pPr>
            <a:r>
              <a:rPr lang="en-US" sz="1100" noProof="0">
                <a:solidFill>
                  <a:schemeClr val="tx1"/>
                </a:solidFill>
                <a:latin typeface="Santander Text" panose="020B0504020201020104"/>
              </a:rPr>
              <a:t>If a report has been requested, a report is generated following the </a:t>
            </a:r>
            <a:r>
              <a:rPr lang="en-US" sz="1100" b="1" noProof="0">
                <a:solidFill>
                  <a:schemeClr val="tx1"/>
                </a:solidFill>
                <a:latin typeface="Santander Text" panose="020B0504020201020104"/>
              </a:rPr>
              <a:t>Knowledge Base.</a:t>
            </a:r>
          </a:p>
          <a:p>
            <a:pPr marL="228600" indent="-228600" algn="just">
              <a:lnSpc>
                <a:spcPct val="150000"/>
              </a:lnSpc>
              <a:buFontTx/>
              <a:buAutoNum type="arabicPeriod"/>
            </a:pPr>
            <a:r>
              <a:rPr lang="en-US" sz="1100" noProof="0">
                <a:solidFill>
                  <a:schemeClr val="tx1"/>
                </a:solidFill>
                <a:latin typeface="Santander Text" panose="020B0504020201020104"/>
              </a:rPr>
              <a:t>The user is provided with the answer to their query, and, if desired, with the corresponding report document.</a:t>
            </a:r>
          </a:p>
          <a:p>
            <a:pPr algn="just">
              <a:lnSpc>
                <a:spcPct val="150000"/>
              </a:lnSpc>
            </a:pPr>
            <a:r>
              <a:rPr lang="en-US" sz="1100" noProof="0">
                <a:solidFill>
                  <a:schemeClr val="tx1"/>
                </a:solidFill>
                <a:latin typeface="Santander Text" panose="020B0504020201020104"/>
              </a:rPr>
              <a:t>This system allows free-form interaction via conversation with the information system, both for performing queries and generating reports, and enables selective or automatic enrichment of the results.</a:t>
            </a:r>
            <a:endParaRPr lang="en-US" sz="800" kern="0" noProof="0">
              <a:solidFill>
                <a:schemeClr val="tx1"/>
              </a:solidFill>
            </a:endParaRPr>
          </a:p>
        </p:txBody>
      </p:sp>
      <p:sp>
        <p:nvSpPr>
          <p:cNvPr id="9" name="Rectángulo 7">
            <a:extLst>
              <a:ext uri="{FF2B5EF4-FFF2-40B4-BE49-F238E27FC236}">
                <a16:creationId xmlns:a16="http://schemas.microsoft.com/office/drawing/2014/main" id="{4F8D5BF8-ACA9-0C51-C3D0-16A85D3DAC60}"/>
              </a:ext>
            </a:extLst>
          </p:cNvPr>
          <p:cNvSpPr/>
          <p:nvPr/>
        </p:nvSpPr>
        <p:spPr>
          <a:xfrm>
            <a:off x="5391148" y="843754"/>
            <a:ext cx="6296025" cy="216157"/>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prstClr val="white"/>
                </a:solidFill>
                <a:latin typeface="Santander Text" panose="020B0504020201020104"/>
                <a:ea typeface="Calibri" panose="020F0502020204030204" pitchFamily="34" charset="0"/>
                <a:cs typeface="Calibri" panose="020F0502020204030204" pitchFamily="34" charset="0"/>
              </a:rPr>
              <a:t>SOLUTION DESCRIPTION</a:t>
            </a:r>
          </a:p>
        </p:txBody>
      </p:sp>
      <p:pic>
        <p:nvPicPr>
          <p:cNvPr id="10" name="Picture 2">
            <a:extLst>
              <a:ext uri="{FF2B5EF4-FFF2-40B4-BE49-F238E27FC236}">
                <a16:creationId xmlns:a16="http://schemas.microsoft.com/office/drawing/2014/main" id="{AC3750C7-EB99-3272-7491-F60B9F2E9E0C}"/>
              </a:ext>
            </a:extLst>
          </p:cNvPr>
          <p:cNvPicPr>
            <a:picLocks noChangeAspect="1"/>
          </p:cNvPicPr>
          <p:nvPr/>
        </p:nvPicPr>
        <p:blipFill>
          <a:blip r:embed="rId3"/>
          <a:srcRect r="22480"/>
          <a:stretch>
            <a:fillRect/>
          </a:stretch>
        </p:blipFill>
        <p:spPr>
          <a:xfrm>
            <a:off x="9081410" y="32335"/>
            <a:ext cx="1610515" cy="388493"/>
          </a:xfrm>
          <a:prstGeom prst="rect">
            <a:avLst/>
          </a:prstGeom>
        </p:spPr>
      </p:pic>
      <p:pic>
        <p:nvPicPr>
          <p:cNvPr id="11" name="Imagen 2" descr="NTT Data - Red Seguridad">
            <a:extLst>
              <a:ext uri="{FF2B5EF4-FFF2-40B4-BE49-F238E27FC236}">
                <a16:creationId xmlns:a16="http://schemas.microsoft.com/office/drawing/2014/main" id="{1055943D-C886-D469-54EF-7627D82B322A}"/>
              </a:ext>
            </a:extLst>
          </p:cNvPr>
          <p:cNvPicPr>
            <a:picLocks noChangeAspect="1"/>
          </p:cNvPicPr>
          <p:nvPr/>
        </p:nvPicPr>
        <p:blipFill>
          <a:blip r:embed="rId4"/>
          <a:stretch>
            <a:fillRect/>
          </a:stretch>
        </p:blipFill>
        <p:spPr>
          <a:xfrm>
            <a:off x="10881313" y="-202669"/>
            <a:ext cx="1166998" cy="847775"/>
          </a:xfrm>
          <a:prstGeom prst="rect">
            <a:avLst/>
          </a:prstGeom>
        </p:spPr>
      </p:pic>
      <p:sp>
        <p:nvSpPr>
          <p:cNvPr id="2" name="Título 5">
            <a:extLst>
              <a:ext uri="{FF2B5EF4-FFF2-40B4-BE49-F238E27FC236}">
                <a16:creationId xmlns:a16="http://schemas.microsoft.com/office/drawing/2014/main" id="{C12E2877-FCCA-F19B-0173-DC30207F7A02}"/>
              </a:ext>
            </a:extLst>
          </p:cNvPr>
          <p:cNvSpPr txBox="1">
            <a:spLocks/>
          </p:cNvSpPr>
          <p:nvPr/>
        </p:nvSpPr>
        <p:spPr bwMode="gray">
          <a:xfrm>
            <a:off x="247301" y="84634"/>
            <a:ext cx="9350486" cy="578376"/>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dirty="0">
                <a:solidFill>
                  <a:schemeClr val="bg1"/>
                </a:solidFill>
                <a:latin typeface="Georgia" panose="02040502050405020303" pitchFamily="18" charset="0"/>
                <a:ea typeface="+mj-ea"/>
                <a:cs typeface="+mj-cs"/>
              </a:defRPr>
            </a:lvl1pPr>
          </a:lstStyle>
          <a:p>
            <a:pPr>
              <a:defRPr/>
            </a:pPr>
            <a:r>
              <a:rPr lang="en-US" sz="2000" noProof="0">
                <a:solidFill>
                  <a:srgbClr val="F14949"/>
                </a:solidFill>
                <a:latin typeface="Santander Headline" panose="020B0504020201020104"/>
              </a:rPr>
              <a:t>Use Cases for Finance Agents</a:t>
            </a:r>
            <a:br>
              <a:rPr lang="en-US" sz="2000" noProof="0">
                <a:solidFill>
                  <a:srgbClr val="F14949"/>
                </a:solidFill>
                <a:latin typeface="Santander Headline" panose="020B0504020201020104"/>
              </a:rPr>
            </a:br>
            <a:r>
              <a:rPr lang="en-US" sz="1200" noProof="0">
                <a:solidFill>
                  <a:srgbClr val="F14949"/>
                </a:solidFill>
                <a:latin typeface="Santander Headline" panose="020B0504020201020104"/>
              </a:rPr>
              <a:t>Use Case 3:</a:t>
            </a:r>
            <a:r>
              <a:rPr lang="en-US" sz="1200" noProof="0">
                <a:solidFill>
                  <a:srgbClr val="F14949"/>
                </a:solidFill>
                <a:latin typeface="Santander Headline" panose="020B0504020201020104"/>
                <a:cs typeface="Arial"/>
              </a:rPr>
              <a:t>Agent flow to provide responses to the customer</a:t>
            </a:r>
            <a:endParaRPr lang="en-US" sz="1200" noProof="0">
              <a:solidFill>
                <a:srgbClr val="F14949"/>
              </a:solidFill>
              <a:latin typeface="Santander Headline" panose="020B0504020201020104"/>
            </a:endParaRPr>
          </a:p>
          <a:p>
            <a:pPr>
              <a:defRPr/>
            </a:pPr>
            <a:endParaRPr lang="en-US" sz="2000" noProof="0">
              <a:solidFill>
                <a:srgbClr val="F14949"/>
              </a:solidFill>
              <a:latin typeface="Santander Headline" panose="020B0504020201020104"/>
              <a:cs typeface="Arial"/>
            </a:endParaRPr>
          </a:p>
        </p:txBody>
      </p:sp>
    </p:spTree>
    <p:extLst>
      <p:ext uri="{BB962C8B-B14F-4D97-AF65-F5344CB8AC3E}">
        <p14:creationId xmlns:p14="http://schemas.microsoft.com/office/powerpoint/2010/main" val="2521628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DCAA8C1-1AEA-8263-3535-0E81BD5C7433}"/>
              </a:ext>
            </a:extLst>
          </p:cNvPr>
          <p:cNvSpPr/>
          <p:nvPr/>
        </p:nvSpPr>
        <p:spPr>
          <a:xfrm>
            <a:off x="6206490" y="571500"/>
            <a:ext cx="5756910" cy="308610"/>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a:solidFill>
                  <a:prstClr val="white"/>
                </a:solidFill>
                <a:latin typeface="Santander Text" panose="020B0504020201020104"/>
                <a:ea typeface="Calibri" panose="020F0502020204030204" pitchFamily="34" charset="0"/>
                <a:cs typeface="Calibri" panose="020F0502020204030204" pitchFamily="34" charset="0"/>
              </a:rPr>
              <a:t>Problems and Risks</a:t>
            </a:r>
          </a:p>
        </p:txBody>
      </p:sp>
      <p:sp>
        <p:nvSpPr>
          <p:cNvPr id="5" name="Rectángulo 4">
            <a:extLst>
              <a:ext uri="{FF2B5EF4-FFF2-40B4-BE49-F238E27FC236}">
                <a16:creationId xmlns:a16="http://schemas.microsoft.com/office/drawing/2014/main" id="{457588E2-3606-BC52-4347-0492C247687D}"/>
              </a:ext>
            </a:extLst>
          </p:cNvPr>
          <p:cNvSpPr/>
          <p:nvPr/>
        </p:nvSpPr>
        <p:spPr>
          <a:xfrm>
            <a:off x="6206490" y="4450080"/>
            <a:ext cx="5756910" cy="308610"/>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a:solidFill>
                  <a:prstClr val="white"/>
                </a:solidFill>
                <a:latin typeface="Santander Text" panose="020B0504020201020104"/>
                <a:ea typeface="Calibri" panose="020F0502020204030204" pitchFamily="34" charset="0"/>
                <a:cs typeface="Calibri" panose="020F0502020204030204" pitchFamily="34" charset="0"/>
              </a:rPr>
              <a:t>Target Dates</a:t>
            </a:r>
          </a:p>
        </p:txBody>
      </p:sp>
      <p:sp>
        <p:nvSpPr>
          <p:cNvPr id="7" name="Rectángulo 6">
            <a:extLst>
              <a:ext uri="{FF2B5EF4-FFF2-40B4-BE49-F238E27FC236}">
                <a16:creationId xmlns:a16="http://schemas.microsoft.com/office/drawing/2014/main" id="{6961BDDF-6FA2-B1FE-3792-44A4B8BC5D62}"/>
              </a:ext>
            </a:extLst>
          </p:cNvPr>
          <p:cNvSpPr/>
          <p:nvPr/>
        </p:nvSpPr>
        <p:spPr>
          <a:xfrm>
            <a:off x="228598" y="830579"/>
            <a:ext cx="5867400" cy="3409951"/>
          </a:xfrm>
          <a:prstGeom prst="rect">
            <a:avLst/>
          </a:prstGeom>
          <a:noFill/>
          <a:ln w="9525">
            <a:solidFill>
              <a:srgbClr val="EC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1100" b="1" noProof="0">
                <a:solidFill>
                  <a:schemeClr val="tx1"/>
                </a:solidFill>
                <a:latin typeface="Santander Text" panose="020B0504020201020104"/>
              </a:rPr>
              <a:t>Session 1 FMIS – 17/10/2025</a:t>
            </a:r>
          </a:p>
          <a:p>
            <a:pPr algn="just"/>
            <a:r>
              <a:rPr lang="en-US" sz="1100" noProof="0">
                <a:solidFill>
                  <a:schemeClr val="tx1"/>
                </a:solidFill>
                <a:latin typeface="Santander Text" panose="020B0504020201020104"/>
              </a:rPr>
              <a:t>The data flow and current (“AS IS”) FMIS processes were reviewed, identifying sources, ingestion errors, and manual detection mechanisms. The importance of TTI calculation and the need to apply Data Quality and AI to optimize error detection and remediation were highlighted.</a:t>
            </a:r>
          </a:p>
          <a:p>
            <a:pPr algn="just"/>
            <a:endParaRPr lang="en-US" sz="400" noProof="0">
              <a:solidFill>
                <a:schemeClr val="tx1"/>
              </a:solidFill>
              <a:latin typeface="Santander Text" panose="020B0504020201020104"/>
            </a:endParaRPr>
          </a:p>
          <a:p>
            <a:pPr algn="just"/>
            <a:r>
              <a:rPr lang="en-US" sz="1100" b="1" noProof="0">
                <a:solidFill>
                  <a:schemeClr val="tx1"/>
                </a:solidFill>
                <a:latin typeface="Santander Text" panose="020B0504020201020104"/>
              </a:rPr>
              <a:t>Session 2 FMIS – 20/10/2025</a:t>
            </a:r>
          </a:p>
          <a:p>
            <a:pPr algn="just"/>
            <a:r>
              <a:rPr lang="en-US" sz="1100" noProof="0">
                <a:solidFill>
                  <a:schemeClr val="tx1"/>
                </a:solidFill>
                <a:latin typeface="Santander Text" panose="020B0504020201020104"/>
              </a:rPr>
              <a:t>Focus was placed on using intelligent agents to remediate data errors in the Landing layer and improve TTI calculation quality. Next steps were defined: list of errors, data flow map, technological solutions, and FMIS system documentation.</a:t>
            </a:r>
          </a:p>
          <a:p>
            <a:pPr algn="just"/>
            <a:endParaRPr lang="en-US" sz="400" noProof="0">
              <a:solidFill>
                <a:schemeClr val="tx1"/>
              </a:solidFill>
              <a:latin typeface="Santander Text" panose="020B0504020201020104"/>
            </a:endParaRPr>
          </a:p>
          <a:p>
            <a:pPr algn="just"/>
            <a:r>
              <a:rPr lang="en-US" sz="1100" b="1" noProof="0">
                <a:solidFill>
                  <a:schemeClr val="tx1"/>
                </a:solidFill>
                <a:latin typeface="Santander Text" panose="020B0504020201020104"/>
              </a:rPr>
              <a:t>Session 1 SANART – 22/10/2025</a:t>
            </a:r>
          </a:p>
          <a:p>
            <a:pPr algn="just"/>
            <a:r>
              <a:rPr lang="en-US" sz="1100" noProof="0">
                <a:solidFill>
                  <a:schemeClr val="tx1"/>
                </a:solidFill>
                <a:latin typeface="Santander Text" panose="020B0504020201020104"/>
              </a:rPr>
              <a:t>Use cases were analyzed for a chatbot connected to Oracle and Power BI, focused on functional queries on reports. The data flow between FMIS and SANART, information sources, and possibilities for data cleansing and quality control were reviewed.</a:t>
            </a:r>
          </a:p>
          <a:p>
            <a:pPr algn="just"/>
            <a:endParaRPr lang="en-US" sz="400" b="1" noProof="0">
              <a:solidFill>
                <a:schemeClr val="tx1"/>
              </a:solidFill>
              <a:latin typeface="Santander Text" panose="020B0504020201020104"/>
            </a:endParaRPr>
          </a:p>
          <a:p>
            <a:pPr algn="just"/>
            <a:r>
              <a:rPr lang="en-US" sz="1100" b="1" noProof="0">
                <a:solidFill>
                  <a:schemeClr val="tx1"/>
                </a:solidFill>
                <a:latin typeface="Santander Text" panose="020B0504020201020104"/>
              </a:rPr>
              <a:t>Scope Change – 30/10/2025</a:t>
            </a:r>
          </a:p>
          <a:p>
            <a:pPr algn="just"/>
            <a:r>
              <a:rPr lang="en-US" sz="1100" noProof="0">
                <a:solidFill>
                  <a:schemeClr val="tx1"/>
                </a:solidFill>
                <a:latin typeface="Santander Text" panose="020B0504020201020104"/>
              </a:rPr>
              <a:t>A PoC was proposed with Domino as the front end and n8n as the orchestrator, defining the “to be” architecture. The bot will focus on functional support with rules and FAQs. It was established that Santander’s AI Department will validate the AI components to be integrated. Priority is given to the functionality of the conversational agent system in the TTI calculation module.</a:t>
            </a:r>
          </a:p>
        </p:txBody>
      </p:sp>
      <p:sp>
        <p:nvSpPr>
          <p:cNvPr id="9" name="Rectángulo 8">
            <a:extLst>
              <a:ext uri="{FF2B5EF4-FFF2-40B4-BE49-F238E27FC236}">
                <a16:creationId xmlns:a16="http://schemas.microsoft.com/office/drawing/2014/main" id="{EE4BC9A4-F6C8-937E-FC20-07B58AE9CEC2}"/>
              </a:ext>
            </a:extLst>
          </p:cNvPr>
          <p:cNvSpPr/>
          <p:nvPr/>
        </p:nvSpPr>
        <p:spPr>
          <a:xfrm>
            <a:off x="228598" y="4709160"/>
            <a:ext cx="5867400" cy="1882140"/>
          </a:xfrm>
          <a:prstGeom prst="rect">
            <a:avLst/>
          </a:prstGeom>
          <a:noFill/>
          <a:ln w="9525">
            <a:solidFill>
              <a:srgbClr val="EC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graphicFrame>
        <p:nvGraphicFramePr>
          <p:cNvPr id="10" name="Tabla 9">
            <a:extLst>
              <a:ext uri="{FF2B5EF4-FFF2-40B4-BE49-F238E27FC236}">
                <a16:creationId xmlns:a16="http://schemas.microsoft.com/office/drawing/2014/main" id="{A17CDA5B-FC9A-E420-7601-82CF8C0462F8}"/>
              </a:ext>
            </a:extLst>
          </p:cNvPr>
          <p:cNvGraphicFramePr>
            <a:graphicFrameLocks noGrp="1"/>
          </p:cNvGraphicFramePr>
          <p:nvPr>
            <p:extLst>
              <p:ext uri="{D42A27DB-BD31-4B8C-83A1-F6EECF244321}">
                <p14:modId xmlns:p14="http://schemas.microsoft.com/office/powerpoint/2010/main" val="687326110"/>
              </p:ext>
            </p:extLst>
          </p:nvPr>
        </p:nvGraphicFramePr>
        <p:xfrm>
          <a:off x="6206490" y="1002792"/>
          <a:ext cx="5756910" cy="1405128"/>
        </p:xfrm>
        <a:graphic>
          <a:graphicData uri="http://schemas.openxmlformats.org/drawingml/2006/table">
            <a:tbl>
              <a:tblPr firstRow="1" bandRow="1">
                <a:tableStyleId>{5A111915-BE36-4E01-A7E5-04B1672EAD32}</a:tableStyleId>
              </a:tblPr>
              <a:tblGrid>
                <a:gridCol w="1693926">
                  <a:extLst>
                    <a:ext uri="{9D8B030D-6E8A-4147-A177-3AD203B41FA5}">
                      <a16:colId xmlns:a16="http://schemas.microsoft.com/office/drawing/2014/main" val="2481998695"/>
                    </a:ext>
                  </a:extLst>
                </a:gridCol>
                <a:gridCol w="1170432">
                  <a:extLst>
                    <a:ext uri="{9D8B030D-6E8A-4147-A177-3AD203B41FA5}">
                      <a16:colId xmlns:a16="http://schemas.microsoft.com/office/drawing/2014/main" val="2704700125"/>
                    </a:ext>
                  </a:extLst>
                </a:gridCol>
                <a:gridCol w="649224">
                  <a:extLst>
                    <a:ext uri="{9D8B030D-6E8A-4147-A177-3AD203B41FA5}">
                      <a16:colId xmlns:a16="http://schemas.microsoft.com/office/drawing/2014/main" val="4153116172"/>
                    </a:ext>
                  </a:extLst>
                </a:gridCol>
                <a:gridCol w="1091946">
                  <a:extLst>
                    <a:ext uri="{9D8B030D-6E8A-4147-A177-3AD203B41FA5}">
                      <a16:colId xmlns:a16="http://schemas.microsoft.com/office/drawing/2014/main" val="199675353"/>
                    </a:ext>
                  </a:extLst>
                </a:gridCol>
                <a:gridCol w="1151382">
                  <a:extLst>
                    <a:ext uri="{9D8B030D-6E8A-4147-A177-3AD203B41FA5}">
                      <a16:colId xmlns:a16="http://schemas.microsoft.com/office/drawing/2014/main" val="3256624466"/>
                    </a:ext>
                  </a:extLst>
                </a:gridCol>
              </a:tblGrid>
              <a:tr h="292608">
                <a:tc>
                  <a:txBody>
                    <a:bodyPr/>
                    <a:lstStyle/>
                    <a:p>
                      <a:r>
                        <a:rPr lang="en-US" sz="1050" noProof="0">
                          <a:effectLst>
                            <a:outerShdw blurRad="38100" dist="38100" dir="2700000" algn="tl">
                              <a:srgbClr val="000000">
                                <a:alpha val="43137"/>
                              </a:srgbClr>
                            </a:outerShdw>
                          </a:effectLst>
                        </a:rPr>
                        <a:t>Descriptions</a:t>
                      </a:r>
                    </a:p>
                  </a:txBody>
                  <a:tcPr>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r>
                        <a:rPr lang="en-US" sz="1050" noProof="0">
                          <a:effectLst>
                            <a:outerShdw blurRad="38100" dist="38100" dir="2700000" algn="tl">
                              <a:srgbClr val="000000">
                                <a:alpha val="43137"/>
                              </a:srgbClr>
                            </a:outerShdw>
                          </a:effectLst>
                        </a:rPr>
                        <a:t>Resolution Date</a:t>
                      </a:r>
                    </a:p>
                  </a:txBody>
                  <a:tcPr>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r>
                        <a:rPr lang="en-US" sz="1050" noProof="0">
                          <a:effectLst>
                            <a:outerShdw blurRad="38100" dist="38100" dir="2700000" algn="tl">
                              <a:srgbClr val="000000">
                                <a:alpha val="43137"/>
                              </a:srgbClr>
                            </a:outerShdw>
                          </a:effectLst>
                        </a:rPr>
                        <a:t>Status</a:t>
                      </a:r>
                    </a:p>
                  </a:txBody>
                  <a:tcPr>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r>
                        <a:rPr lang="en-US" sz="1050" noProof="0">
                          <a:effectLst>
                            <a:outerShdw blurRad="38100" dist="38100" dir="2700000" algn="tl">
                              <a:srgbClr val="000000">
                                <a:alpha val="43137"/>
                              </a:srgbClr>
                            </a:outerShdw>
                          </a:effectLst>
                        </a:rPr>
                        <a:t>Owner</a:t>
                      </a:r>
                    </a:p>
                  </a:txBody>
                  <a:tcPr>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r>
                        <a:rPr lang="en-US" sz="1050" noProof="0">
                          <a:effectLst>
                            <a:outerShdw blurRad="38100" dist="38100" dir="2700000" algn="tl">
                              <a:srgbClr val="000000">
                                <a:alpha val="43137"/>
                              </a:srgbClr>
                            </a:outerShdw>
                          </a:effectLst>
                        </a:rPr>
                        <a:t>Comments</a:t>
                      </a:r>
                    </a:p>
                  </a:txBody>
                  <a:tcPr>
                    <a:lnB w="12700" cap="flat" cmpd="sng" algn="ctr">
                      <a:solidFill>
                        <a:schemeClr val="bg1">
                          <a:lumMod val="85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042337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noProof="0">
                          <a:solidFill>
                            <a:schemeClr val="tx1"/>
                          </a:solidFill>
                          <a:latin typeface="Santander Text" panose="020B0504020201020104"/>
                          <a:ea typeface="+mn-ea"/>
                          <a:cs typeface="+mn-cs"/>
                        </a:rPr>
                        <a:t>SANART Requirements Session v.2</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noProof="0">
                          <a:solidFill>
                            <a:schemeClr val="tx1"/>
                          </a:solidFill>
                          <a:latin typeface="Santander Text" panose="020B0504020201020104"/>
                          <a:ea typeface="+mn-ea"/>
                          <a:cs typeface="+mn-cs"/>
                        </a:rPr>
                        <a:t>TBC</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noProof="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noProof="0">
                          <a:solidFill>
                            <a:schemeClr val="tx1"/>
                          </a:solidFill>
                          <a:latin typeface="Santander Text" panose="020B0504020201020104"/>
                          <a:ea typeface="+mn-ea"/>
                          <a:cs typeface="+mn-cs"/>
                        </a:rPr>
                        <a:t>SANART Team</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noProof="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627834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noProof="0">
                          <a:solidFill>
                            <a:schemeClr val="tx1"/>
                          </a:solidFill>
                          <a:latin typeface="Santander Text" panose="020B0504020201020104"/>
                          <a:ea typeface="+mn-ea"/>
                          <a:cs typeface="+mn-cs"/>
                        </a:rPr>
                        <a:t>AI Agent Systems Standardization</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noProof="0">
                          <a:solidFill>
                            <a:schemeClr val="tx1"/>
                          </a:solidFill>
                          <a:latin typeface="Santander Text" panose="020B0504020201020104"/>
                          <a:ea typeface="+mn-ea"/>
                          <a:cs typeface="+mn-cs"/>
                        </a:rPr>
                        <a:t>TBC</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noProof="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noProof="0">
                          <a:solidFill>
                            <a:schemeClr val="tx1"/>
                          </a:solidFill>
                          <a:latin typeface="Santander Text" panose="020B0504020201020104"/>
                          <a:ea typeface="+mn-ea"/>
                          <a:cs typeface="+mn-cs"/>
                        </a:rPr>
                        <a:t>CTO / CDAIO Santander</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noProof="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30327939"/>
                  </a:ext>
                </a:extLst>
              </a:tr>
              <a:tr h="370840">
                <a:tc>
                  <a:txBody>
                    <a:bodyPr/>
                    <a:lstStyle/>
                    <a:p>
                      <a:endParaRPr lang="en-US" sz="1100" noProof="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noProof="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noProof="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noProof="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noProof="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36071649"/>
                  </a:ext>
                </a:extLst>
              </a:tr>
            </a:tbl>
          </a:graphicData>
        </a:graphic>
      </p:graphicFrame>
      <p:graphicFrame>
        <p:nvGraphicFramePr>
          <p:cNvPr id="11" name="Tabla 10">
            <a:extLst>
              <a:ext uri="{FF2B5EF4-FFF2-40B4-BE49-F238E27FC236}">
                <a16:creationId xmlns:a16="http://schemas.microsoft.com/office/drawing/2014/main" id="{CE18CADC-40EA-F775-1B81-9C830AFF4CBD}"/>
              </a:ext>
            </a:extLst>
          </p:cNvPr>
          <p:cNvGraphicFramePr>
            <a:graphicFrameLocks noGrp="1"/>
          </p:cNvGraphicFramePr>
          <p:nvPr>
            <p:extLst>
              <p:ext uri="{D42A27DB-BD31-4B8C-83A1-F6EECF244321}">
                <p14:modId xmlns:p14="http://schemas.microsoft.com/office/powerpoint/2010/main" val="4217504829"/>
              </p:ext>
            </p:extLst>
          </p:nvPr>
        </p:nvGraphicFramePr>
        <p:xfrm>
          <a:off x="6206490" y="4838700"/>
          <a:ext cx="5756912" cy="1752600"/>
        </p:xfrm>
        <a:graphic>
          <a:graphicData uri="http://schemas.openxmlformats.org/drawingml/2006/table">
            <a:tbl>
              <a:tblPr firstRow="1" bandRow="1">
                <a:tableStyleId>{5A111915-BE36-4E01-A7E5-04B1672EAD32}</a:tableStyleId>
              </a:tblPr>
              <a:tblGrid>
                <a:gridCol w="2343150">
                  <a:extLst>
                    <a:ext uri="{9D8B030D-6E8A-4147-A177-3AD203B41FA5}">
                      <a16:colId xmlns:a16="http://schemas.microsoft.com/office/drawing/2014/main" val="2481998695"/>
                    </a:ext>
                  </a:extLst>
                </a:gridCol>
                <a:gridCol w="941832">
                  <a:extLst>
                    <a:ext uri="{9D8B030D-6E8A-4147-A177-3AD203B41FA5}">
                      <a16:colId xmlns:a16="http://schemas.microsoft.com/office/drawing/2014/main" val="2704700125"/>
                    </a:ext>
                  </a:extLst>
                </a:gridCol>
                <a:gridCol w="1032702">
                  <a:extLst>
                    <a:ext uri="{9D8B030D-6E8A-4147-A177-3AD203B41FA5}">
                      <a16:colId xmlns:a16="http://schemas.microsoft.com/office/drawing/2014/main" val="4153116172"/>
                    </a:ext>
                  </a:extLst>
                </a:gridCol>
                <a:gridCol w="1439228">
                  <a:extLst>
                    <a:ext uri="{9D8B030D-6E8A-4147-A177-3AD203B41FA5}">
                      <a16:colId xmlns:a16="http://schemas.microsoft.com/office/drawing/2014/main" val="199675353"/>
                    </a:ext>
                  </a:extLst>
                </a:gridCol>
              </a:tblGrid>
              <a:tr h="255270">
                <a:tc>
                  <a:txBody>
                    <a:bodyPr/>
                    <a:lstStyle/>
                    <a:p>
                      <a:r>
                        <a:rPr lang="en-US" sz="1100" noProof="0">
                          <a:effectLst>
                            <a:outerShdw blurRad="38100" dist="38100" dir="2700000" algn="tl">
                              <a:srgbClr val="000000">
                                <a:alpha val="43137"/>
                              </a:srgbClr>
                            </a:outerShdw>
                          </a:effectLst>
                        </a:rPr>
                        <a:t>Activity</a:t>
                      </a:r>
                    </a:p>
                  </a:txBody>
                  <a:tcPr>
                    <a:lnB w="12700" cap="flat" cmpd="sng" algn="ctr">
                      <a:solidFill>
                        <a:schemeClr val="bg1">
                          <a:lumMod val="85000"/>
                        </a:schemeClr>
                      </a:solidFill>
                      <a:prstDash val="solid"/>
                      <a:round/>
                      <a:headEnd type="none" w="med" len="med"/>
                      <a:tailEnd type="none" w="med" len="med"/>
                    </a:lnB>
                    <a:solidFill>
                      <a:srgbClr val="BFBFBF"/>
                    </a:solidFill>
                  </a:tcPr>
                </a:tc>
                <a:tc>
                  <a:txBody>
                    <a:bodyPr/>
                    <a:lstStyle/>
                    <a:p>
                      <a:r>
                        <a:rPr lang="en-US" sz="1100" noProof="0">
                          <a:effectLst>
                            <a:outerShdw blurRad="38100" dist="38100" dir="2700000" algn="tl">
                              <a:srgbClr val="000000">
                                <a:alpha val="43137"/>
                              </a:srgbClr>
                            </a:outerShdw>
                          </a:effectLst>
                        </a:rPr>
                        <a:t>Deadline</a:t>
                      </a:r>
                    </a:p>
                  </a:txBody>
                  <a:tcPr>
                    <a:lnB w="12700" cap="flat" cmpd="sng" algn="ctr">
                      <a:solidFill>
                        <a:schemeClr val="bg1">
                          <a:lumMod val="85000"/>
                        </a:schemeClr>
                      </a:solidFill>
                      <a:prstDash val="solid"/>
                      <a:round/>
                      <a:headEnd type="none" w="med" len="med"/>
                      <a:tailEnd type="none" w="med" len="med"/>
                    </a:lnB>
                    <a:solidFill>
                      <a:srgbClr val="BFBFBF"/>
                    </a:solidFill>
                  </a:tcPr>
                </a:tc>
                <a:tc>
                  <a:txBody>
                    <a:bodyPr/>
                    <a:lstStyle/>
                    <a:p>
                      <a:pPr algn="ctr"/>
                      <a:r>
                        <a:rPr lang="en-US" sz="1100" noProof="0">
                          <a:effectLst>
                            <a:outerShdw blurRad="38100" dist="38100" dir="2700000" algn="tl">
                              <a:srgbClr val="000000">
                                <a:alpha val="43137"/>
                              </a:srgbClr>
                            </a:outerShdw>
                          </a:effectLst>
                        </a:rPr>
                        <a:t>Status</a:t>
                      </a:r>
                    </a:p>
                  </a:txBody>
                  <a:tcPr>
                    <a:lnB w="12700" cap="flat" cmpd="sng" algn="ctr">
                      <a:solidFill>
                        <a:schemeClr val="bg1">
                          <a:lumMod val="85000"/>
                        </a:schemeClr>
                      </a:solidFill>
                      <a:prstDash val="solid"/>
                      <a:round/>
                      <a:headEnd type="none" w="med" len="med"/>
                      <a:tailEnd type="none" w="med" len="med"/>
                    </a:lnB>
                    <a:solidFill>
                      <a:srgbClr val="BFBFBF"/>
                    </a:solidFill>
                  </a:tcPr>
                </a:tc>
                <a:tc>
                  <a:txBody>
                    <a:bodyPr/>
                    <a:lstStyle/>
                    <a:p>
                      <a:r>
                        <a:rPr lang="en-US" sz="1100" noProof="0">
                          <a:effectLst>
                            <a:outerShdw blurRad="38100" dist="38100" dir="2700000" algn="tl">
                              <a:srgbClr val="000000">
                                <a:alpha val="43137"/>
                              </a:srgbClr>
                            </a:outerShdw>
                          </a:effectLst>
                        </a:rPr>
                        <a:t>Owner</a:t>
                      </a:r>
                    </a:p>
                  </a:txBody>
                  <a:tcPr>
                    <a:lnB w="12700" cap="flat" cmpd="sng" algn="ctr">
                      <a:solidFill>
                        <a:schemeClr val="bg1">
                          <a:lumMod val="85000"/>
                        </a:schemeClr>
                      </a:solidFill>
                      <a:prstDash val="solid"/>
                      <a:round/>
                      <a:headEnd type="none" w="med" len="med"/>
                      <a:tailEnd type="none" w="med" len="med"/>
                    </a:lnB>
                    <a:solidFill>
                      <a:srgbClr val="BFBFBF"/>
                    </a:solidFill>
                  </a:tcPr>
                </a:tc>
                <a:extLst>
                  <a:ext uri="{0D108BD9-81ED-4DB2-BD59-A6C34878D82A}">
                    <a16:rowId xmlns:a16="http://schemas.microsoft.com/office/drawing/2014/main" val="304233790"/>
                  </a:ext>
                </a:extLst>
              </a:tr>
              <a:tr h="255270">
                <a:tc>
                  <a:txBody>
                    <a:bodyPr/>
                    <a:lstStyle/>
                    <a:p>
                      <a:r>
                        <a:rPr lang="en-US" sz="900" noProof="0">
                          <a:latin typeface="Santander Text" panose="020B0504020201020104"/>
                        </a:rPr>
                        <a:t>Collection of Internal FMIS Process Information</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900" kern="1200" noProof="0">
                          <a:solidFill>
                            <a:schemeClr val="tx1"/>
                          </a:solidFill>
                          <a:latin typeface="Santander Text" panose="020B0504020201020104"/>
                          <a:ea typeface="+mn-ea"/>
                          <a:cs typeface="+mn-cs"/>
                        </a:rPr>
                        <a:t>04/11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noProof="0">
                        <a:latin typeface="Santander Text" panose="020B0504020201020104"/>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800" noProof="0">
                          <a:latin typeface="Santander Text" panose="020B0504020201020104"/>
                        </a:rPr>
                        <a:t>Alvaro Tejada / Alejandra Sierra</a:t>
                      </a:r>
                      <a:endParaRPr lang="en-US" sz="1050" noProof="0">
                        <a:latin typeface="Santander Text" panose="020B0504020201020104"/>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47983118"/>
                  </a:ext>
                </a:extLst>
              </a:tr>
              <a:tr h="247650">
                <a:tc>
                  <a:txBody>
                    <a:bodyPr/>
                    <a:lstStyle/>
                    <a:p>
                      <a:r>
                        <a:rPr lang="en-US" sz="900" noProof="0">
                          <a:latin typeface="Santander Text" panose="020B0504020201020104"/>
                        </a:rPr>
                        <a:t>Functional Requirements Checklist v1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900" kern="1200" noProof="0">
                          <a:solidFill>
                            <a:schemeClr val="tx1"/>
                          </a:solidFill>
                          <a:latin typeface="Santander Text" panose="020B0504020201020104"/>
                          <a:ea typeface="+mn-ea"/>
                          <a:cs typeface="+mn-cs"/>
                        </a:rPr>
                        <a:t>11/11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noProof="0">
                        <a:latin typeface="Santander Text" panose="020B0504020201020104"/>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noProof="0">
                          <a:latin typeface="Santander Text" panose="020B0504020201020104"/>
                        </a:rPr>
                        <a:t>Alvaro Tejada / Alejandra Sierra</a:t>
                      </a:r>
                      <a:endParaRPr lang="en-US" sz="1050" noProof="0">
                        <a:latin typeface="Santander Text" panose="020B0504020201020104"/>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41923886"/>
                  </a:ext>
                </a:extLst>
              </a:tr>
              <a:tr h="255270">
                <a:tc>
                  <a:txBody>
                    <a:bodyPr/>
                    <a:lstStyle/>
                    <a:p>
                      <a:r>
                        <a:rPr lang="en-US" sz="900" noProof="0">
                          <a:latin typeface="Santander Text" panose="020B0504020201020104"/>
                        </a:rPr>
                        <a:t>HLD Architecture (High-Level Design)</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900" kern="1200" noProof="0">
                          <a:solidFill>
                            <a:schemeClr val="tx1"/>
                          </a:solidFill>
                          <a:latin typeface="Santander Text" panose="020B0504020201020104"/>
                          <a:ea typeface="+mn-ea"/>
                          <a:cs typeface="+mn-cs"/>
                        </a:rPr>
                        <a:t>18/11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endParaRPr lang="en-US" sz="800" kern="1200" noProof="0">
                        <a:solidFill>
                          <a:schemeClr val="tx1"/>
                        </a:solidFill>
                        <a:latin typeface="Santander Text" panose="020B05040202010201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r>
                        <a:rPr lang="en-US" sz="800" kern="1200" noProof="0">
                          <a:solidFill>
                            <a:schemeClr val="tx1"/>
                          </a:solidFill>
                          <a:latin typeface="Santander Text" panose="020B0504020201020104"/>
                          <a:ea typeface="+mn-ea"/>
                          <a:cs typeface="+mn-cs"/>
                        </a:rPr>
                        <a:t>Angel Lopez / Roberto Navarro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62783426"/>
                  </a:ext>
                </a:extLst>
              </a:tr>
              <a:tr h="2552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noProof="0">
                          <a:latin typeface="Santander Text" panose="020B0504020201020104"/>
                        </a:rPr>
                        <a:t>Refined Use Cases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US" sz="900" kern="1200" noProof="0">
                          <a:solidFill>
                            <a:schemeClr val="tx1"/>
                          </a:solidFill>
                          <a:latin typeface="Santander Text" panose="020B0504020201020104"/>
                          <a:ea typeface="+mn-ea"/>
                          <a:cs typeface="+mn-cs"/>
                        </a:rPr>
                        <a:t>28/11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endParaRPr lang="en-US" sz="900" kern="1200" noProof="0">
                        <a:solidFill>
                          <a:schemeClr val="tx1"/>
                        </a:solidFill>
                        <a:latin typeface="Santander Text" panose="020B05040202010201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noProof="0">
                          <a:latin typeface="Santander Text" panose="020B0504020201020104"/>
                        </a:rPr>
                        <a:t>Alvaro Tejada / Alejandra Sierra / </a:t>
                      </a:r>
                      <a:r>
                        <a:rPr lang="en-US" sz="800" kern="1200" noProof="0">
                          <a:solidFill>
                            <a:schemeClr val="tx1"/>
                          </a:solidFill>
                          <a:latin typeface="Santander Text" panose="020B0504020201020104"/>
                          <a:ea typeface="+mn-ea"/>
                          <a:cs typeface="+mn-cs"/>
                        </a:rPr>
                        <a:t>Angel Lopez / Roberto Navarro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30327939"/>
                  </a:ext>
                </a:extLst>
              </a:tr>
            </a:tbl>
          </a:graphicData>
        </a:graphic>
      </p:graphicFrame>
      <p:sp>
        <p:nvSpPr>
          <p:cNvPr id="2" name="Oval 1">
            <a:extLst>
              <a:ext uri="{FF2B5EF4-FFF2-40B4-BE49-F238E27FC236}">
                <a16:creationId xmlns:a16="http://schemas.microsoft.com/office/drawing/2014/main" id="{1B3B3AD3-413A-35DB-15EB-BFADD7109133}"/>
              </a:ext>
            </a:extLst>
          </p:cNvPr>
          <p:cNvSpPr/>
          <p:nvPr/>
        </p:nvSpPr>
        <p:spPr>
          <a:xfrm>
            <a:off x="9336024" y="1362456"/>
            <a:ext cx="128016" cy="137160"/>
          </a:xfrm>
          <a:prstGeom prst="ellipse">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b="1">
              <a:solidFill>
                <a:prstClr val="white"/>
              </a:solidFill>
              <a:latin typeface="Santander Text" panose="020B0504020201020104"/>
              <a:ea typeface="Calibri" panose="020F0502020204030204" pitchFamily="34" charset="0"/>
              <a:cs typeface="Calibri" panose="020F0502020204030204" pitchFamily="34" charset="0"/>
            </a:endParaRPr>
          </a:p>
        </p:txBody>
      </p:sp>
      <p:sp>
        <p:nvSpPr>
          <p:cNvPr id="16" name="Oval 15">
            <a:extLst>
              <a:ext uri="{FF2B5EF4-FFF2-40B4-BE49-F238E27FC236}">
                <a16:creationId xmlns:a16="http://schemas.microsoft.com/office/drawing/2014/main" id="{DF14ABDB-BE67-D9FD-8FE7-07BF8C3F01FA}"/>
              </a:ext>
            </a:extLst>
          </p:cNvPr>
          <p:cNvSpPr/>
          <p:nvPr/>
        </p:nvSpPr>
        <p:spPr>
          <a:xfrm>
            <a:off x="9909048" y="5559552"/>
            <a:ext cx="128016" cy="13716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sp>
        <p:nvSpPr>
          <p:cNvPr id="18" name="Title 6">
            <a:extLst>
              <a:ext uri="{FF2B5EF4-FFF2-40B4-BE49-F238E27FC236}">
                <a16:creationId xmlns:a16="http://schemas.microsoft.com/office/drawing/2014/main" id="{8E5549B9-536B-266F-819B-9D40667FDA5D}"/>
              </a:ext>
            </a:extLst>
          </p:cNvPr>
          <p:cNvSpPr txBox="1">
            <a:spLocks/>
          </p:cNvSpPr>
          <p:nvPr/>
        </p:nvSpPr>
        <p:spPr>
          <a:xfrm>
            <a:off x="143689" y="89916"/>
            <a:ext cx="11470166" cy="5333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noProof="0">
                <a:solidFill>
                  <a:srgbClr val="F14949"/>
                </a:solidFill>
                <a:latin typeface="Santander Headline" panose="020B0504020201020104"/>
              </a:rPr>
              <a:t>STATUS – Agent Implementation.</a:t>
            </a:r>
          </a:p>
        </p:txBody>
      </p:sp>
      <p:sp>
        <p:nvSpPr>
          <p:cNvPr id="19" name="Oval 18">
            <a:extLst>
              <a:ext uri="{FF2B5EF4-FFF2-40B4-BE49-F238E27FC236}">
                <a16:creationId xmlns:a16="http://schemas.microsoft.com/office/drawing/2014/main" id="{4D5FA8FE-86F1-4A09-EF08-103D42C7E42B}"/>
              </a:ext>
            </a:extLst>
          </p:cNvPr>
          <p:cNvSpPr/>
          <p:nvPr/>
        </p:nvSpPr>
        <p:spPr>
          <a:xfrm>
            <a:off x="9909048" y="6299169"/>
            <a:ext cx="128016" cy="137160"/>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pic>
        <p:nvPicPr>
          <p:cNvPr id="20" name="Imagen 2" descr="NTT Data - Red Seguridad">
            <a:extLst>
              <a:ext uri="{FF2B5EF4-FFF2-40B4-BE49-F238E27FC236}">
                <a16:creationId xmlns:a16="http://schemas.microsoft.com/office/drawing/2014/main" id="{752926AF-8C24-DE9F-CE21-50F5AAEF0EEB}"/>
              </a:ext>
            </a:extLst>
          </p:cNvPr>
          <p:cNvPicPr>
            <a:picLocks noChangeAspect="1"/>
          </p:cNvPicPr>
          <p:nvPr/>
        </p:nvPicPr>
        <p:blipFill>
          <a:blip r:embed="rId3"/>
          <a:stretch>
            <a:fillRect/>
          </a:stretch>
        </p:blipFill>
        <p:spPr>
          <a:xfrm>
            <a:off x="10881313" y="-202669"/>
            <a:ext cx="1166998" cy="847775"/>
          </a:xfrm>
          <a:prstGeom prst="rect">
            <a:avLst/>
          </a:prstGeom>
        </p:spPr>
      </p:pic>
      <p:pic>
        <p:nvPicPr>
          <p:cNvPr id="21" name="Picture 20">
            <a:extLst>
              <a:ext uri="{FF2B5EF4-FFF2-40B4-BE49-F238E27FC236}">
                <a16:creationId xmlns:a16="http://schemas.microsoft.com/office/drawing/2014/main" id="{B436A15F-F218-7B95-B0CB-7ECB714AFB3A}"/>
              </a:ext>
            </a:extLst>
          </p:cNvPr>
          <p:cNvPicPr>
            <a:picLocks noChangeAspect="1"/>
          </p:cNvPicPr>
          <p:nvPr/>
        </p:nvPicPr>
        <p:blipFill>
          <a:blip r:embed="rId4"/>
          <a:srcRect r="22480"/>
          <a:stretch>
            <a:fillRect/>
          </a:stretch>
        </p:blipFill>
        <p:spPr>
          <a:xfrm>
            <a:off x="9081410" y="32335"/>
            <a:ext cx="1610515" cy="388493"/>
          </a:xfrm>
          <a:prstGeom prst="rect">
            <a:avLst/>
          </a:prstGeom>
        </p:spPr>
      </p:pic>
      <p:sp>
        <p:nvSpPr>
          <p:cNvPr id="12" name="Rectangle 1">
            <a:extLst>
              <a:ext uri="{FF2B5EF4-FFF2-40B4-BE49-F238E27FC236}">
                <a16:creationId xmlns:a16="http://schemas.microsoft.com/office/drawing/2014/main" id="{A7609DFC-FD76-E8EC-CEB5-E59916338741}"/>
              </a:ext>
            </a:extLst>
          </p:cNvPr>
          <p:cNvSpPr>
            <a:spLocks noChangeArrowheads="1"/>
          </p:cNvSpPr>
          <p:nvPr/>
        </p:nvSpPr>
        <p:spPr bwMode="auto">
          <a:xfrm>
            <a:off x="228598" y="5117726"/>
            <a:ext cx="5867400" cy="1081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sz="1100" b="0" i="0" u="none" strike="noStrike" cap="none" normalizeH="0" baseline="0" noProof="0">
                <a:ln>
                  <a:noFill/>
                </a:ln>
                <a:solidFill>
                  <a:schemeClr val="tx1"/>
                </a:solidFill>
                <a:effectLst/>
                <a:latin typeface="Santander Text" panose="020B0504020201020104"/>
              </a:rPr>
              <a:t>Schedule sessions with SANART to gain detailed knowledge of their processes and expected solutions.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sz="1100" b="0" i="0" u="none" strike="noStrike" cap="none" normalizeH="0" baseline="0" noProof="0">
                <a:ln>
                  <a:noFill/>
                </a:ln>
                <a:solidFill>
                  <a:schemeClr val="tx1"/>
                </a:solidFill>
                <a:effectLst/>
                <a:latin typeface="Santander Text" panose="020B0504020201020104"/>
              </a:rPr>
              <a:t>Define technical solutions and use cases for FMIS and SANART based on agents versus RPA.</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sz="1100" b="0" i="0" u="none" strike="noStrike" cap="none" normalizeH="0" baseline="0" noProof="0">
                <a:ln>
                  <a:noFill/>
                </a:ln>
                <a:solidFill>
                  <a:schemeClr val="tx1"/>
                </a:solidFill>
                <a:effectLst/>
                <a:latin typeface="Santander Text" panose="020B0504020201020104"/>
              </a:rPr>
              <a:t>Define AI system standardization processes within Santander CIB architecture.</a:t>
            </a:r>
          </a:p>
        </p:txBody>
      </p:sp>
      <p:sp>
        <p:nvSpPr>
          <p:cNvPr id="22" name="Oval 21">
            <a:extLst>
              <a:ext uri="{FF2B5EF4-FFF2-40B4-BE49-F238E27FC236}">
                <a16:creationId xmlns:a16="http://schemas.microsoft.com/office/drawing/2014/main" id="{ADF7FB46-4AA9-BFA5-A829-235FEB32168B}"/>
              </a:ext>
            </a:extLst>
          </p:cNvPr>
          <p:cNvSpPr/>
          <p:nvPr/>
        </p:nvSpPr>
        <p:spPr>
          <a:xfrm>
            <a:off x="9915144" y="5211651"/>
            <a:ext cx="128016" cy="13716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sp>
        <p:nvSpPr>
          <p:cNvPr id="23" name="Oval 22">
            <a:extLst>
              <a:ext uri="{FF2B5EF4-FFF2-40B4-BE49-F238E27FC236}">
                <a16:creationId xmlns:a16="http://schemas.microsoft.com/office/drawing/2014/main" id="{9A30AF90-EA04-6586-3B06-E95BAFA6C980}"/>
              </a:ext>
            </a:extLst>
          </p:cNvPr>
          <p:cNvSpPr/>
          <p:nvPr/>
        </p:nvSpPr>
        <p:spPr>
          <a:xfrm>
            <a:off x="9909048" y="5903595"/>
            <a:ext cx="128016" cy="13716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sp>
        <p:nvSpPr>
          <p:cNvPr id="3" name="Rectángulo 2">
            <a:extLst>
              <a:ext uri="{FF2B5EF4-FFF2-40B4-BE49-F238E27FC236}">
                <a16:creationId xmlns:a16="http://schemas.microsoft.com/office/drawing/2014/main" id="{DBF61F75-40F7-62E8-1029-D69CE3AC699E}"/>
              </a:ext>
            </a:extLst>
          </p:cNvPr>
          <p:cNvSpPr/>
          <p:nvPr/>
        </p:nvSpPr>
        <p:spPr>
          <a:xfrm>
            <a:off x="228600" y="571500"/>
            <a:ext cx="5867400" cy="308610"/>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a:solidFill>
                  <a:prstClr val="white"/>
                </a:solidFill>
                <a:latin typeface="Santander Text" panose="020B0504020201020104"/>
                <a:ea typeface="Calibri" panose="020F0502020204030204" pitchFamily="34" charset="0"/>
                <a:cs typeface="Calibri" panose="020F0502020204030204" pitchFamily="34" charset="0"/>
              </a:rPr>
              <a:t>Key Points</a:t>
            </a:r>
          </a:p>
        </p:txBody>
      </p:sp>
      <p:sp>
        <p:nvSpPr>
          <p:cNvPr id="6" name="Rectángulo 5">
            <a:extLst>
              <a:ext uri="{FF2B5EF4-FFF2-40B4-BE49-F238E27FC236}">
                <a16:creationId xmlns:a16="http://schemas.microsoft.com/office/drawing/2014/main" id="{864C1FE5-3A30-884A-BE7D-992041260FED}"/>
              </a:ext>
            </a:extLst>
          </p:cNvPr>
          <p:cNvSpPr/>
          <p:nvPr/>
        </p:nvSpPr>
        <p:spPr>
          <a:xfrm>
            <a:off x="228600" y="4450080"/>
            <a:ext cx="5867400" cy="308610"/>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a:solidFill>
                  <a:prstClr val="white"/>
                </a:solidFill>
                <a:latin typeface="Santander Text" panose="020B0504020201020104"/>
                <a:ea typeface="Calibri" panose="020F0502020204030204" pitchFamily="34" charset="0"/>
                <a:cs typeface="Calibri" panose="020F0502020204030204" pitchFamily="34" charset="0"/>
              </a:rPr>
              <a:t>Next Steps and Decisions </a:t>
            </a:r>
          </a:p>
        </p:txBody>
      </p:sp>
      <p:sp>
        <p:nvSpPr>
          <p:cNvPr id="13" name="Oval 12">
            <a:extLst>
              <a:ext uri="{FF2B5EF4-FFF2-40B4-BE49-F238E27FC236}">
                <a16:creationId xmlns:a16="http://schemas.microsoft.com/office/drawing/2014/main" id="{0BA2E469-053D-44A9-4980-0A84B6C4D9D8}"/>
              </a:ext>
            </a:extLst>
          </p:cNvPr>
          <p:cNvSpPr/>
          <p:nvPr/>
        </p:nvSpPr>
        <p:spPr>
          <a:xfrm>
            <a:off x="9336024" y="1748028"/>
            <a:ext cx="128016" cy="137160"/>
          </a:xfrm>
          <a:prstGeom prst="ellipse">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b="1">
              <a:solidFill>
                <a:prstClr val="white"/>
              </a:solidFill>
              <a:latin typeface="Santander Text" panose="020B0504020201020104"/>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5349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Marcador de posición de imagen 62">
            <a:extLst>
              <a:ext uri="{FF2B5EF4-FFF2-40B4-BE49-F238E27FC236}">
                <a16:creationId xmlns:a16="http://schemas.microsoft.com/office/drawing/2014/main" id="{A1BB4C33-3EB3-0837-4B34-40EE7BEEB623}"/>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7841" b="7841"/>
          <a:stretch/>
        </p:blipFill>
        <p:spPr/>
      </p:pic>
      <p:sp>
        <p:nvSpPr>
          <p:cNvPr id="43" name="Marcador de texto 42">
            <a:extLst>
              <a:ext uri="{FF2B5EF4-FFF2-40B4-BE49-F238E27FC236}">
                <a16:creationId xmlns:a16="http://schemas.microsoft.com/office/drawing/2014/main" id="{4401B903-8B2F-9576-572F-85977123A293}"/>
              </a:ext>
            </a:extLst>
          </p:cNvPr>
          <p:cNvSpPr>
            <a:spLocks noGrp="1"/>
          </p:cNvSpPr>
          <p:nvPr>
            <p:ph type="body" sz="quarter" idx="14"/>
          </p:nvPr>
        </p:nvSpPr>
        <p:spPr/>
        <p:txBody>
          <a:bodyPr/>
          <a:lstStyle/>
          <a:p>
            <a:r>
              <a:rPr lang="en-US" noProof="0"/>
              <a:t>03</a:t>
            </a:r>
          </a:p>
        </p:txBody>
      </p:sp>
      <p:sp>
        <p:nvSpPr>
          <p:cNvPr id="4" name="Text Placeholder 3">
            <a:extLst>
              <a:ext uri="{FF2B5EF4-FFF2-40B4-BE49-F238E27FC236}">
                <a16:creationId xmlns:a16="http://schemas.microsoft.com/office/drawing/2014/main" id="{FE69CE83-E30F-A513-75CE-A3226BDA670D}"/>
              </a:ext>
            </a:extLst>
          </p:cNvPr>
          <p:cNvSpPr>
            <a:spLocks noGrp="1"/>
          </p:cNvSpPr>
          <p:nvPr>
            <p:ph type="body" sz="quarter" idx="17"/>
          </p:nvPr>
        </p:nvSpPr>
        <p:spPr/>
        <p:txBody>
          <a:bodyPr/>
          <a:lstStyle/>
          <a:p>
            <a:endParaRPr lang="en-US" noProof="0"/>
          </a:p>
        </p:txBody>
      </p:sp>
      <p:sp>
        <p:nvSpPr>
          <p:cNvPr id="42" name="Título 41">
            <a:extLst>
              <a:ext uri="{FF2B5EF4-FFF2-40B4-BE49-F238E27FC236}">
                <a16:creationId xmlns:a16="http://schemas.microsoft.com/office/drawing/2014/main" id="{CB0A6AEB-B2B4-A3BA-E39B-45DD8CFAF9FA}"/>
              </a:ext>
            </a:extLst>
          </p:cNvPr>
          <p:cNvSpPr>
            <a:spLocks noGrp="1"/>
          </p:cNvSpPr>
          <p:nvPr>
            <p:ph type="title"/>
          </p:nvPr>
        </p:nvSpPr>
        <p:spPr/>
        <p:txBody>
          <a:bodyPr/>
          <a:lstStyle/>
          <a:p>
            <a:r>
              <a:rPr lang="en-US" noProof="0"/>
              <a:t>AGENTIC ARCHITECTURE</a:t>
            </a:r>
          </a:p>
        </p:txBody>
      </p:sp>
      <p:sp>
        <p:nvSpPr>
          <p:cNvPr id="5" name="Text Placeholder 4">
            <a:extLst>
              <a:ext uri="{FF2B5EF4-FFF2-40B4-BE49-F238E27FC236}">
                <a16:creationId xmlns:a16="http://schemas.microsoft.com/office/drawing/2014/main" id="{18685344-E6CC-5866-9021-49BD0D90F994}"/>
              </a:ext>
            </a:extLst>
          </p:cNvPr>
          <p:cNvSpPr>
            <a:spLocks noGrp="1"/>
          </p:cNvSpPr>
          <p:nvPr>
            <p:ph type="body" sz="quarter" idx="19"/>
          </p:nvPr>
        </p:nvSpPr>
        <p:spPr/>
        <p:txBody>
          <a:bodyPr/>
          <a:lstStyle/>
          <a:p>
            <a:endParaRPr lang="en-US" noProof="0"/>
          </a:p>
        </p:txBody>
      </p:sp>
      <p:sp>
        <p:nvSpPr>
          <p:cNvPr id="3" name="Text Placeholder 2">
            <a:extLst>
              <a:ext uri="{FF2B5EF4-FFF2-40B4-BE49-F238E27FC236}">
                <a16:creationId xmlns:a16="http://schemas.microsoft.com/office/drawing/2014/main" id="{99F078A8-FBEF-1783-097A-8CB2714AF783}"/>
              </a:ext>
            </a:extLst>
          </p:cNvPr>
          <p:cNvSpPr>
            <a:spLocks noGrp="1"/>
          </p:cNvSpPr>
          <p:nvPr>
            <p:ph type="body" sz="quarter" idx="16"/>
          </p:nvPr>
        </p:nvSpPr>
        <p:spPr/>
        <p:txBody>
          <a:bodyPr/>
          <a:lstStyle/>
          <a:p>
            <a:endParaRPr lang="en-US" noProof="0"/>
          </a:p>
        </p:txBody>
      </p:sp>
    </p:spTree>
    <p:extLst>
      <p:ext uri="{BB962C8B-B14F-4D97-AF65-F5344CB8AC3E}">
        <p14:creationId xmlns:p14="http://schemas.microsoft.com/office/powerpoint/2010/main" val="4254837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96D77-4326-AA81-3157-36F5D2C49E4B}"/>
            </a:ext>
          </a:extLst>
        </p:cNvPr>
        <p:cNvGrpSpPr/>
        <p:nvPr/>
      </p:nvGrpSpPr>
      <p:grpSpPr>
        <a:xfrm>
          <a:off x="0" y="0"/>
          <a:ext cx="0" cy="0"/>
          <a:chOff x="0" y="0"/>
          <a:chExt cx="0" cy="0"/>
        </a:xfrm>
      </p:grpSpPr>
      <p:sp>
        <p:nvSpPr>
          <p:cNvPr id="1106" name="Rectangle 1029">
            <a:extLst>
              <a:ext uri="{FF2B5EF4-FFF2-40B4-BE49-F238E27FC236}">
                <a16:creationId xmlns:a16="http://schemas.microsoft.com/office/drawing/2014/main" id="{75AA8E7C-D668-D376-756D-CFFF2791801F}"/>
              </a:ext>
            </a:extLst>
          </p:cNvPr>
          <p:cNvSpPr/>
          <p:nvPr/>
        </p:nvSpPr>
        <p:spPr>
          <a:xfrm>
            <a:off x="3510967" y="926938"/>
            <a:ext cx="3666517" cy="4356000"/>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antander Text" panose="020B0504020201020104"/>
                <a:ea typeface="Calibri" panose="020F0502020204030204" pitchFamily="34" charset="0"/>
                <a:cs typeface="Calibri" panose="020F0502020204030204" pitchFamily="34" charset="0"/>
              </a:rPr>
              <a:t>Agentic Platform – Agency Core</a:t>
            </a:r>
          </a:p>
        </p:txBody>
      </p:sp>
      <p:sp>
        <p:nvSpPr>
          <p:cNvPr id="1107" name="Rectangle 188">
            <a:extLst>
              <a:ext uri="{FF2B5EF4-FFF2-40B4-BE49-F238E27FC236}">
                <a16:creationId xmlns:a16="http://schemas.microsoft.com/office/drawing/2014/main" id="{3271B045-98FB-AD15-52F8-AE4A86EE7EBF}"/>
              </a:ext>
            </a:extLst>
          </p:cNvPr>
          <p:cNvSpPr/>
          <p:nvPr/>
        </p:nvSpPr>
        <p:spPr>
          <a:xfrm>
            <a:off x="3603629" y="1216698"/>
            <a:ext cx="1678187" cy="4010560"/>
          </a:xfrm>
          <a:prstGeom prst="rect">
            <a:avLst/>
          </a:prstGeom>
          <a:solidFill>
            <a:srgbClr val="C00000">
              <a:alpha val="31000"/>
            </a:srgb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noProof="0" dirty="0">
                <a:solidFill>
                  <a:prstClr val="white"/>
                </a:solidFill>
                <a:latin typeface="Santander Text" panose="020B0504020201020104"/>
                <a:ea typeface="Calibri" panose="020F0502020204030204" pitchFamily="34" charset="0"/>
                <a:cs typeface="Calibri" panose="020F0502020204030204" pitchFamily="34" charset="0"/>
              </a:rPr>
              <a:t>Agentic Engine Layer</a:t>
            </a:r>
          </a:p>
        </p:txBody>
      </p:sp>
      <p:sp>
        <p:nvSpPr>
          <p:cNvPr id="61" name="Rectangle 60">
            <a:extLst>
              <a:ext uri="{FF2B5EF4-FFF2-40B4-BE49-F238E27FC236}">
                <a16:creationId xmlns:a16="http://schemas.microsoft.com/office/drawing/2014/main" id="{2D28F9EB-7B53-CEE9-2EE1-E44D0AC6DC6D}"/>
              </a:ext>
            </a:extLst>
          </p:cNvPr>
          <p:cNvSpPr/>
          <p:nvPr/>
        </p:nvSpPr>
        <p:spPr>
          <a:xfrm>
            <a:off x="3700814" y="4696070"/>
            <a:ext cx="1529476" cy="422165"/>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endParaRPr lang="es-ES" sz="1050" b="1">
              <a:solidFill>
                <a:srgbClr val="EC0000"/>
              </a:solidFill>
              <a:latin typeface="Santander Text" panose="020B0504020201020104"/>
              <a:cs typeface="Calibri" panose="020F0502020204030204" pitchFamily="34" charset="0"/>
            </a:endParaRPr>
          </a:p>
        </p:txBody>
      </p:sp>
      <p:sp>
        <p:nvSpPr>
          <p:cNvPr id="1175" name="Rectangle 188">
            <a:extLst>
              <a:ext uri="{FF2B5EF4-FFF2-40B4-BE49-F238E27FC236}">
                <a16:creationId xmlns:a16="http://schemas.microsoft.com/office/drawing/2014/main" id="{1844B5C7-3158-9B7F-64D0-9E527F3F507A}"/>
              </a:ext>
            </a:extLst>
          </p:cNvPr>
          <p:cNvSpPr/>
          <p:nvPr/>
        </p:nvSpPr>
        <p:spPr>
          <a:xfrm>
            <a:off x="5312513" y="1216698"/>
            <a:ext cx="1759782" cy="4010560"/>
          </a:xfrm>
          <a:prstGeom prst="rect">
            <a:avLst/>
          </a:prstGeom>
          <a:solidFill>
            <a:srgbClr val="C00000">
              <a:alpha val="31000"/>
            </a:srgb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prstClr val="white"/>
                </a:solidFill>
                <a:latin typeface="Santander Text" panose="020B0504020201020104"/>
                <a:ea typeface="Calibri" panose="020F0502020204030204" pitchFamily="34" charset="0"/>
                <a:cs typeface="Calibri" panose="020F0502020204030204" pitchFamily="34" charset="0"/>
              </a:rPr>
              <a:t>Interoperability &amp; Control Layer</a:t>
            </a:r>
          </a:p>
        </p:txBody>
      </p:sp>
      <p:sp>
        <p:nvSpPr>
          <p:cNvPr id="23" name="Rectángulo 3174">
            <a:extLst>
              <a:ext uri="{FF2B5EF4-FFF2-40B4-BE49-F238E27FC236}">
                <a16:creationId xmlns:a16="http://schemas.microsoft.com/office/drawing/2014/main" id="{512485FB-2AB3-E893-D689-568A7467E821}"/>
              </a:ext>
            </a:extLst>
          </p:cNvPr>
          <p:cNvSpPr/>
          <p:nvPr/>
        </p:nvSpPr>
        <p:spPr>
          <a:xfrm>
            <a:off x="5380567" y="4435179"/>
            <a:ext cx="1647007" cy="673886"/>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Agency Ecosystem Interface</a:t>
            </a:r>
          </a:p>
        </p:txBody>
      </p:sp>
      <p:sp>
        <p:nvSpPr>
          <p:cNvPr id="17" name="Rectángulo 3174">
            <a:extLst>
              <a:ext uri="{FF2B5EF4-FFF2-40B4-BE49-F238E27FC236}">
                <a16:creationId xmlns:a16="http://schemas.microsoft.com/office/drawing/2014/main" id="{D7448D08-F584-8818-C843-5F1F8D99E6CE}"/>
              </a:ext>
            </a:extLst>
          </p:cNvPr>
          <p:cNvSpPr/>
          <p:nvPr/>
        </p:nvSpPr>
        <p:spPr>
          <a:xfrm>
            <a:off x="5383719" y="3740922"/>
            <a:ext cx="1647007" cy="638577"/>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Tool  Ecosystem Interface</a:t>
            </a:r>
          </a:p>
        </p:txBody>
      </p:sp>
      <p:sp>
        <p:nvSpPr>
          <p:cNvPr id="16" name="Rectángulo 3174">
            <a:extLst>
              <a:ext uri="{FF2B5EF4-FFF2-40B4-BE49-F238E27FC236}">
                <a16:creationId xmlns:a16="http://schemas.microsoft.com/office/drawing/2014/main" id="{A7D1C49A-BC0F-0736-A61B-23F838FF6F0F}"/>
              </a:ext>
            </a:extLst>
          </p:cNvPr>
          <p:cNvSpPr/>
          <p:nvPr/>
        </p:nvSpPr>
        <p:spPr>
          <a:xfrm>
            <a:off x="5383719" y="1627878"/>
            <a:ext cx="1646369" cy="929426"/>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lang="en-US" sz="800" b="1">
                <a:solidFill>
                  <a:srgbClr val="C00000"/>
                </a:solidFill>
                <a:latin typeface="Santander Text" panose="020B0504020201020104"/>
                <a:ea typeface="Calibri" panose="020F0502020204030204" pitchFamily="34" charset="0"/>
                <a:cs typeface="Calibri" panose="020F0502020204030204" pitchFamily="34" charset="0"/>
                <a:sym typeface="Helvetica Neue Medium"/>
              </a:rPr>
              <a:t>Model Ecosystem Interface</a:t>
            </a:r>
            <a:endParaRPr kumimoji="0" lang="en-US"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endParaRPr>
          </a:p>
        </p:txBody>
      </p:sp>
      <p:sp>
        <p:nvSpPr>
          <p:cNvPr id="12" name="Rectángulo 3174">
            <a:extLst>
              <a:ext uri="{FF2B5EF4-FFF2-40B4-BE49-F238E27FC236}">
                <a16:creationId xmlns:a16="http://schemas.microsoft.com/office/drawing/2014/main" id="{24504FC4-6C03-4839-15AB-2B6E6A2C72C4}"/>
              </a:ext>
            </a:extLst>
          </p:cNvPr>
          <p:cNvSpPr/>
          <p:nvPr/>
        </p:nvSpPr>
        <p:spPr>
          <a:xfrm>
            <a:off x="5378055" y="2605395"/>
            <a:ext cx="1652033" cy="1046811"/>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Memory &amp; Knowledge Ecosystem Interface</a:t>
            </a:r>
          </a:p>
        </p:txBody>
      </p:sp>
      <p:sp>
        <p:nvSpPr>
          <p:cNvPr id="1105" name="Rectangle 1029">
            <a:extLst>
              <a:ext uri="{FF2B5EF4-FFF2-40B4-BE49-F238E27FC236}">
                <a16:creationId xmlns:a16="http://schemas.microsoft.com/office/drawing/2014/main" id="{DD91CF29-5055-A1EF-BF93-2737B0DFD2F9}"/>
              </a:ext>
            </a:extLst>
          </p:cNvPr>
          <p:cNvSpPr/>
          <p:nvPr/>
        </p:nvSpPr>
        <p:spPr>
          <a:xfrm>
            <a:off x="7345819" y="1416881"/>
            <a:ext cx="3922585" cy="3875416"/>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EC0000"/>
                </a:solidFill>
                <a:effectLst/>
                <a:uLnTx/>
                <a:uFillTx/>
                <a:latin typeface="Santander Text" panose="020B0504020201020104"/>
                <a:ea typeface="Calibri" panose="020F0502020204030204" pitchFamily="34" charset="0"/>
                <a:cs typeface="Calibri" panose="020F0502020204030204" pitchFamily="34" charset="0"/>
              </a:rPr>
              <a:t>     </a:t>
            </a:r>
            <a:r>
              <a:rPr kumimoji="0" lang="en-US" sz="1200" b="1" i="0" u="none" strike="noStrike" kern="1200" cap="none" spc="0" normalizeH="0" baseline="0" noProof="0" err="1">
                <a:ln>
                  <a:noFill/>
                </a:ln>
                <a:solidFill>
                  <a:srgbClr val="EC0000"/>
                </a:solidFill>
                <a:effectLst/>
                <a:uLnTx/>
                <a:uFillTx/>
                <a:latin typeface="Santander Text" panose="020B0504020201020104"/>
                <a:ea typeface="Calibri" panose="020F0502020204030204" pitchFamily="34" charset="0"/>
                <a:cs typeface="Calibri" panose="020F0502020204030204" pitchFamily="34" charset="0"/>
              </a:rPr>
              <a:t>Capabilites</a:t>
            </a:r>
            <a:endParaRPr kumimoji="0" lang="en-US" sz="1200" b="1" i="0" u="none" strike="noStrike" kern="1200" cap="none" spc="0" normalizeH="0" baseline="0" noProof="0">
              <a:ln>
                <a:noFill/>
              </a:ln>
              <a:solidFill>
                <a:srgbClr val="EC0000"/>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109" name="Rectángulo 22">
            <a:extLst>
              <a:ext uri="{FF2B5EF4-FFF2-40B4-BE49-F238E27FC236}">
                <a16:creationId xmlns:a16="http://schemas.microsoft.com/office/drawing/2014/main" id="{EE09B150-736A-E2E3-1CAA-480AFFE14957}"/>
              </a:ext>
            </a:extLst>
          </p:cNvPr>
          <p:cNvSpPr/>
          <p:nvPr/>
        </p:nvSpPr>
        <p:spPr>
          <a:xfrm>
            <a:off x="7391707" y="1741241"/>
            <a:ext cx="3744000" cy="3420000"/>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25400" rIns="25400" bIns="25400" numCol="1" spcCol="38100" rtlCol="0" anchor="t">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lang="en-US" sz="1100" b="1" noProof="0">
                <a:solidFill>
                  <a:prstClr val="white"/>
                </a:solidFill>
                <a:latin typeface="Santander Text" panose="020B0504020201020104"/>
                <a:ea typeface="Calibri" panose="020F0502020204030204" pitchFamily="34" charset="0"/>
                <a:cs typeface="Calibri" panose="020F0502020204030204" pitchFamily="34" charset="0"/>
                <a:sym typeface="Helvetica Neue Medium"/>
              </a:rPr>
              <a:t>Santander Business Domains</a:t>
            </a:r>
          </a:p>
        </p:txBody>
      </p:sp>
      <p:sp>
        <p:nvSpPr>
          <p:cNvPr id="28" name="Rectángulo 3174">
            <a:extLst>
              <a:ext uri="{FF2B5EF4-FFF2-40B4-BE49-F238E27FC236}">
                <a16:creationId xmlns:a16="http://schemas.microsoft.com/office/drawing/2014/main" id="{6E0E40EF-4D51-4EA9-06EE-1298057AC0A6}"/>
              </a:ext>
            </a:extLst>
          </p:cNvPr>
          <p:cNvSpPr/>
          <p:nvPr/>
        </p:nvSpPr>
        <p:spPr>
          <a:xfrm>
            <a:off x="7598125" y="2049931"/>
            <a:ext cx="3348000" cy="2880000"/>
          </a:xfrm>
          <a:prstGeom prst="rect">
            <a:avLst/>
          </a:prstGeom>
          <a:solidFill>
            <a:schemeClr val="bg1"/>
          </a:solidFill>
          <a:ln w="12700" cap="flat">
            <a:solidFill>
              <a:srgbClr val="C00000"/>
            </a:solidFill>
            <a:prstDash val="solid"/>
            <a:miter lim="400000"/>
            <a:extLst>
              <a:ext uri="{C807C97D-BFC1-408E-A445-0C87EB9F89A2}">
                <ask:lineSketchStyleProps xmlns:ask="http://schemas.microsoft.com/office/drawing/2018/sketchyshapes">
                  <ask:type>
                    <ask:lineSketchNone/>
                  </ask:type>
                </ask:lineSketchStyleProps>
              </a:ext>
            </a:extLst>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effectLst/>
                <a:uLnTx/>
                <a:uFillTx/>
                <a:latin typeface="Santander Text" panose="020B0504020201020104"/>
                <a:ea typeface="Calibri" panose="020F0502020204030204" pitchFamily="34" charset="0"/>
                <a:cs typeface="Calibri" panose="020F0502020204030204" pitchFamily="34" charset="0"/>
                <a:sym typeface="Helvetica Neue Medium"/>
              </a:rPr>
              <a:t>Business Backend Capabilities</a:t>
            </a:r>
          </a:p>
        </p:txBody>
      </p:sp>
      <p:sp>
        <p:nvSpPr>
          <p:cNvPr id="1110" name="Rectangle 1109">
            <a:extLst>
              <a:ext uri="{FF2B5EF4-FFF2-40B4-BE49-F238E27FC236}">
                <a16:creationId xmlns:a16="http://schemas.microsoft.com/office/drawing/2014/main" id="{F8B388EA-5BB9-ABEC-DD20-7D1C6A7402DA}"/>
              </a:ext>
            </a:extLst>
          </p:cNvPr>
          <p:cNvSpPr/>
          <p:nvPr/>
        </p:nvSpPr>
        <p:spPr>
          <a:xfrm>
            <a:off x="1427246" y="926939"/>
            <a:ext cx="2026106" cy="4356000"/>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Santander Text" panose="020B0504020201020104"/>
                <a:ea typeface="Calibri" panose="020F0502020204030204" pitchFamily="34" charset="0"/>
                <a:cs typeface="Calibri" panose="020F0502020204030204" pitchFamily="34" charset="0"/>
              </a:rPr>
              <a:t>    Front-ends &amp; Interaction</a:t>
            </a:r>
          </a:p>
          <a:p>
            <a:pPr lvl="0">
              <a:defRPr/>
            </a:pPr>
            <a:r>
              <a:rPr lang="en-US" sz="700" i="1" dirty="0">
                <a:solidFill>
                  <a:schemeClr val="tx1"/>
                </a:solidFill>
                <a:latin typeface="Santander Text" panose="020B0504020201020104"/>
              </a:rPr>
              <a:t>Various Sources of Interaction with the Agent Platform</a:t>
            </a:r>
          </a:p>
        </p:txBody>
      </p:sp>
      <p:sp>
        <p:nvSpPr>
          <p:cNvPr id="14" name="Rectángulo 3174">
            <a:extLst>
              <a:ext uri="{FF2B5EF4-FFF2-40B4-BE49-F238E27FC236}">
                <a16:creationId xmlns:a16="http://schemas.microsoft.com/office/drawing/2014/main" id="{34213F40-9875-DE74-918E-C150BA22CC1C}"/>
              </a:ext>
            </a:extLst>
          </p:cNvPr>
          <p:cNvSpPr/>
          <p:nvPr/>
        </p:nvSpPr>
        <p:spPr>
          <a:xfrm>
            <a:off x="1706418" y="1489988"/>
            <a:ext cx="1609258" cy="3671253"/>
          </a:xfrm>
          <a:prstGeom prst="rect">
            <a:avLst/>
          </a:prstGeom>
          <a:solidFill>
            <a:schemeClr val="bg1"/>
          </a:solidFill>
          <a:ln w="12700" cap="flat">
            <a:solidFill>
              <a:srgbClr val="C00000"/>
            </a:solidFill>
            <a:prstDash val="solid"/>
            <a:miter lim="400000"/>
            <a:extLst>
              <a:ext uri="{C807C97D-BFC1-408E-A445-0C87EB9F89A2}">
                <ask:lineSketchStyleProps xmlns:ask="http://schemas.microsoft.com/office/drawing/2018/sketchyshapes">
                  <ask:type>
                    <ask:lineSketchNone/>
                  </ask:type>
                </ask:lineSketchStyleProps>
              </a:ext>
            </a:extLst>
          </a:ln>
          <a:effectLst/>
          <a:sp3d/>
        </p:spPr>
        <p:style>
          <a:lnRef idx="0">
            <a:scrgbClr r="0" g="0" b="0"/>
          </a:lnRef>
          <a:fillRef idx="0">
            <a:scrgbClr r="0" g="0" b="0"/>
          </a:fillRef>
          <a:effectRef idx="0">
            <a:scrgbClr r="0" g="0" b="0"/>
          </a:effectRef>
          <a:fontRef idx="none"/>
        </p:style>
        <p:txBody>
          <a:bodyPr rot="0" spcFirstLastPara="1" vert="horz" wrap="square" lIns="36000" tIns="0" rIns="36000" bIns="0" numCol="1" spcCol="38100" rtlCol="0" anchor="t">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effectLst/>
                <a:uLnTx/>
                <a:uFillTx/>
                <a:latin typeface="Santander Text" panose="020B0504020201020104"/>
                <a:ea typeface="Calibri" panose="020F0502020204030204" pitchFamily="34" charset="0"/>
                <a:cs typeface="Calibri" panose="020F0502020204030204" pitchFamily="34" charset="0"/>
                <a:sym typeface="Helvetica Neue Medium"/>
              </a:rPr>
              <a:t>Business Domains</a:t>
            </a:r>
          </a:p>
        </p:txBody>
      </p:sp>
      <p:sp>
        <p:nvSpPr>
          <p:cNvPr id="18" name="Title 6">
            <a:extLst>
              <a:ext uri="{FF2B5EF4-FFF2-40B4-BE49-F238E27FC236}">
                <a16:creationId xmlns:a16="http://schemas.microsoft.com/office/drawing/2014/main" id="{B993F664-1524-774A-D5EC-B551DC7FAD30}"/>
              </a:ext>
            </a:extLst>
          </p:cNvPr>
          <p:cNvSpPr txBox="1">
            <a:spLocks/>
          </p:cNvSpPr>
          <p:nvPr/>
        </p:nvSpPr>
        <p:spPr>
          <a:xfrm>
            <a:off x="143689" y="89916"/>
            <a:ext cx="11470166" cy="5333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noProof="0">
                <a:solidFill>
                  <a:srgbClr val="F14949"/>
                </a:solidFill>
                <a:latin typeface="Santander Headline" panose="020B0504020201020104"/>
              </a:rPr>
              <a:t>Blueprint Agentic Architecture</a:t>
            </a:r>
          </a:p>
        </p:txBody>
      </p:sp>
      <p:sp>
        <p:nvSpPr>
          <p:cNvPr id="1111" name="Rectangle 1110">
            <a:extLst>
              <a:ext uri="{FF2B5EF4-FFF2-40B4-BE49-F238E27FC236}">
                <a16:creationId xmlns:a16="http://schemas.microsoft.com/office/drawing/2014/main" id="{FAD2BAFF-02B0-C846-E7C2-9C6BC254B624}"/>
              </a:ext>
            </a:extLst>
          </p:cNvPr>
          <p:cNvSpPr/>
          <p:nvPr/>
        </p:nvSpPr>
        <p:spPr>
          <a:xfrm>
            <a:off x="1865690" y="2964473"/>
            <a:ext cx="1260000" cy="1578912"/>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noProof="0" dirty="0">
                <a:solidFill>
                  <a:prstClr val="white"/>
                </a:solidFill>
                <a:latin typeface="Santander Text" panose="020B0504020201020104"/>
                <a:ea typeface="Calibri" panose="020F0502020204030204" pitchFamily="34" charset="0"/>
                <a:cs typeface="Calibri" panose="020F0502020204030204" pitchFamily="34" charset="0"/>
              </a:rPr>
              <a:t>Flows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1" noProof="0" dirty="0">
              <a:solidFill>
                <a:prstClr val="white"/>
              </a:solidFill>
              <a:latin typeface="Santander Text" panose="020B0504020201020104"/>
              <a:ea typeface="Calibri" panose="020F0502020204030204" pitchFamily="34" charset="0"/>
              <a:cs typeface="Calibri" panose="020F0502020204030204" pitchFamily="34" charset="0"/>
            </a:endParaRPr>
          </a:p>
          <a:p>
            <a:pPr algn="ctr">
              <a:defRPr/>
            </a:pPr>
            <a:r>
              <a:rPr lang="en-US" sz="700" i="1" noProof="0" dirty="0">
                <a:solidFill>
                  <a:prstClr val="white"/>
                </a:solidFill>
                <a:latin typeface="Santander Text" panose="020B0504020201020104"/>
              </a:rPr>
              <a:t>Real-world enterprise processes —such as card dispute reconciliation, contract compliance review, or wealth management— require persistent agents capable of multi-step planning, tool use, and asynchronous execution.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Santander Text" panose="020B0504020201020104"/>
            </a:endParaRPr>
          </a:p>
        </p:txBody>
      </p:sp>
      <p:sp>
        <p:nvSpPr>
          <p:cNvPr id="1112" name="Rectangle 188">
            <a:extLst>
              <a:ext uri="{FF2B5EF4-FFF2-40B4-BE49-F238E27FC236}">
                <a16:creationId xmlns:a16="http://schemas.microsoft.com/office/drawing/2014/main" id="{8E81FF8B-527A-2DB4-20EC-5CA7D7222451}"/>
              </a:ext>
            </a:extLst>
          </p:cNvPr>
          <p:cNvSpPr/>
          <p:nvPr/>
        </p:nvSpPr>
        <p:spPr>
          <a:xfrm>
            <a:off x="1859593" y="4610283"/>
            <a:ext cx="1260000" cy="413123"/>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noProof="0" dirty="0">
                <a:solidFill>
                  <a:prstClr val="white"/>
                </a:solidFill>
                <a:latin typeface="Santander Text" panose="020B0504020201020104"/>
                <a:ea typeface="Calibri" panose="020F0502020204030204" pitchFamily="34" charset="0"/>
                <a:cs typeface="Calibri" panose="020F0502020204030204" pitchFamily="34" charset="0"/>
              </a:rPr>
              <a:t>Business Apps</a:t>
            </a:r>
          </a:p>
        </p:txBody>
      </p:sp>
      <p:sp>
        <p:nvSpPr>
          <p:cNvPr id="1147" name="Rectangle 1029">
            <a:extLst>
              <a:ext uri="{FF2B5EF4-FFF2-40B4-BE49-F238E27FC236}">
                <a16:creationId xmlns:a16="http://schemas.microsoft.com/office/drawing/2014/main" id="{E77F0BC9-17DF-863D-A820-CC52119B86E4}"/>
              </a:ext>
            </a:extLst>
          </p:cNvPr>
          <p:cNvSpPr/>
          <p:nvPr/>
        </p:nvSpPr>
        <p:spPr>
          <a:xfrm>
            <a:off x="1427247" y="5343935"/>
            <a:ext cx="9841158" cy="1292679"/>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EC0000"/>
                </a:solidFill>
                <a:effectLst/>
                <a:uLnTx/>
                <a:uFillTx/>
                <a:latin typeface="Santander Text" panose="020B0504020201020104"/>
                <a:ea typeface="Calibri" panose="020F0502020204030204" pitchFamily="34" charset="0"/>
                <a:cs typeface="Calibri" panose="020F0502020204030204" pitchFamily="34" charset="0"/>
              </a:rPr>
              <a:t>      Platform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148" name="Rectangle 188">
            <a:extLst>
              <a:ext uri="{FF2B5EF4-FFF2-40B4-BE49-F238E27FC236}">
                <a16:creationId xmlns:a16="http://schemas.microsoft.com/office/drawing/2014/main" id="{839BB353-6EB3-F97F-2CB6-EFDA69E1E27F}"/>
              </a:ext>
            </a:extLst>
          </p:cNvPr>
          <p:cNvSpPr/>
          <p:nvPr/>
        </p:nvSpPr>
        <p:spPr>
          <a:xfrm>
            <a:off x="1865690" y="1602342"/>
            <a:ext cx="1260000" cy="396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0" rtlCol="0" anchor="ctr"/>
          <a:lstStyle/>
          <a:p>
            <a:pPr algn="ctr">
              <a:defRPr/>
            </a:pPr>
            <a:r>
              <a:rPr lang="en-US" sz="1100" b="1" noProof="0" dirty="0">
                <a:solidFill>
                  <a:prstClr val="white"/>
                </a:solidFill>
                <a:latin typeface="Santander Text" panose="020B0504020201020104"/>
                <a:ea typeface="Calibri" panose="020F0502020204030204" pitchFamily="34" charset="0"/>
                <a:cs typeface="Calibri" panose="020F0502020204030204" pitchFamily="34" charset="0"/>
              </a:rPr>
              <a:t>Digital Channels</a:t>
            </a:r>
          </a:p>
          <a:p>
            <a:pPr algn="ctr">
              <a:defRPr/>
            </a:pPr>
            <a:r>
              <a:rPr lang="en-US" sz="700" i="1" noProof="0" dirty="0">
                <a:solidFill>
                  <a:prstClr val="white"/>
                </a:solidFill>
                <a:latin typeface="Santander Text" panose="020B0504020201020104"/>
              </a:rPr>
              <a:t>Web  / Mobile / Chat</a:t>
            </a:r>
          </a:p>
        </p:txBody>
      </p:sp>
      <p:sp>
        <p:nvSpPr>
          <p:cNvPr id="1152" name="Rectangle 1023">
            <a:extLst>
              <a:ext uri="{FF2B5EF4-FFF2-40B4-BE49-F238E27FC236}">
                <a16:creationId xmlns:a16="http://schemas.microsoft.com/office/drawing/2014/main" id="{E5A69102-2DEF-AFB5-5BB3-8AF6BE0505C2}"/>
              </a:ext>
            </a:extLst>
          </p:cNvPr>
          <p:cNvSpPr/>
          <p:nvPr/>
        </p:nvSpPr>
        <p:spPr>
          <a:xfrm>
            <a:off x="3913387" y="5598199"/>
            <a:ext cx="2124000" cy="972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1200" b="1" dirty="0">
                <a:solidFill>
                  <a:prstClr val="white"/>
                </a:solidFill>
                <a:latin typeface="Santander Text" panose="020B0504020201020104"/>
                <a:cs typeface="Calibri" panose="020F0502020204030204" pitchFamily="34" charset="0"/>
              </a:rPr>
              <a:t>Platform &amp; Infrastructure</a:t>
            </a:r>
          </a:p>
          <a:p>
            <a:pPr algn="ctr">
              <a:defRPr/>
            </a:pPr>
            <a:endParaRPr lang="en-US" sz="800" i="1" noProof="0" dirty="0">
              <a:solidFill>
                <a:prstClr val="white"/>
              </a:solidFill>
              <a:latin typeface="Santander Text" panose="020B0504020201020104"/>
            </a:endParaRPr>
          </a:p>
          <a:p>
            <a:pPr>
              <a:lnSpc>
                <a:spcPct val="110000"/>
              </a:lnSpc>
              <a:defRPr/>
            </a:pPr>
            <a:r>
              <a:rPr lang="en-US" sz="800" i="1" dirty="0">
                <a:solidFill>
                  <a:prstClr val="white"/>
                </a:solidFill>
                <a:latin typeface="Santander Text" panose="020B0504020201020104"/>
              </a:rPr>
              <a:t>Adapted to any cloud or platform via Blueprints. Auto-Scaling, resilience achieved using standards and company compliance.</a:t>
            </a:r>
          </a:p>
        </p:txBody>
      </p:sp>
      <p:sp>
        <p:nvSpPr>
          <p:cNvPr id="1154" name="Rectángulo 3174">
            <a:extLst>
              <a:ext uri="{FF2B5EF4-FFF2-40B4-BE49-F238E27FC236}">
                <a16:creationId xmlns:a16="http://schemas.microsoft.com/office/drawing/2014/main" id="{857DA6C6-DDD7-26EE-4344-BF7B979B29A7}"/>
              </a:ext>
            </a:extLst>
          </p:cNvPr>
          <p:cNvSpPr/>
          <p:nvPr/>
        </p:nvSpPr>
        <p:spPr>
          <a:xfrm>
            <a:off x="3694677" y="1636700"/>
            <a:ext cx="1538766" cy="2973584"/>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endParaRPr>
          </a:p>
        </p:txBody>
      </p:sp>
      <p:sp>
        <p:nvSpPr>
          <p:cNvPr id="1158" name="Rectangle 188">
            <a:extLst>
              <a:ext uri="{FF2B5EF4-FFF2-40B4-BE49-F238E27FC236}">
                <a16:creationId xmlns:a16="http://schemas.microsoft.com/office/drawing/2014/main" id="{CEE424B6-ADD5-24D1-6F38-7503D558C190}"/>
              </a:ext>
            </a:extLst>
          </p:cNvPr>
          <p:cNvSpPr/>
          <p:nvPr/>
        </p:nvSpPr>
        <p:spPr>
          <a:xfrm>
            <a:off x="1865690" y="2063460"/>
            <a:ext cx="1260000" cy="396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0" rtlCol="0" anchor="ctr"/>
          <a:lstStyle/>
          <a:p>
            <a:pPr marR="0" lvl="0" indent="0" algn="ctr" fontAlgn="auto">
              <a:lnSpc>
                <a:spcPct val="100000"/>
              </a:lnSpc>
              <a:spcBef>
                <a:spcPts val="0"/>
              </a:spcBef>
              <a:spcAft>
                <a:spcPts val="0"/>
              </a:spcAft>
              <a:buClrTx/>
              <a:buSzTx/>
              <a:buFontTx/>
              <a:buNone/>
              <a:tabLst/>
              <a:defRPr/>
            </a:pPr>
            <a:r>
              <a:rPr lang="en-US" sz="1100" b="1" noProof="0">
                <a:solidFill>
                  <a:prstClr val="white"/>
                </a:solidFill>
                <a:latin typeface="Santander Text" panose="020B0504020201020104"/>
                <a:ea typeface="Calibri" panose="020F0502020204030204" pitchFamily="34" charset="0"/>
                <a:cs typeface="Calibri" panose="020F0502020204030204" pitchFamily="34" charset="0"/>
              </a:rPr>
              <a:t>Assisted Channels</a:t>
            </a:r>
          </a:p>
          <a:p>
            <a:pPr algn="ctr">
              <a:defRPr/>
            </a:pPr>
            <a:r>
              <a:rPr lang="en-US" sz="700" i="1" noProof="0">
                <a:solidFill>
                  <a:prstClr val="white"/>
                </a:solidFill>
                <a:latin typeface="Santander Text" panose="020B0504020201020104"/>
              </a:rPr>
              <a:t>Contact Center / Branch</a:t>
            </a:r>
          </a:p>
        </p:txBody>
      </p:sp>
      <p:sp>
        <p:nvSpPr>
          <p:cNvPr id="1159" name="Rectangle 188">
            <a:extLst>
              <a:ext uri="{FF2B5EF4-FFF2-40B4-BE49-F238E27FC236}">
                <a16:creationId xmlns:a16="http://schemas.microsoft.com/office/drawing/2014/main" id="{E92FA59C-5C87-CDA2-9ABD-AC61CC1021D5}"/>
              </a:ext>
            </a:extLst>
          </p:cNvPr>
          <p:cNvSpPr/>
          <p:nvPr/>
        </p:nvSpPr>
        <p:spPr>
          <a:xfrm>
            <a:off x="1865690" y="2518473"/>
            <a:ext cx="1260000" cy="396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1100" b="1" noProof="0">
                <a:solidFill>
                  <a:prstClr val="white"/>
                </a:solidFill>
                <a:latin typeface="Santander Text" panose="020B0504020201020104"/>
                <a:ea typeface="Calibri" panose="020F0502020204030204" pitchFamily="34" charset="0"/>
                <a:cs typeface="Calibri" panose="020F0502020204030204" pitchFamily="34" charset="0"/>
              </a:rPr>
              <a:t>Corporate Apps</a:t>
            </a:r>
          </a:p>
        </p:txBody>
      </p:sp>
      <p:sp>
        <p:nvSpPr>
          <p:cNvPr id="1167" name="Rectangle 1023">
            <a:extLst>
              <a:ext uri="{FF2B5EF4-FFF2-40B4-BE49-F238E27FC236}">
                <a16:creationId xmlns:a16="http://schemas.microsoft.com/office/drawing/2014/main" id="{3F5A1169-97CB-AB7E-FA8D-7255120AF353}"/>
              </a:ext>
            </a:extLst>
          </p:cNvPr>
          <p:cNvSpPr/>
          <p:nvPr/>
        </p:nvSpPr>
        <p:spPr>
          <a:xfrm>
            <a:off x="4116923" y="4042318"/>
            <a:ext cx="1041172" cy="43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rPr>
              <a:t>Configurations</a:t>
            </a:r>
          </a:p>
          <a:p>
            <a:pPr lvl="0" algn="ctr">
              <a:defRPr/>
            </a:pPr>
            <a:r>
              <a:rPr lang="en-US" sz="600" noProof="0">
                <a:solidFill>
                  <a:prstClr val="black"/>
                </a:solidFill>
                <a:latin typeface="Santander Text" panose="020B0504020201020104"/>
                <a:ea typeface="Calibri" panose="020F0502020204030204" pitchFamily="34" charset="0"/>
                <a:cs typeface="Calibri" panose="020F0502020204030204" pitchFamily="34" charset="0"/>
              </a:rPr>
              <a:t>Inference parameters and security policies by environment.</a:t>
            </a:r>
          </a:p>
        </p:txBody>
      </p:sp>
      <p:sp>
        <p:nvSpPr>
          <p:cNvPr id="1168" name="Rectangle 1023">
            <a:extLst>
              <a:ext uri="{FF2B5EF4-FFF2-40B4-BE49-F238E27FC236}">
                <a16:creationId xmlns:a16="http://schemas.microsoft.com/office/drawing/2014/main" id="{A9052972-8ADD-2D1F-5AC8-CD0E5793EB1C}"/>
              </a:ext>
            </a:extLst>
          </p:cNvPr>
          <p:cNvSpPr/>
          <p:nvPr/>
        </p:nvSpPr>
        <p:spPr>
          <a:xfrm>
            <a:off x="4123286" y="2015625"/>
            <a:ext cx="1044000" cy="2337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rPr>
              <a:t>Multi-Agents</a:t>
            </a:r>
          </a:p>
        </p:txBody>
      </p:sp>
      <p:sp>
        <p:nvSpPr>
          <p:cNvPr id="1169" name="Rectangle 1023">
            <a:extLst>
              <a:ext uri="{FF2B5EF4-FFF2-40B4-BE49-F238E27FC236}">
                <a16:creationId xmlns:a16="http://schemas.microsoft.com/office/drawing/2014/main" id="{F8939C3A-2343-2AEA-C6A7-B21750CBBC3D}"/>
              </a:ext>
            </a:extLst>
          </p:cNvPr>
          <p:cNvSpPr/>
          <p:nvPr/>
        </p:nvSpPr>
        <p:spPr>
          <a:xfrm>
            <a:off x="4123286" y="2309699"/>
            <a:ext cx="1044000" cy="3275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1" noProof="0">
                <a:solidFill>
                  <a:prstClr val="black"/>
                </a:solidFill>
                <a:latin typeface="Santander Text" panose="020B0504020201020104"/>
              </a:rPr>
              <a:t>Blackboard</a:t>
            </a:r>
          </a:p>
          <a:p>
            <a:pPr lvl="0" algn="ctr">
              <a:defRPr/>
            </a:pPr>
            <a:r>
              <a:rPr lang="en-US" sz="600" noProof="0">
                <a:solidFill>
                  <a:prstClr val="black"/>
                </a:solidFill>
                <a:latin typeface="Santander Text" panose="020B0504020201020104"/>
                <a:ea typeface="Calibri" panose="020F0502020204030204" pitchFamily="34" charset="0"/>
                <a:cs typeface="Calibri" panose="020F0502020204030204" pitchFamily="34" charset="0"/>
              </a:rPr>
              <a:t>Shared memory space for Multi-Agent collaboration.</a:t>
            </a:r>
          </a:p>
        </p:txBody>
      </p:sp>
      <p:sp>
        <p:nvSpPr>
          <p:cNvPr id="1170" name="Rectangle 1023">
            <a:extLst>
              <a:ext uri="{FF2B5EF4-FFF2-40B4-BE49-F238E27FC236}">
                <a16:creationId xmlns:a16="http://schemas.microsoft.com/office/drawing/2014/main" id="{14CB4E30-6693-6D88-85E0-16F320EBF7BF}"/>
              </a:ext>
            </a:extLst>
          </p:cNvPr>
          <p:cNvSpPr/>
          <p:nvPr/>
        </p:nvSpPr>
        <p:spPr>
          <a:xfrm>
            <a:off x="4123286" y="2697579"/>
            <a:ext cx="1044000" cy="2427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rPr>
              <a:t>Agent Evaluation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noProof="0">
                <a:solidFill>
                  <a:prstClr val="black"/>
                </a:solidFill>
                <a:latin typeface="Santander Text" panose="020B0504020201020104"/>
                <a:ea typeface="Calibri" panose="020F0502020204030204" pitchFamily="34" charset="0"/>
                <a:cs typeface="Calibri" panose="020F0502020204030204" pitchFamily="34" charset="0"/>
              </a:rPr>
              <a:t>Feedback</a:t>
            </a:r>
          </a:p>
        </p:txBody>
      </p:sp>
      <p:sp>
        <p:nvSpPr>
          <p:cNvPr id="1171" name="Rectangle 1023">
            <a:extLst>
              <a:ext uri="{FF2B5EF4-FFF2-40B4-BE49-F238E27FC236}">
                <a16:creationId xmlns:a16="http://schemas.microsoft.com/office/drawing/2014/main" id="{32370714-1BEF-6C4F-C2CF-AE612CC0A562}"/>
              </a:ext>
            </a:extLst>
          </p:cNvPr>
          <p:cNvSpPr/>
          <p:nvPr/>
        </p:nvSpPr>
        <p:spPr>
          <a:xfrm rot="16200000">
            <a:off x="2551619" y="2992471"/>
            <a:ext cx="2731436" cy="22897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rPr>
              <a:t>Agent Gateway</a:t>
            </a:r>
          </a:p>
          <a:p>
            <a:pPr algn="ctr">
              <a:defRPr/>
            </a:pPr>
            <a:r>
              <a:rPr lang="en-US" sz="600" noProof="0">
                <a:solidFill>
                  <a:prstClr val="black"/>
                </a:solidFill>
                <a:latin typeface="Santander Text" panose="020B0504020201020104"/>
                <a:ea typeface="Calibri" panose="020F0502020204030204" pitchFamily="34" charset="0"/>
                <a:cs typeface="Calibri" panose="020F0502020204030204" pitchFamily="34" charset="0"/>
              </a:rPr>
              <a:t>Unified Entry Point for Orchestration.</a:t>
            </a:r>
          </a:p>
        </p:txBody>
      </p:sp>
      <p:sp>
        <p:nvSpPr>
          <p:cNvPr id="1172" name="Rectangle 1023">
            <a:extLst>
              <a:ext uri="{FF2B5EF4-FFF2-40B4-BE49-F238E27FC236}">
                <a16:creationId xmlns:a16="http://schemas.microsoft.com/office/drawing/2014/main" id="{0D1F8EE0-FD72-0C1F-9C5A-D0F53FAE34F0}"/>
              </a:ext>
            </a:extLst>
          </p:cNvPr>
          <p:cNvSpPr/>
          <p:nvPr/>
        </p:nvSpPr>
        <p:spPr>
          <a:xfrm>
            <a:off x="4123286" y="1746636"/>
            <a:ext cx="1044000" cy="20867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rPr>
              <a:t>Agent Coordination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noProof="0">
                <a:solidFill>
                  <a:prstClr val="black"/>
                </a:solidFill>
                <a:latin typeface="Santander Text" panose="020B0504020201020104"/>
                <a:ea typeface="Calibri" panose="020F0502020204030204" pitchFamily="34" charset="0"/>
                <a:cs typeface="Calibri" panose="020F0502020204030204" pitchFamily="34" charset="0"/>
              </a:rPr>
              <a:t>Planning configuration.</a:t>
            </a:r>
          </a:p>
        </p:txBody>
      </p:sp>
      <p:sp>
        <p:nvSpPr>
          <p:cNvPr id="1178" name="Rectangle 1023">
            <a:extLst>
              <a:ext uri="{FF2B5EF4-FFF2-40B4-BE49-F238E27FC236}">
                <a16:creationId xmlns:a16="http://schemas.microsoft.com/office/drawing/2014/main" id="{510F756F-B325-B587-A147-02976BDD063F}"/>
              </a:ext>
            </a:extLst>
          </p:cNvPr>
          <p:cNvSpPr/>
          <p:nvPr/>
        </p:nvSpPr>
        <p:spPr>
          <a:xfrm>
            <a:off x="5507816" y="4552166"/>
            <a:ext cx="1396200" cy="4931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Agency Capabilities (A2A)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Allows this agency to send work to other agentic agencies, using events, RPC calls or other techniques.</a:t>
            </a:r>
          </a:p>
        </p:txBody>
      </p:sp>
      <p:sp>
        <p:nvSpPr>
          <p:cNvPr id="1179" name="Rectangle 1023">
            <a:extLst>
              <a:ext uri="{FF2B5EF4-FFF2-40B4-BE49-F238E27FC236}">
                <a16:creationId xmlns:a16="http://schemas.microsoft.com/office/drawing/2014/main" id="{A73E4AE9-D89E-8A5E-155A-C513F108A267}"/>
              </a:ext>
            </a:extLst>
          </p:cNvPr>
          <p:cNvSpPr/>
          <p:nvPr/>
        </p:nvSpPr>
        <p:spPr>
          <a:xfrm>
            <a:off x="5441747" y="3869592"/>
            <a:ext cx="1498022" cy="4610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Tool Proxy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500">
                <a:solidFill>
                  <a:prstClr val="black"/>
                </a:solidFill>
                <a:latin typeface="Santander Text" panose="020B0504020201020104"/>
                <a:ea typeface="Calibri" panose="020F0502020204030204" pitchFamily="34" charset="0"/>
                <a:cs typeface="Calibri" panose="020F0502020204030204" pitchFamily="34" charset="0"/>
              </a:rPr>
              <a:t>Acts as gateway and control access to MCP tools, transform APIS into MCP tools and provides use control and monitoring.</a:t>
            </a:r>
            <a:endParaRPr kumimoji="0" lang="en-US" sz="50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180" name="Rectangle 1023">
            <a:extLst>
              <a:ext uri="{FF2B5EF4-FFF2-40B4-BE49-F238E27FC236}">
                <a16:creationId xmlns:a16="http://schemas.microsoft.com/office/drawing/2014/main" id="{64AD1676-60CE-703B-A605-11F653BC91B2}"/>
              </a:ext>
            </a:extLst>
          </p:cNvPr>
          <p:cNvSpPr/>
          <p:nvPr/>
        </p:nvSpPr>
        <p:spPr>
          <a:xfrm>
            <a:off x="5441792" y="3247283"/>
            <a:ext cx="1506142" cy="33983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Knowledge Base</a:t>
            </a:r>
          </a:p>
          <a:p>
            <a:pPr lvl="0" algn="ctr" defTabSz="412750">
              <a:defRPr/>
            </a:pPr>
            <a:r>
              <a:rPr lang="en-US" sz="600" i="1" noProof="0">
                <a:solidFill>
                  <a:schemeClr val="tx1"/>
                </a:solidFill>
                <a:latin typeface="Santander Text" panose="020B0504020201020104"/>
              </a:rPr>
              <a:t>Hybrid RAG (Vector + Graph) </a:t>
            </a:r>
            <a:r>
              <a:rPr lang="en-US" sz="600" i="1">
                <a:solidFill>
                  <a:schemeClr val="tx1"/>
                </a:solidFill>
                <a:latin typeface="Santander Text" panose="020B0504020201020104"/>
              </a:rPr>
              <a:t>business rules, operation manuals, etc.</a:t>
            </a:r>
            <a:endParaRPr kumimoji="0" lang="en-US" sz="500" i="1"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181" name="Rectangle 1023">
            <a:extLst>
              <a:ext uri="{FF2B5EF4-FFF2-40B4-BE49-F238E27FC236}">
                <a16:creationId xmlns:a16="http://schemas.microsoft.com/office/drawing/2014/main" id="{A115F227-3624-77F3-9E73-F37F7983E9B6}"/>
              </a:ext>
            </a:extLst>
          </p:cNvPr>
          <p:cNvSpPr/>
          <p:nvPr/>
        </p:nvSpPr>
        <p:spPr>
          <a:xfrm>
            <a:off x="5433421" y="1772544"/>
            <a:ext cx="1514468" cy="3889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indent="0" algn="ctr" rtl="0" eaLnBrk="1" latinLnBrk="0" hangingPunct="1">
              <a:buNone/>
            </a:pPr>
            <a:r>
              <a:rPr lang="en-GB" sz="700" b="1">
                <a:solidFill>
                  <a:srgbClr val="000000"/>
                </a:solidFill>
                <a:effectLst/>
                <a:latin typeface="Santander Text" panose="020B0504020201020104"/>
              </a:rPr>
              <a:t>LLM Gateway</a:t>
            </a:r>
            <a:endParaRPr lang="en-GB" sz="700">
              <a:solidFill>
                <a:srgbClr val="000000"/>
              </a:solidFill>
              <a:effectLst/>
              <a:latin typeface="Santander Text" panose="020B0504020201020104"/>
            </a:endParaRPr>
          </a:p>
          <a:p>
            <a:pPr marL="0" indent="0" algn="ctr" rtl="0" eaLnBrk="1" latinLnBrk="0" hangingPunct="1">
              <a:buNone/>
            </a:pPr>
            <a:r>
              <a:rPr lang="en-GB" sz="400">
                <a:solidFill>
                  <a:srgbClr val="000000"/>
                </a:solidFill>
                <a:effectLst/>
                <a:latin typeface="Santander Text" panose="020B0504020201020104"/>
              </a:rPr>
              <a:t>Makes dynamic decisions on cost, latency, and complexity to route prompts through a unified API, optimizing requests by rewriting, compressing context, and using embeddings.</a:t>
            </a:r>
            <a:endParaRPr kumimoji="0" lang="en-US" sz="40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183" name="Rectángulo 3174">
            <a:extLst>
              <a:ext uri="{FF2B5EF4-FFF2-40B4-BE49-F238E27FC236}">
                <a16:creationId xmlns:a16="http://schemas.microsoft.com/office/drawing/2014/main" id="{960D1F03-38DB-67A3-9D13-21771F53C2A0}"/>
              </a:ext>
            </a:extLst>
          </p:cNvPr>
          <p:cNvSpPr/>
          <p:nvPr/>
        </p:nvSpPr>
        <p:spPr>
          <a:xfrm>
            <a:off x="7748402" y="2229065"/>
            <a:ext cx="3348000" cy="2880000"/>
          </a:xfrm>
          <a:prstGeom prst="rect">
            <a:avLst/>
          </a:prstGeom>
          <a:solidFill>
            <a:schemeClr val="bg1"/>
          </a:solidFill>
          <a:ln w="12700" cap="flat">
            <a:solidFill>
              <a:srgbClr val="C00000"/>
            </a:solidFill>
            <a:prstDash val="solid"/>
            <a:miter lim="400000"/>
            <a:extLst>
              <a:ext uri="{C807C97D-BFC1-408E-A445-0C87EB9F89A2}">
                <ask:lineSketchStyleProps xmlns:ask="http://schemas.microsoft.com/office/drawing/2018/sketchyshapes">
                  <ask:type>
                    <ask:lineSketchNone/>
                  </ask:type>
                </ask:lineSketchStyleProps>
              </a:ext>
            </a:extLst>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effectLst/>
                <a:uLnTx/>
                <a:uFillTx/>
                <a:latin typeface="Santander Text" panose="020B0504020201020104"/>
                <a:ea typeface="Calibri" panose="020F0502020204030204" pitchFamily="34" charset="0"/>
                <a:cs typeface="Calibri" panose="020F0502020204030204" pitchFamily="34" charset="0"/>
                <a:sym typeface="Helvetica Neue Medium"/>
              </a:rPr>
              <a:t>Business Backend Capabilities</a:t>
            </a:r>
          </a:p>
        </p:txBody>
      </p:sp>
      <p:sp>
        <p:nvSpPr>
          <p:cNvPr id="1184" name="Rectángulo 3174">
            <a:extLst>
              <a:ext uri="{FF2B5EF4-FFF2-40B4-BE49-F238E27FC236}">
                <a16:creationId xmlns:a16="http://schemas.microsoft.com/office/drawing/2014/main" id="{C1F3630B-E49F-A828-E6AC-A5D5C5A4EBA1}"/>
              </a:ext>
            </a:extLst>
          </p:cNvPr>
          <p:cNvSpPr/>
          <p:nvPr/>
        </p:nvSpPr>
        <p:spPr>
          <a:xfrm>
            <a:off x="7872143" y="2447038"/>
            <a:ext cx="3148861" cy="533244"/>
          </a:xfrm>
          <a:prstGeom prst="rect">
            <a:avLst/>
          </a:prstGeom>
          <a:solidFill>
            <a:srgbClr val="C00000">
              <a:alpha val="31000"/>
            </a:srgbClr>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Models </a:t>
            </a:r>
          </a:p>
          <a:p>
            <a:pPr marL="0" marR="0" lvl="0" indent="0" algn="ctr" defTabSz="412750" rtl="0" eaLnBrk="1" fontAlgn="auto" latinLnBrk="0" hangingPunct="1">
              <a:lnSpc>
                <a:spcPct val="100000"/>
              </a:lnSpc>
              <a:spcBef>
                <a:spcPts val="0"/>
              </a:spcBef>
              <a:spcAft>
                <a:spcPts val="0"/>
              </a:spcAft>
              <a:buClrTx/>
              <a:buSzTx/>
              <a:buFontTx/>
              <a:buNone/>
              <a:tabLst/>
              <a:defRPr/>
            </a:pPr>
            <a:r>
              <a:rPr lang="en-US" sz="800" b="1" noProof="0">
                <a:solidFill>
                  <a:srgbClr val="C00000"/>
                </a:solidFill>
                <a:latin typeface="Santander Text" panose="020B0504020201020104"/>
                <a:ea typeface="Calibri" panose="020F0502020204030204" pitchFamily="34" charset="0"/>
                <a:cs typeface="Calibri" panose="020F0502020204030204" pitchFamily="34" charset="0"/>
                <a:sym typeface="Helvetica Neue Medium"/>
              </a:rPr>
              <a:t>Ecosystem</a:t>
            </a:r>
            <a:endParaRPr kumimoji="0" lang="en-US"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endParaRPr>
          </a:p>
        </p:txBody>
      </p:sp>
      <p:sp>
        <p:nvSpPr>
          <p:cNvPr id="1185" name="Rectángulo 3174">
            <a:extLst>
              <a:ext uri="{FF2B5EF4-FFF2-40B4-BE49-F238E27FC236}">
                <a16:creationId xmlns:a16="http://schemas.microsoft.com/office/drawing/2014/main" id="{C23DF4F6-3A3B-7025-387C-A15B21CC83D4}"/>
              </a:ext>
            </a:extLst>
          </p:cNvPr>
          <p:cNvSpPr/>
          <p:nvPr/>
        </p:nvSpPr>
        <p:spPr>
          <a:xfrm>
            <a:off x="7868191" y="3105916"/>
            <a:ext cx="3170379" cy="533244"/>
          </a:xfrm>
          <a:prstGeom prst="rect">
            <a:avLst/>
          </a:prstGeom>
          <a:solidFill>
            <a:srgbClr val="C00000">
              <a:alpha val="31000"/>
            </a:srgbClr>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Knowledge</a:t>
            </a:r>
          </a:p>
        </p:txBody>
      </p:sp>
      <p:sp>
        <p:nvSpPr>
          <p:cNvPr id="1186" name="Rectángulo 3174">
            <a:extLst>
              <a:ext uri="{FF2B5EF4-FFF2-40B4-BE49-F238E27FC236}">
                <a16:creationId xmlns:a16="http://schemas.microsoft.com/office/drawing/2014/main" id="{A67A0519-5DEB-4BB9-F300-C69BC05F69DE}"/>
              </a:ext>
            </a:extLst>
          </p:cNvPr>
          <p:cNvSpPr/>
          <p:nvPr/>
        </p:nvSpPr>
        <p:spPr>
          <a:xfrm>
            <a:off x="7850626" y="3726173"/>
            <a:ext cx="3170379" cy="692425"/>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Tools</a:t>
            </a:r>
          </a:p>
        </p:txBody>
      </p:sp>
      <p:sp>
        <p:nvSpPr>
          <p:cNvPr id="1187" name="Rectángulo 3174">
            <a:extLst>
              <a:ext uri="{FF2B5EF4-FFF2-40B4-BE49-F238E27FC236}">
                <a16:creationId xmlns:a16="http://schemas.microsoft.com/office/drawing/2014/main" id="{4913B579-A1FB-78B3-67F5-F4260EF84000}"/>
              </a:ext>
            </a:extLst>
          </p:cNvPr>
          <p:cNvSpPr/>
          <p:nvPr/>
        </p:nvSpPr>
        <p:spPr>
          <a:xfrm>
            <a:off x="7863186" y="4472676"/>
            <a:ext cx="3170379" cy="573266"/>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Agency</a:t>
            </a:r>
          </a:p>
        </p:txBody>
      </p:sp>
      <p:sp>
        <p:nvSpPr>
          <p:cNvPr id="1188" name="Rectangle 1023">
            <a:extLst>
              <a:ext uri="{FF2B5EF4-FFF2-40B4-BE49-F238E27FC236}">
                <a16:creationId xmlns:a16="http://schemas.microsoft.com/office/drawing/2014/main" id="{C7869EA0-59E0-2A46-9B30-4AB8CBBFF01B}"/>
              </a:ext>
            </a:extLst>
          </p:cNvPr>
          <p:cNvSpPr/>
          <p:nvPr/>
        </p:nvSpPr>
        <p:spPr>
          <a:xfrm>
            <a:off x="9179254" y="842330"/>
            <a:ext cx="1983360" cy="4429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Hyperscaler</a:t>
            </a:r>
            <a:r>
              <a:rPr kumimoji="0" lang="en-US" sz="9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 Large Language Models (LLM)</a:t>
            </a:r>
          </a:p>
        </p:txBody>
      </p:sp>
      <p:sp>
        <p:nvSpPr>
          <p:cNvPr id="1189" name="Rectangle 1023">
            <a:extLst>
              <a:ext uri="{FF2B5EF4-FFF2-40B4-BE49-F238E27FC236}">
                <a16:creationId xmlns:a16="http://schemas.microsoft.com/office/drawing/2014/main" id="{E867C980-E8C5-6D49-F946-01AAAEFA27E7}"/>
              </a:ext>
            </a:extLst>
          </p:cNvPr>
          <p:cNvSpPr/>
          <p:nvPr/>
        </p:nvSpPr>
        <p:spPr>
          <a:xfrm>
            <a:off x="8193078" y="2732319"/>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Custom Models</a:t>
            </a:r>
          </a:p>
        </p:txBody>
      </p:sp>
      <p:sp>
        <p:nvSpPr>
          <p:cNvPr id="1190" name="Rectangle 1023">
            <a:extLst>
              <a:ext uri="{FF2B5EF4-FFF2-40B4-BE49-F238E27FC236}">
                <a16:creationId xmlns:a16="http://schemas.microsoft.com/office/drawing/2014/main" id="{AF1E650F-86B4-15C4-6D75-CD1FA5E68C7D}"/>
              </a:ext>
            </a:extLst>
          </p:cNvPr>
          <p:cNvSpPr/>
          <p:nvPr/>
        </p:nvSpPr>
        <p:spPr>
          <a:xfrm>
            <a:off x="8193078" y="2497391"/>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Finetuning</a:t>
            </a:r>
          </a:p>
        </p:txBody>
      </p:sp>
      <p:sp>
        <p:nvSpPr>
          <p:cNvPr id="1191" name="Rectangle 1023">
            <a:extLst>
              <a:ext uri="{FF2B5EF4-FFF2-40B4-BE49-F238E27FC236}">
                <a16:creationId xmlns:a16="http://schemas.microsoft.com/office/drawing/2014/main" id="{961E08F7-71AD-8CDF-E723-2117961462B3}"/>
              </a:ext>
            </a:extLst>
          </p:cNvPr>
          <p:cNvSpPr/>
          <p:nvPr/>
        </p:nvSpPr>
        <p:spPr>
          <a:xfrm>
            <a:off x="9137748" y="2488868"/>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1" noProof="0">
                <a:solidFill>
                  <a:prstClr val="black"/>
                </a:solidFill>
                <a:latin typeface="Santander Text" panose="020B0504020201020104"/>
                <a:ea typeface="Calibri" panose="020F0502020204030204" pitchFamily="34" charset="0"/>
                <a:cs typeface="Calibri" panose="020F0502020204030204" pitchFamily="34" charset="0"/>
              </a:rPr>
              <a:t>Prompts</a:t>
            </a:r>
            <a:endPar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192" name="Rectangle 1023">
            <a:extLst>
              <a:ext uri="{FF2B5EF4-FFF2-40B4-BE49-F238E27FC236}">
                <a16:creationId xmlns:a16="http://schemas.microsoft.com/office/drawing/2014/main" id="{6DE524A8-8EA1-8503-3E50-F683B2022436}"/>
              </a:ext>
            </a:extLst>
          </p:cNvPr>
          <p:cNvSpPr/>
          <p:nvPr/>
        </p:nvSpPr>
        <p:spPr>
          <a:xfrm>
            <a:off x="8164504" y="3164120"/>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RAG</a:t>
            </a:r>
          </a:p>
        </p:txBody>
      </p:sp>
      <p:sp>
        <p:nvSpPr>
          <p:cNvPr id="1193" name="Rectangle 1023">
            <a:extLst>
              <a:ext uri="{FF2B5EF4-FFF2-40B4-BE49-F238E27FC236}">
                <a16:creationId xmlns:a16="http://schemas.microsoft.com/office/drawing/2014/main" id="{E88F46C7-FED7-2F17-FFF5-3BBD87C1F759}"/>
              </a:ext>
            </a:extLst>
          </p:cNvPr>
          <p:cNvSpPr/>
          <p:nvPr/>
        </p:nvSpPr>
        <p:spPr>
          <a:xfrm>
            <a:off x="8164503" y="3390057"/>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Data Systems</a:t>
            </a:r>
          </a:p>
        </p:txBody>
      </p:sp>
      <p:sp>
        <p:nvSpPr>
          <p:cNvPr id="1194" name="Rectangle 1023">
            <a:extLst>
              <a:ext uri="{FF2B5EF4-FFF2-40B4-BE49-F238E27FC236}">
                <a16:creationId xmlns:a16="http://schemas.microsoft.com/office/drawing/2014/main" id="{9EF5D8F9-0C4C-0BED-ED60-6A448AEEDA1B}"/>
              </a:ext>
            </a:extLst>
          </p:cNvPr>
          <p:cNvSpPr/>
          <p:nvPr/>
        </p:nvSpPr>
        <p:spPr>
          <a:xfrm>
            <a:off x="9124288" y="3162496"/>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Vector &amp; Graph</a:t>
            </a:r>
          </a:p>
        </p:txBody>
      </p:sp>
      <p:sp>
        <p:nvSpPr>
          <p:cNvPr id="1195" name="Rectangle 1023">
            <a:extLst>
              <a:ext uri="{FF2B5EF4-FFF2-40B4-BE49-F238E27FC236}">
                <a16:creationId xmlns:a16="http://schemas.microsoft.com/office/drawing/2014/main" id="{5B510D46-98D8-D44B-598B-1325BBD73EB5}"/>
              </a:ext>
            </a:extLst>
          </p:cNvPr>
          <p:cNvSpPr/>
          <p:nvPr/>
        </p:nvSpPr>
        <p:spPr>
          <a:xfrm>
            <a:off x="9124287" y="3388433"/>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Governance</a:t>
            </a:r>
          </a:p>
        </p:txBody>
      </p:sp>
      <p:sp>
        <p:nvSpPr>
          <p:cNvPr id="1196" name="Rectangle 1023">
            <a:extLst>
              <a:ext uri="{FF2B5EF4-FFF2-40B4-BE49-F238E27FC236}">
                <a16:creationId xmlns:a16="http://schemas.microsoft.com/office/drawing/2014/main" id="{3970A55E-F538-A7FF-2724-154DF0545359}"/>
              </a:ext>
            </a:extLst>
          </p:cNvPr>
          <p:cNvSpPr/>
          <p:nvPr/>
        </p:nvSpPr>
        <p:spPr>
          <a:xfrm>
            <a:off x="10231477" y="4108313"/>
            <a:ext cx="761586"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PBC Capabilities</a:t>
            </a:r>
          </a:p>
        </p:txBody>
      </p:sp>
      <p:sp>
        <p:nvSpPr>
          <p:cNvPr id="1197" name="Rectangle 1023">
            <a:extLst>
              <a:ext uri="{FF2B5EF4-FFF2-40B4-BE49-F238E27FC236}">
                <a16:creationId xmlns:a16="http://schemas.microsoft.com/office/drawing/2014/main" id="{05B363C3-7F7C-7C3D-E89F-5E621681B490}"/>
              </a:ext>
            </a:extLst>
          </p:cNvPr>
          <p:cNvSpPr/>
          <p:nvPr/>
        </p:nvSpPr>
        <p:spPr>
          <a:xfrm>
            <a:off x="9369363" y="3888221"/>
            <a:ext cx="828000"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Platform Capabilities</a:t>
            </a:r>
          </a:p>
        </p:txBody>
      </p:sp>
      <p:sp>
        <p:nvSpPr>
          <p:cNvPr id="1198" name="Rectangle 1023">
            <a:extLst>
              <a:ext uri="{FF2B5EF4-FFF2-40B4-BE49-F238E27FC236}">
                <a16:creationId xmlns:a16="http://schemas.microsoft.com/office/drawing/2014/main" id="{D2050832-4C1E-8BAD-688D-8170091BF6C7}"/>
              </a:ext>
            </a:extLst>
          </p:cNvPr>
          <p:cNvSpPr/>
          <p:nvPr/>
        </p:nvSpPr>
        <p:spPr>
          <a:xfrm>
            <a:off x="9369363" y="4108119"/>
            <a:ext cx="828000"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Business Capabilities</a:t>
            </a:r>
          </a:p>
        </p:txBody>
      </p:sp>
      <p:sp>
        <p:nvSpPr>
          <p:cNvPr id="1199" name="Rectangle 1023">
            <a:extLst>
              <a:ext uri="{FF2B5EF4-FFF2-40B4-BE49-F238E27FC236}">
                <a16:creationId xmlns:a16="http://schemas.microsoft.com/office/drawing/2014/main" id="{3D495997-7BC7-6608-9344-C7E0AA39071A}"/>
              </a:ext>
            </a:extLst>
          </p:cNvPr>
          <p:cNvSpPr/>
          <p:nvPr/>
        </p:nvSpPr>
        <p:spPr>
          <a:xfrm>
            <a:off x="10084072" y="3159416"/>
            <a:ext cx="926556" cy="4088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Data Capabilities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Structured data ingestion, processing, and management for AI use</a:t>
            </a:r>
            <a:r>
              <a:rPr lang="en-US" sz="600" noProof="0">
                <a:solidFill>
                  <a:prstClr val="black"/>
                </a:solidFill>
                <a:latin typeface="Santander Text" panose="020B0504020201020104"/>
                <a:ea typeface="Calibri" panose="020F0502020204030204" pitchFamily="34" charset="0"/>
                <a:cs typeface="Calibri" panose="020F0502020204030204" pitchFamily="34" charset="0"/>
              </a:rPr>
              <a:t>.</a:t>
            </a:r>
            <a:endParaRPr kumimoji="0" lang="en-US" sz="5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200" name="Rectangle 1023">
            <a:extLst>
              <a:ext uri="{FF2B5EF4-FFF2-40B4-BE49-F238E27FC236}">
                <a16:creationId xmlns:a16="http://schemas.microsoft.com/office/drawing/2014/main" id="{B6BB1F6E-1883-A08F-6E31-096744EC6C4C}"/>
              </a:ext>
            </a:extLst>
          </p:cNvPr>
          <p:cNvSpPr/>
          <p:nvPr/>
        </p:nvSpPr>
        <p:spPr>
          <a:xfrm>
            <a:off x="8045917" y="3881774"/>
            <a:ext cx="1240576" cy="468648"/>
          </a:xfrm>
          <a:prstGeom prst="rect">
            <a:avLst/>
          </a:prstGeom>
          <a:solidFill>
            <a:srgbClr val="C00000">
              <a:alpha val="31000"/>
            </a:srgbClr>
          </a:solidFill>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MCP/API Server</a:t>
            </a:r>
          </a:p>
          <a:p>
            <a:pPr algn="ctr">
              <a:defRPr/>
            </a:pPr>
            <a:r>
              <a:rPr lang="en-US" sz="600" noProof="0">
                <a:solidFill>
                  <a:prstClr val="black"/>
                </a:solidFill>
                <a:latin typeface="Santander Text" panose="020B0504020201020104"/>
                <a:ea typeface="Calibri" panose="020F0502020204030204" pitchFamily="34" charset="0"/>
                <a:cs typeface="Calibri" panose="020F0502020204030204" pitchFamily="34" charset="0"/>
              </a:rPr>
              <a:t>Core banking APIs exposed as standard MCP services. Governance layer providing secure context..</a:t>
            </a:r>
          </a:p>
        </p:txBody>
      </p:sp>
      <p:sp>
        <p:nvSpPr>
          <p:cNvPr id="1202" name="Rectangle 1023">
            <a:extLst>
              <a:ext uri="{FF2B5EF4-FFF2-40B4-BE49-F238E27FC236}">
                <a16:creationId xmlns:a16="http://schemas.microsoft.com/office/drawing/2014/main" id="{A2D3BA20-6DE1-CFFE-2E28-1E7B274A8F90}"/>
              </a:ext>
            </a:extLst>
          </p:cNvPr>
          <p:cNvSpPr/>
          <p:nvPr/>
        </p:nvSpPr>
        <p:spPr>
          <a:xfrm>
            <a:off x="9388226" y="4522416"/>
            <a:ext cx="809137"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Other Agency Capabilities</a:t>
            </a:r>
          </a:p>
        </p:txBody>
      </p:sp>
      <p:sp>
        <p:nvSpPr>
          <p:cNvPr id="1203" name="Arrow: Right 1054">
            <a:extLst>
              <a:ext uri="{FF2B5EF4-FFF2-40B4-BE49-F238E27FC236}">
                <a16:creationId xmlns:a16="http://schemas.microsoft.com/office/drawing/2014/main" id="{EE9B201E-DFEA-D687-4511-2FBE37937EEF}"/>
              </a:ext>
            </a:extLst>
          </p:cNvPr>
          <p:cNvSpPr/>
          <p:nvPr/>
        </p:nvSpPr>
        <p:spPr>
          <a:xfrm>
            <a:off x="6919670" y="3213060"/>
            <a:ext cx="792000"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sp>
        <p:nvSpPr>
          <p:cNvPr id="1204" name="Arrow: Right 1054">
            <a:extLst>
              <a:ext uri="{FF2B5EF4-FFF2-40B4-BE49-F238E27FC236}">
                <a16:creationId xmlns:a16="http://schemas.microsoft.com/office/drawing/2014/main" id="{6A1CE9F2-43EB-C2C6-EE4C-CBDE0EF4C123}"/>
              </a:ext>
            </a:extLst>
          </p:cNvPr>
          <p:cNvSpPr/>
          <p:nvPr/>
        </p:nvSpPr>
        <p:spPr>
          <a:xfrm>
            <a:off x="7024271" y="3997387"/>
            <a:ext cx="792000"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sp>
        <p:nvSpPr>
          <p:cNvPr id="1205" name="Arrow: Right 1054">
            <a:extLst>
              <a:ext uri="{FF2B5EF4-FFF2-40B4-BE49-F238E27FC236}">
                <a16:creationId xmlns:a16="http://schemas.microsoft.com/office/drawing/2014/main" id="{F70CEF78-3BBD-5135-F11D-E226B187E905}"/>
              </a:ext>
            </a:extLst>
          </p:cNvPr>
          <p:cNvSpPr/>
          <p:nvPr/>
        </p:nvSpPr>
        <p:spPr>
          <a:xfrm>
            <a:off x="6997135" y="4620111"/>
            <a:ext cx="792000"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sp>
        <p:nvSpPr>
          <p:cNvPr id="1206" name="Rectangle 1023">
            <a:extLst>
              <a:ext uri="{FF2B5EF4-FFF2-40B4-BE49-F238E27FC236}">
                <a16:creationId xmlns:a16="http://schemas.microsoft.com/office/drawing/2014/main" id="{AC6B0CD6-4D62-6B65-EA13-DEADD73D7B0A}"/>
              </a:ext>
            </a:extLst>
          </p:cNvPr>
          <p:cNvSpPr/>
          <p:nvPr/>
        </p:nvSpPr>
        <p:spPr>
          <a:xfrm>
            <a:off x="8989168" y="5598199"/>
            <a:ext cx="2124000" cy="972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1200" b="1" dirty="0">
                <a:solidFill>
                  <a:prstClr val="white"/>
                </a:solidFill>
                <a:latin typeface="Santander Text" panose="020B0504020201020104"/>
                <a:cs typeface="Calibri" panose="020F0502020204030204" pitchFamily="34" charset="0"/>
              </a:rPr>
              <a:t>Security</a:t>
            </a:r>
          </a:p>
          <a:p>
            <a:pPr lvl="0">
              <a:lnSpc>
                <a:spcPct val="110000"/>
              </a:lnSpc>
              <a:defRPr/>
            </a:pPr>
            <a:endParaRPr lang="en-US" sz="800" i="1" dirty="0">
              <a:solidFill>
                <a:prstClr val="white"/>
              </a:solidFill>
              <a:latin typeface="Santander Text" panose="020B0504020201020104"/>
            </a:endParaRPr>
          </a:p>
          <a:p>
            <a:pPr lvl="0">
              <a:lnSpc>
                <a:spcPct val="110000"/>
              </a:lnSpc>
              <a:defRPr/>
            </a:pPr>
            <a:r>
              <a:rPr lang="en-US" sz="800" i="1" dirty="0">
                <a:solidFill>
                  <a:prstClr val="white"/>
                </a:solidFill>
                <a:latin typeface="Santander Text" panose="020B0504020201020104"/>
              </a:rPr>
              <a:t>Adapted to the company security requirements on data lineage, consent, </a:t>
            </a:r>
            <a:r>
              <a:rPr lang="en-US" sz="800" i="1" dirty="0" err="1">
                <a:solidFill>
                  <a:prstClr val="white"/>
                </a:solidFill>
                <a:latin typeface="Santander Text" panose="020B0504020201020104"/>
              </a:rPr>
              <a:t>etc</a:t>
            </a:r>
            <a:r>
              <a:rPr lang="en-US" sz="800" i="1" dirty="0">
                <a:solidFill>
                  <a:prstClr val="white"/>
                </a:solidFill>
                <a:latin typeface="Santander Text" panose="020B0504020201020104"/>
              </a:rPr>
              <a:t>, to achieve full regulatory compliance. </a:t>
            </a:r>
          </a:p>
        </p:txBody>
      </p:sp>
      <p:grpSp>
        <p:nvGrpSpPr>
          <p:cNvPr id="1207" name="Grupo 19">
            <a:extLst>
              <a:ext uri="{FF2B5EF4-FFF2-40B4-BE49-F238E27FC236}">
                <a16:creationId xmlns:a16="http://schemas.microsoft.com/office/drawing/2014/main" id="{EC5ED118-2F29-AEB0-B6D9-DF6A4753868B}"/>
              </a:ext>
            </a:extLst>
          </p:cNvPr>
          <p:cNvGrpSpPr/>
          <p:nvPr/>
        </p:nvGrpSpPr>
        <p:grpSpPr>
          <a:xfrm>
            <a:off x="10231477" y="2471772"/>
            <a:ext cx="396319" cy="388622"/>
            <a:chOff x="5725562" y="3167579"/>
            <a:chExt cx="396319" cy="388622"/>
          </a:xfrm>
        </p:grpSpPr>
        <p:sp>
          <p:nvSpPr>
            <p:cNvPr id="1208" name="Rectángulo: esquinas redondeadas 91">
              <a:extLst>
                <a:ext uri="{FF2B5EF4-FFF2-40B4-BE49-F238E27FC236}">
                  <a16:creationId xmlns:a16="http://schemas.microsoft.com/office/drawing/2014/main" id="{D2594D71-2B53-8B13-13AE-F335EA2586C7}"/>
                </a:ext>
              </a:extLst>
            </p:cNvPr>
            <p:cNvSpPr/>
            <p:nvPr/>
          </p:nvSpPr>
          <p:spPr>
            <a:xfrm>
              <a:off x="5725562" y="3180824"/>
              <a:ext cx="396319" cy="375377"/>
            </a:xfrm>
            <a:prstGeom prst="roundRect">
              <a:avLst/>
            </a:prstGeom>
            <a:solidFill>
              <a:srgbClr val="C4E5F2">
                <a:alpha val="20000"/>
              </a:srgbClr>
            </a:solidFill>
            <a:ln>
              <a:noFill/>
            </a:ln>
            <a:effectLst/>
            <a:scene3d>
              <a:camera prst="isometricTopUp"/>
              <a:lightRig rig="chilly" dir="t"/>
            </a:scene3d>
            <a:sp3d extrusionH="95250" contourW="12700" prstMaterial="metal">
              <a:extrusionClr>
                <a:srgbClr val="FCFDFE"/>
              </a:extrusionClr>
              <a:contourClr>
                <a:schemeClr val="bg1">
                  <a:lumMod val="7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sp>
          <p:nvSpPr>
            <p:cNvPr id="1209" name="Elipse 23">
              <a:extLst>
                <a:ext uri="{FF2B5EF4-FFF2-40B4-BE49-F238E27FC236}">
                  <a16:creationId xmlns:a16="http://schemas.microsoft.com/office/drawing/2014/main" id="{CC64E4F2-A627-F93C-869A-112EB284BC51}"/>
                </a:ext>
              </a:extLst>
            </p:cNvPr>
            <p:cNvSpPr/>
            <p:nvPr/>
          </p:nvSpPr>
          <p:spPr>
            <a:xfrm>
              <a:off x="5782274" y="3167579"/>
              <a:ext cx="282894" cy="282894"/>
            </a:xfrm>
            <a:prstGeom prst="ellipse">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pic>
          <p:nvPicPr>
            <p:cNvPr id="1210" name="Gráfico 26" descr="Inteligencia artificial con relleno sólido">
              <a:extLst>
                <a:ext uri="{FF2B5EF4-FFF2-40B4-BE49-F238E27FC236}">
                  <a16:creationId xmlns:a16="http://schemas.microsoft.com/office/drawing/2014/main" id="{BBF00306-C6FF-3422-C35E-800E8E3C1F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0435" y="3180824"/>
              <a:ext cx="218810" cy="229567"/>
            </a:xfrm>
            <a:prstGeom prst="rect">
              <a:avLst/>
            </a:prstGeom>
          </p:spPr>
        </p:pic>
      </p:grpSp>
      <p:sp>
        <p:nvSpPr>
          <p:cNvPr id="1212" name="Arrow: Right 1054">
            <a:extLst>
              <a:ext uri="{FF2B5EF4-FFF2-40B4-BE49-F238E27FC236}">
                <a16:creationId xmlns:a16="http://schemas.microsoft.com/office/drawing/2014/main" id="{1AEF5EA4-167B-2759-0F4D-6BACA5337A9E}"/>
              </a:ext>
            </a:extLst>
          </p:cNvPr>
          <p:cNvSpPr/>
          <p:nvPr/>
        </p:nvSpPr>
        <p:spPr>
          <a:xfrm rot="2428408">
            <a:off x="6978261" y="2258369"/>
            <a:ext cx="794881" cy="328660"/>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sp>
        <p:nvSpPr>
          <p:cNvPr id="1213" name="TextBox 1212">
            <a:extLst>
              <a:ext uri="{FF2B5EF4-FFF2-40B4-BE49-F238E27FC236}">
                <a16:creationId xmlns:a16="http://schemas.microsoft.com/office/drawing/2014/main" id="{86CE615F-1177-38F5-162A-B52FABBFA8CC}"/>
              </a:ext>
            </a:extLst>
          </p:cNvPr>
          <p:cNvSpPr txBox="1"/>
          <p:nvPr/>
        </p:nvSpPr>
        <p:spPr>
          <a:xfrm>
            <a:off x="7930171" y="3711186"/>
            <a:ext cx="2491366" cy="173574"/>
          </a:xfrm>
          <a:prstGeom prst="rect">
            <a:avLst/>
          </a:prstGeom>
          <a:noFill/>
        </p:spPr>
        <p:txBody>
          <a:bodyPr wrap="square">
            <a:spAutoFit/>
          </a:bodyPr>
          <a:lstStyle/>
          <a:p>
            <a:pPr lvl="0">
              <a:lnSpc>
                <a:spcPct val="110000"/>
              </a:lnSpc>
              <a:spcBef>
                <a:spcPts val="600"/>
              </a:spcBef>
              <a:defRPr/>
            </a:pPr>
            <a:r>
              <a:rPr lang="en-US" sz="500" i="1" noProof="0">
                <a:solidFill>
                  <a:srgbClr val="070F26"/>
                </a:solidFill>
                <a:latin typeface="Santander Text" panose="020B0504020201020104"/>
                <a:ea typeface="Helvetica Neue"/>
                <a:cs typeface="Arial" panose="020B0604020202020204" pitchFamily="34" charset="0"/>
                <a:sym typeface="Helvetica Neue"/>
              </a:rPr>
              <a:t>Corporate features and APIs available to fully integrate agents</a:t>
            </a:r>
            <a:endParaRPr lang="en-US" sz="500" b="1" i="1" noProof="0">
              <a:solidFill>
                <a:srgbClr val="070F26"/>
              </a:solidFill>
              <a:latin typeface="Santander Text" panose="020B0504020201020104"/>
              <a:ea typeface="Helvetica Neue"/>
              <a:cs typeface="Arial" panose="020B0604020202020204" pitchFamily="34" charset="0"/>
              <a:sym typeface="Helvetica Neue Medium"/>
            </a:endParaRPr>
          </a:p>
        </p:txBody>
      </p:sp>
      <p:pic>
        <p:nvPicPr>
          <p:cNvPr id="1214" name="Picture 1213">
            <a:extLst>
              <a:ext uri="{FF2B5EF4-FFF2-40B4-BE49-F238E27FC236}">
                <a16:creationId xmlns:a16="http://schemas.microsoft.com/office/drawing/2014/main" id="{14BDD298-A39D-9CCF-C2B4-532ABC246B76}"/>
              </a:ext>
            </a:extLst>
          </p:cNvPr>
          <p:cNvPicPr>
            <a:picLocks noChangeAspect="1"/>
          </p:cNvPicPr>
          <p:nvPr/>
        </p:nvPicPr>
        <p:blipFill>
          <a:blip r:embed="rId5"/>
          <a:srcRect l="-1" t="-6178" r="89155"/>
          <a:stretch>
            <a:fillRect/>
          </a:stretch>
        </p:blipFill>
        <p:spPr>
          <a:xfrm>
            <a:off x="7391707" y="1510107"/>
            <a:ext cx="145341" cy="266065"/>
          </a:xfrm>
          <a:prstGeom prst="rect">
            <a:avLst/>
          </a:prstGeom>
          <a:noFill/>
        </p:spPr>
      </p:pic>
      <p:pic>
        <p:nvPicPr>
          <p:cNvPr id="1215" name="Picture 1214">
            <a:extLst>
              <a:ext uri="{FF2B5EF4-FFF2-40B4-BE49-F238E27FC236}">
                <a16:creationId xmlns:a16="http://schemas.microsoft.com/office/drawing/2014/main" id="{E654C586-23DE-8331-17A6-E17936EFAD55}"/>
              </a:ext>
            </a:extLst>
          </p:cNvPr>
          <p:cNvPicPr>
            <a:picLocks noChangeAspect="1"/>
          </p:cNvPicPr>
          <p:nvPr/>
        </p:nvPicPr>
        <p:blipFill>
          <a:blip r:embed="rId5"/>
          <a:srcRect l="-1" t="-6178" r="89155"/>
          <a:stretch>
            <a:fillRect/>
          </a:stretch>
        </p:blipFill>
        <p:spPr>
          <a:xfrm>
            <a:off x="1482928" y="985822"/>
            <a:ext cx="145341" cy="266065"/>
          </a:xfrm>
          <a:prstGeom prst="rect">
            <a:avLst/>
          </a:prstGeom>
          <a:noFill/>
        </p:spPr>
      </p:pic>
      <p:pic>
        <p:nvPicPr>
          <p:cNvPr id="1216" name="Picture 1215">
            <a:extLst>
              <a:ext uri="{FF2B5EF4-FFF2-40B4-BE49-F238E27FC236}">
                <a16:creationId xmlns:a16="http://schemas.microsoft.com/office/drawing/2014/main" id="{FC8A250C-9A8C-D982-1327-BFD7E7B9A7AF}"/>
              </a:ext>
            </a:extLst>
          </p:cNvPr>
          <p:cNvPicPr>
            <a:picLocks noChangeAspect="1"/>
          </p:cNvPicPr>
          <p:nvPr/>
        </p:nvPicPr>
        <p:blipFill>
          <a:blip r:embed="rId5"/>
          <a:srcRect l="-1" t="-6178" r="89155"/>
          <a:stretch>
            <a:fillRect/>
          </a:stretch>
        </p:blipFill>
        <p:spPr>
          <a:xfrm flipH="1">
            <a:off x="1471805" y="5355527"/>
            <a:ext cx="167589" cy="266065"/>
          </a:xfrm>
          <a:prstGeom prst="rect">
            <a:avLst/>
          </a:prstGeom>
          <a:noFill/>
        </p:spPr>
      </p:pic>
      <p:sp>
        <p:nvSpPr>
          <p:cNvPr id="1217" name="Rectangle 1023">
            <a:extLst>
              <a:ext uri="{FF2B5EF4-FFF2-40B4-BE49-F238E27FC236}">
                <a16:creationId xmlns:a16="http://schemas.microsoft.com/office/drawing/2014/main" id="{E948330B-0787-249B-0F9E-FB05FC564F67}"/>
              </a:ext>
            </a:extLst>
          </p:cNvPr>
          <p:cNvSpPr/>
          <p:nvPr/>
        </p:nvSpPr>
        <p:spPr>
          <a:xfrm>
            <a:off x="5442980" y="2843098"/>
            <a:ext cx="1496789" cy="3636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b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Santander Text" panose="020B0504020201020104"/>
              </a:rPr>
              <a:t>Memory Broker</a:t>
            </a:r>
          </a:p>
          <a:p>
            <a:pPr algn="ctr">
              <a:defRPr/>
            </a:pPr>
            <a:r>
              <a:rPr kumimoji="0" lang="en-US" sz="400" i="0" u="none" strike="noStrike" kern="1200" cap="none" spc="0" normalizeH="0" baseline="0">
                <a:ln>
                  <a:noFill/>
                </a:ln>
                <a:solidFill>
                  <a:schemeClr val="tx1"/>
                </a:solidFill>
                <a:effectLst/>
                <a:uLnTx/>
                <a:uFillTx/>
                <a:latin typeface="Santander Text" panose="020B0504020201020104"/>
              </a:rPr>
              <a:t>Acts as an interface between agentic systems and graph or vector databases where</a:t>
            </a:r>
            <a:r>
              <a:rPr lang="en-US" sz="400">
                <a:solidFill>
                  <a:schemeClr val="tx1"/>
                </a:solidFill>
                <a:latin typeface="Santander Text" panose="020B0504020201020104"/>
              </a:rPr>
              <a:t> long-term memory, semantic, episodic and other kinds of memory are stored.</a:t>
            </a:r>
            <a:endParaRPr kumimoji="0" lang="en-US" sz="400" i="0" u="none" strike="noStrike" kern="1200" cap="none" spc="0" normalizeH="0" baseline="0" noProof="0">
              <a:ln>
                <a:noFill/>
              </a:ln>
              <a:solidFill>
                <a:schemeClr val="tx1"/>
              </a:solidFill>
              <a:effectLst/>
              <a:uLnTx/>
              <a:uFillTx/>
              <a:latin typeface="Santander Text" panose="020B0504020201020104"/>
            </a:endParaRPr>
          </a:p>
        </p:txBody>
      </p:sp>
      <p:sp>
        <p:nvSpPr>
          <p:cNvPr id="1224" name="Rectangle 1223">
            <a:extLst>
              <a:ext uri="{FF2B5EF4-FFF2-40B4-BE49-F238E27FC236}">
                <a16:creationId xmlns:a16="http://schemas.microsoft.com/office/drawing/2014/main" id="{32FA4512-1F03-20D7-8E2A-946673A153ED}"/>
              </a:ext>
            </a:extLst>
          </p:cNvPr>
          <p:cNvSpPr/>
          <p:nvPr/>
        </p:nvSpPr>
        <p:spPr>
          <a:xfrm>
            <a:off x="4114095" y="3569155"/>
            <a:ext cx="1044000" cy="40834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rPr>
              <a:t>Secure Code Runtime</a:t>
            </a:r>
          </a:p>
          <a:p>
            <a:pPr lvl="0" algn="ctr">
              <a:defRPr/>
            </a:pPr>
            <a:r>
              <a:rPr lang="en-US" sz="600" noProof="0">
                <a:solidFill>
                  <a:prstClr val="black"/>
                </a:solidFill>
                <a:latin typeface="Santander Text" panose="020B0504020201020104"/>
                <a:ea typeface="Calibri" panose="020F0502020204030204" pitchFamily="34" charset="0"/>
                <a:cs typeface="Calibri" panose="020F0502020204030204" pitchFamily="34" charset="0"/>
              </a:rPr>
              <a:t>Sandbox (WASM/</a:t>
            </a:r>
            <a:r>
              <a:rPr lang="en-US" sz="600" noProof="0" err="1">
                <a:solidFill>
                  <a:prstClr val="black"/>
                </a:solidFill>
                <a:latin typeface="Santander Text" panose="020B0504020201020104"/>
                <a:ea typeface="Calibri" panose="020F0502020204030204" pitchFamily="34" charset="0"/>
                <a:cs typeface="Calibri" panose="020F0502020204030204" pitchFamily="34" charset="0"/>
              </a:rPr>
              <a:t>gVisor</a:t>
            </a:r>
            <a:r>
              <a:rPr lang="en-US" sz="600" noProof="0">
                <a:solidFill>
                  <a:prstClr val="black"/>
                </a:solidFill>
                <a:latin typeface="Santander Text" panose="020B0504020201020104"/>
                <a:ea typeface="Calibri" panose="020F0502020204030204" pitchFamily="34" charset="0"/>
                <a:cs typeface="Calibri" panose="020F0502020204030204" pitchFamily="34" charset="0"/>
              </a:rPr>
              <a:t>) for isolated execution of agent-generated Python/SQL code.</a:t>
            </a:r>
          </a:p>
        </p:txBody>
      </p:sp>
      <p:sp>
        <p:nvSpPr>
          <p:cNvPr id="1266" name="Arrow: Right 1054">
            <a:extLst>
              <a:ext uri="{FF2B5EF4-FFF2-40B4-BE49-F238E27FC236}">
                <a16:creationId xmlns:a16="http://schemas.microsoft.com/office/drawing/2014/main" id="{E830BC8F-BF91-F1B1-397F-BFC9A01F8395}"/>
              </a:ext>
            </a:extLst>
          </p:cNvPr>
          <p:cNvSpPr/>
          <p:nvPr/>
        </p:nvSpPr>
        <p:spPr>
          <a:xfrm rot="16200000">
            <a:off x="9783634" y="1810307"/>
            <a:ext cx="1268887"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sp>
        <p:nvSpPr>
          <p:cNvPr id="13" name="Arrow: Right 1054">
            <a:extLst>
              <a:ext uri="{FF2B5EF4-FFF2-40B4-BE49-F238E27FC236}">
                <a16:creationId xmlns:a16="http://schemas.microsoft.com/office/drawing/2014/main" id="{4B7A5461-151D-8CBE-598D-953B6C5A4AEC}"/>
              </a:ext>
            </a:extLst>
          </p:cNvPr>
          <p:cNvSpPr/>
          <p:nvPr/>
        </p:nvSpPr>
        <p:spPr>
          <a:xfrm>
            <a:off x="3254589" y="3024902"/>
            <a:ext cx="446529" cy="396000"/>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sp>
        <p:nvSpPr>
          <p:cNvPr id="9" name="TextBox 8">
            <a:extLst>
              <a:ext uri="{FF2B5EF4-FFF2-40B4-BE49-F238E27FC236}">
                <a16:creationId xmlns:a16="http://schemas.microsoft.com/office/drawing/2014/main" id="{73B77EEA-87B6-FD63-3960-43F0899CAC39}"/>
              </a:ext>
            </a:extLst>
          </p:cNvPr>
          <p:cNvSpPr txBox="1"/>
          <p:nvPr/>
        </p:nvSpPr>
        <p:spPr>
          <a:xfrm>
            <a:off x="7389627" y="1044458"/>
            <a:ext cx="1577483" cy="369332"/>
          </a:xfrm>
          <a:prstGeom prst="rect">
            <a:avLst/>
          </a:prstGeom>
          <a:noFill/>
        </p:spPr>
        <p:txBody>
          <a:bodyPr wrap="none" rtlCol="0">
            <a:spAutoFit/>
          </a:bodyPr>
          <a:lstStyle/>
          <a:p>
            <a:r>
              <a:rPr lang="es-ES" dirty="0">
                <a:solidFill>
                  <a:srgbClr val="FF0000"/>
                </a:solidFill>
                <a:latin typeface="Santander Text" panose="020B0504020201020104"/>
              </a:rPr>
              <a:t>CDAIO </a:t>
            </a:r>
            <a:r>
              <a:rPr lang="es-ES" dirty="0" err="1">
                <a:solidFill>
                  <a:srgbClr val="FF0000"/>
                </a:solidFill>
                <a:latin typeface="Santander Text" panose="020B0504020201020104"/>
              </a:rPr>
              <a:t>Domain</a:t>
            </a:r>
            <a:endParaRPr lang="es-ES" dirty="0">
              <a:solidFill>
                <a:srgbClr val="FF0000"/>
              </a:solidFill>
              <a:latin typeface="Santander Text" panose="020B0504020201020104"/>
            </a:endParaRPr>
          </a:p>
        </p:txBody>
      </p:sp>
      <p:sp>
        <p:nvSpPr>
          <p:cNvPr id="30" name="Rectangle 1023">
            <a:extLst>
              <a:ext uri="{FF2B5EF4-FFF2-40B4-BE49-F238E27FC236}">
                <a16:creationId xmlns:a16="http://schemas.microsoft.com/office/drawing/2014/main" id="{452AF330-7CD0-E02E-3D02-D16D0E4DAF82}"/>
              </a:ext>
            </a:extLst>
          </p:cNvPr>
          <p:cNvSpPr/>
          <p:nvPr/>
        </p:nvSpPr>
        <p:spPr>
          <a:xfrm>
            <a:off x="6217277" y="5598199"/>
            <a:ext cx="2592000" cy="972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numCol="1" rtlCol="0" anchor="t"/>
          <a:lstStyle/>
          <a:p>
            <a:pPr marL="0" indent="0" algn="ctr" rtl="0" eaLnBrk="1" latinLnBrk="0" hangingPunct="1">
              <a:buNone/>
            </a:pPr>
            <a:r>
              <a:rPr lang="en-GB" sz="1200" b="1" dirty="0">
                <a:solidFill>
                  <a:prstClr val="white"/>
                </a:solidFill>
                <a:latin typeface="Santander Text" panose="020B0504020201020104"/>
                <a:cs typeface="Calibri" panose="020F0502020204030204" pitchFamily="34" charset="0"/>
              </a:rPr>
              <a:t>AI</a:t>
            </a:r>
            <a:r>
              <a:rPr lang="en-GB" sz="1200" b="1" dirty="0">
                <a:solidFill>
                  <a:srgbClr val="FFFFFF"/>
                </a:solidFill>
                <a:effectLst/>
                <a:latin typeface="Santander Text" panose="020B0504020201020104"/>
              </a:rPr>
              <a:t> </a:t>
            </a:r>
            <a:r>
              <a:rPr lang="en-GB" sz="1200" b="1" dirty="0">
                <a:solidFill>
                  <a:prstClr val="white"/>
                </a:solidFill>
                <a:latin typeface="Santander Text" panose="020B0504020201020104"/>
                <a:cs typeface="Calibri" panose="020F0502020204030204" pitchFamily="34" charset="0"/>
              </a:rPr>
              <a:t>Observability</a:t>
            </a:r>
          </a:p>
          <a:p>
            <a:pPr indent="0">
              <a:buNone/>
              <a:defRPr/>
            </a:pPr>
            <a:r>
              <a:rPr lang="en-GB" sz="800" i="1" dirty="0">
                <a:solidFill>
                  <a:prstClr val="white"/>
                </a:solidFill>
                <a:latin typeface="Santander Text" panose="020B0504020201020104"/>
              </a:rPr>
              <a:t>Adapted to the company </a:t>
            </a:r>
            <a:r>
              <a:rPr lang="en-GB" sz="800" i="1" dirty="0" err="1">
                <a:solidFill>
                  <a:prstClr val="white"/>
                </a:solidFill>
                <a:latin typeface="Santander Text" panose="020B0504020201020104"/>
              </a:rPr>
              <a:t>Observability,Traceability</a:t>
            </a:r>
            <a:r>
              <a:rPr lang="en-GB" sz="800" i="1" dirty="0">
                <a:solidFill>
                  <a:prstClr val="white"/>
                </a:solidFill>
                <a:latin typeface="Santander Text" panose="020B0504020201020104"/>
              </a:rPr>
              <a:t> and accountability engines using standards like </a:t>
            </a:r>
            <a:r>
              <a:rPr lang="en-GB" sz="800" i="1" dirty="0" err="1">
                <a:solidFill>
                  <a:prstClr val="white"/>
                </a:solidFill>
                <a:latin typeface="Santander Text" panose="020B0504020201020104"/>
              </a:rPr>
              <a:t>Opentelemetry</a:t>
            </a:r>
            <a:endParaRPr lang="en-GB" sz="800" i="1" dirty="0">
              <a:solidFill>
                <a:prstClr val="white"/>
              </a:solidFill>
              <a:latin typeface="Santander Text" panose="020B0504020201020104"/>
            </a:endParaRPr>
          </a:p>
          <a:p>
            <a:pPr indent="0">
              <a:buNone/>
              <a:defRPr/>
            </a:pPr>
            <a:r>
              <a:rPr lang="en-GB" sz="800" i="1" dirty="0">
                <a:solidFill>
                  <a:prstClr val="white"/>
                </a:solidFill>
                <a:latin typeface="Santander Text" panose="020B0504020201020104"/>
              </a:rPr>
              <a:t>Accuracy, latency, failures, user satisfaction, cost, and performance can be monitor to improve production insight, detect issues early, supports optimization and A/B testing, and foster scalable trust.</a:t>
            </a:r>
          </a:p>
        </p:txBody>
      </p:sp>
      <p:sp>
        <p:nvSpPr>
          <p:cNvPr id="32" name="Arrow: Right 1054">
            <a:extLst>
              <a:ext uri="{FF2B5EF4-FFF2-40B4-BE49-F238E27FC236}">
                <a16:creationId xmlns:a16="http://schemas.microsoft.com/office/drawing/2014/main" id="{1FB15475-475B-71A3-02A8-6FB173BC6D90}"/>
              </a:ext>
            </a:extLst>
          </p:cNvPr>
          <p:cNvSpPr/>
          <p:nvPr/>
        </p:nvSpPr>
        <p:spPr>
          <a:xfrm rot="16200000">
            <a:off x="9515794" y="5223933"/>
            <a:ext cx="347389" cy="297866"/>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sp>
        <p:nvSpPr>
          <p:cNvPr id="4" name="Rectangle 3">
            <a:extLst>
              <a:ext uri="{FF2B5EF4-FFF2-40B4-BE49-F238E27FC236}">
                <a16:creationId xmlns:a16="http://schemas.microsoft.com/office/drawing/2014/main" id="{B399B383-AB47-EF14-FAFF-6EAA5C75AAF6}"/>
              </a:ext>
            </a:extLst>
          </p:cNvPr>
          <p:cNvSpPr/>
          <p:nvPr/>
        </p:nvSpPr>
        <p:spPr>
          <a:xfrm>
            <a:off x="10230428" y="3888222"/>
            <a:ext cx="761586" cy="17357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Santander Text" panose="020B0504020201020104"/>
              </a:rPr>
              <a:t>Tool Registry &amp; Schema Store</a:t>
            </a:r>
          </a:p>
        </p:txBody>
      </p:sp>
      <p:sp>
        <p:nvSpPr>
          <p:cNvPr id="5" name="Rectangle 4">
            <a:extLst>
              <a:ext uri="{FF2B5EF4-FFF2-40B4-BE49-F238E27FC236}">
                <a16:creationId xmlns:a16="http://schemas.microsoft.com/office/drawing/2014/main" id="{6783389D-C9D8-4FD4-F72E-FBE0283980B2}"/>
              </a:ext>
            </a:extLst>
          </p:cNvPr>
          <p:cNvSpPr/>
          <p:nvPr/>
        </p:nvSpPr>
        <p:spPr>
          <a:xfrm>
            <a:off x="8047024" y="4524403"/>
            <a:ext cx="1239470" cy="475743"/>
          </a:xfrm>
          <a:prstGeom prst="rect">
            <a:avLst/>
          </a:prstGeom>
          <a:solidFill>
            <a:srgbClr val="C00000">
              <a:alpha val="31000"/>
            </a:srgbClr>
          </a:solidFill>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algn="ctr"/>
            <a:r>
              <a:rPr lang="en-US" sz="600" b="1">
                <a:solidFill>
                  <a:prstClr val="black"/>
                </a:solidFill>
                <a:latin typeface="Santander Text" panose="020B0504020201020104"/>
                <a:cs typeface="Calibri" panose="020F0502020204030204" pitchFamily="34" charset="0"/>
              </a:rPr>
              <a:t>Agency Capabilities Registry</a:t>
            </a:r>
          </a:p>
          <a:p>
            <a:pPr algn="ctr"/>
            <a:r>
              <a:rPr lang="en-US" sz="600">
                <a:solidFill>
                  <a:prstClr val="black"/>
                </a:solidFill>
                <a:latin typeface="Santander Text" panose="020B0504020201020104"/>
                <a:cs typeface="Calibri" panose="020F0502020204030204" pitchFamily="34" charset="0"/>
              </a:rPr>
              <a:t>Central catalog of A2A roles and contracts to discover and reuse autonomous agents.</a:t>
            </a:r>
          </a:p>
        </p:txBody>
      </p:sp>
      <p:sp>
        <p:nvSpPr>
          <p:cNvPr id="22" name="Rectangle 1023">
            <a:extLst>
              <a:ext uri="{FF2B5EF4-FFF2-40B4-BE49-F238E27FC236}">
                <a16:creationId xmlns:a16="http://schemas.microsoft.com/office/drawing/2014/main" id="{3F3BB4AB-C135-516A-9814-596C9EE34F36}"/>
              </a:ext>
            </a:extLst>
          </p:cNvPr>
          <p:cNvSpPr/>
          <p:nvPr/>
        </p:nvSpPr>
        <p:spPr>
          <a:xfrm>
            <a:off x="5437863" y="2202076"/>
            <a:ext cx="1514468" cy="2867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indent="0" algn="ctr" rtl="0" eaLnBrk="1" latinLnBrk="0" hangingPunct="1">
              <a:buNone/>
            </a:pPr>
            <a:r>
              <a:rPr lang="en-GB" sz="700" b="1">
                <a:solidFill>
                  <a:srgbClr val="000000"/>
                </a:solidFill>
                <a:effectLst/>
                <a:latin typeface="Santander Text" panose="020B0504020201020104"/>
              </a:rPr>
              <a:t>Guardrails</a:t>
            </a:r>
            <a:endParaRPr lang="en-GB" sz="700">
              <a:solidFill>
                <a:srgbClr val="000000"/>
              </a:solidFill>
              <a:effectLst/>
              <a:latin typeface="Santander Text" panose="020B0504020201020104"/>
            </a:endParaRPr>
          </a:p>
          <a:p>
            <a:pPr marL="0" indent="0" algn="ctr" rtl="0" eaLnBrk="1" latinLnBrk="0" hangingPunct="1">
              <a:buNone/>
            </a:pPr>
            <a:r>
              <a:rPr kumimoji="0" lang="en-GB" sz="400" i="0" u="none" strike="noStrike" kern="1200" cap="none" spc="0" normalizeH="0" baseline="0" noProof="0">
                <a:ln>
                  <a:noFill/>
                </a:ln>
                <a:solidFill>
                  <a:srgbClr val="000000"/>
                </a:solidFill>
                <a:uLnTx/>
                <a:uFillTx/>
                <a:latin typeface="Santander Text" panose="020B0504020201020104"/>
                <a:ea typeface="Calibri" panose="020F0502020204030204" pitchFamily="34" charset="0"/>
                <a:cs typeface="Calibri" panose="020F0502020204030204" pitchFamily="34" charset="0"/>
              </a:rPr>
              <a:t>Control Outputs, hallucination, wrong behaviour and other parameters</a:t>
            </a:r>
            <a:endParaRPr kumimoji="0" lang="en-US" sz="40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563AD18A-045F-8701-9B25-7C1AB04D0310}"/>
              </a:ext>
            </a:extLst>
          </p:cNvPr>
          <p:cNvSpPr/>
          <p:nvPr/>
        </p:nvSpPr>
        <p:spPr>
          <a:xfrm>
            <a:off x="4114095" y="3010512"/>
            <a:ext cx="1044000" cy="4938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lvl="0" algn="ctr">
              <a:defRPr/>
            </a:pPr>
            <a:r>
              <a:rPr lang="en-US" sz="600" b="1">
                <a:solidFill>
                  <a:prstClr val="black"/>
                </a:solidFill>
                <a:latin typeface="Santander Text" panose="020B0504020201020104"/>
              </a:rPr>
              <a:t>Episodic memory Formation</a:t>
            </a:r>
          </a:p>
          <a:p>
            <a:pPr lvl="0" algn="ctr">
              <a:defRPr/>
            </a:pPr>
            <a:r>
              <a:rPr lang="en-US" sz="600">
                <a:solidFill>
                  <a:prstClr val="black"/>
                </a:solidFill>
                <a:latin typeface="Santander Text" panose="020B0504020201020104"/>
              </a:rPr>
              <a:t>Generates Memory </a:t>
            </a:r>
            <a:r>
              <a:rPr lang="en-US" sz="600">
                <a:solidFill>
                  <a:prstClr val="black"/>
                </a:solidFill>
                <a:latin typeface="Santander Text" panose="020B0504020201020104"/>
                <a:cs typeface="Calibri" panose="020F0502020204030204" pitchFamily="34" charset="0"/>
              </a:rPr>
              <a:t>episodes</a:t>
            </a:r>
            <a:r>
              <a:rPr lang="en-US" sz="600">
                <a:solidFill>
                  <a:prstClr val="black"/>
                </a:solidFill>
                <a:latin typeface="Santander Text" panose="020B0504020201020104"/>
              </a:rPr>
              <a:t> as past experiences to work better at each iteration.</a:t>
            </a:r>
            <a:endParaRPr kumimoji="0" lang="en-US" sz="600" i="0" u="none" strike="noStrike" kern="1200" cap="none" spc="0" normalizeH="0" baseline="0" noProof="0">
              <a:ln>
                <a:noFill/>
              </a:ln>
              <a:solidFill>
                <a:prstClr val="black"/>
              </a:solidFill>
              <a:effectLst/>
              <a:uLnTx/>
              <a:uFillTx/>
              <a:latin typeface="Santander Text" panose="020B0504020201020104"/>
            </a:endParaRPr>
          </a:p>
        </p:txBody>
      </p:sp>
      <p:cxnSp>
        <p:nvCxnSpPr>
          <p:cNvPr id="35" name="Connector: Curved 34">
            <a:extLst>
              <a:ext uri="{FF2B5EF4-FFF2-40B4-BE49-F238E27FC236}">
                <a16:creationId xmlns:a16="http://schemas.microsoft.com/office/drawing/2014/main" id="{0A14D190-5272-CF56-1BD7-389C12F5E4DB}"/>
              </a:ext>
            </a:extLst>
          </p:cNvPr>
          <p:cNvCxnSpPr>
            <a:cxnSpLocks/>
          </p:cNvCxnSpPr>
          <p:nvPr/>
        </p:nvCxnSpPr>
        <p:spPr>
          <a:xfrm rot="16200000" flipV="1">
            <a:off x="6736367" y="-414532"/>
            <a:ext cx="117520" cy="2834143"/>
          </a:xfrm>
          <a:prstGeom prst="curvedConnector3">
            <a:avLst>
              <a:gd name="adj1" fmla="val 294520"/>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Flowchart: Multidocument 40">
            <a:extLst>
              <a:ext uri="{FF2B5EF4-FFF2-40B4-BE49-F238E27FC236}">
                <a16:creationId xmlns:a16="http://schemas.microsoft.com/office/drawing/2014/main" id="{7D0B6FCC-B15D-09F0-13C5-F05A6867EE09}"/>
              </a:ext>
            </a:extLst>
          </p:cNvPr>
          <p:cNvSpPr/>
          <p:nvPr/>
        </p:nvSpPr>
        <p:spPr>
          <a:xfrm>
            <a:off x="5877779" y="446010"/>
            <a:ext cx="1833891" cy="526921"/>
          </a:xfrm>
          <a:prstGeom prst="flowChartMultidocumen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700" dirty="0"/>
              <a:t>Defines </a:t>
            </a:r>
            <a:r>
              <a:rPr lang="es-ES" sz="700" dirty="0" err="1"/>
              <a:t>technology</a:t>
            </a:r>
            <a:r>
              <a:rPr lang="es-ES" sz="700" dirty="0"/>
              <a:t>, </a:t>
            </a:r>
            <a:r>
              <a:rPr lang="es-ES" sz="700" dirty="0" err="1"/>
              <a:t>operation</a:t>
            </a:r>
            <a:r>
              <a:rPr lang="es-ES" sz="700" dirty="0"/>
              <a:t> and </a:t>
            </a:r>
            <a:r>
              <a:rPr lang="es-ES" sz="700" dirty="0" err="1"/>
              <a:t>how</a:t>
            </a:r>
            <a:r>
              <a:rPr lang="es-ES" sz="700" dirty="0"/>
              <a:t> </a:t>
            </a:r>
            <a:r>
              <a:rPr lang="es-ES" sz="700" dirty="0" err="1"/>
              <a:t>to</a:t>
            </a:r>
            <a:r>
              <a:rPr lang="es-ES" sz="700" dirty="0"/>
              <a:t> </a:t>
            </a:r>
            <a:r>
              <a:rPr lang="es-ES" sz="700" dirty="0" err="1"/>
              <a:t>connect</a:t>
            </a:r>
            <a:r>
              <a:rPr lang="es-ES" sz="700" dirty="0"/>
              <a:t> </a:t>
            </a:r>
            <a:r>
              <a:rPr lang="es-ES" sz="700" dirty="0" err="1"/>
              <a:t>to</a:t>
            </a:r>
            <a:r>
              <a:rPr lang="es-ES" sz="700" dirty="0"/>
              <a:t> </a:t>
            </a:r>
            <a:r>
              <a:rPr lang="es-ES" sz="700" dirty="0" err="1"/>
              <a:t>the</a:t>
            </a:r>
            <a:r>
              <a:rPr lang="es-ES" sz="700" dirty="0"/>
              <a:t> </a:t>
            </a:r>
            <a:r>
              <a:rPr lang="es-ES" sz="700" dirty="0" err="1"/>
              <a:t>company</a:t>
            </a:r>
            <a:r>
              <a:rPr lang="es-ES" sz="700" dirty="0"/>
              <a:t> </a:t>
            </a:r>
            <a:r>
              <a:rPr lang="es-ES" sz="700" dirty="0" err="1"/>
              <a:t>capabilities</a:t>
            </a:r>
            <a:endParaRPr lang="es-ES" sz="700" dirty="0"/>
          </a:p>
        </p:txBody>
      </p:sp>
      <p:pic>
        <p:nvPicPr>
          <p:cNvPr id="3" name="Imagen 2" descr="NTT Data - Red Seguridad">
            <a:extLst>
              <a:ext uri="{FF2B5EF4-FFF2-40B4-BE49-F238E27FC236}">
                <a16:creationId xmlns:a16="http://schemas.microsoft.com/office/drawing/2014/main" id="{C6F7BB60-A254-6891-3A22-6C2102BBBDD9}"/>
              </a:ext>
            </a:extLst>
          </p:cNvPr>
          <p:cNvPicPr>
            <a:picLocks noChangeAspect="1"/>
          </p:cNvPicPr>
          <p:nvPr/>
        </p:nvPicPr>
        <p:blipFill>
          <a:blip r:embed="rId6"/>
          <a:stretch>
            <a:fillRect/>
          </a:stretch>
        </p:blipFill>
        <p:spPr>
          <a:xfrm>
            <a:off x="10881313" y="-202669"/>
            <a:ext cx="1166998" cy="847775"/>
          </a:xfrm>
          <a:prstGeom prst="rect">
            <a:avLst/>
          </a:prstGeom>
        </p:spPr>
      </p:pic>
      <p:pic>
        <p:nvPicPr>
          <p:cNvPr id="6" name="Picture 5">
            <a:extLst>
              <a:ext uri="{FF2B5EF4-FFF2-40B4-BE49-F238E27FC236}">
                <a16:creationId xmlns:a16="http://schemas.microsoft.com/office/drawing/2014/main" id="{E8BD9438-7EE9-D810-F11F-360B8EAE8C59}"/>
              </a:ext>
            </a:extLst>
          </p:cNvPr>
          <p:cNvPicPr>
            <a:picLocks noChangeAspect="1"/>
          </p:cNvPicPr>
          <p:nvPr/>
        </p:nvPicPr>
        <p:blipFill>
          <a:blip r:embed="rId5"/>
          <a:srcRect r="22480"/>
          <a:stretch>
            <a:fillRect/>
          </a:stretch>
        </p:blipFill>
        <p:spPr>
          <a:xfrm>
            <a:off x="9081410" y="32335"/>
            <a:ext cx="1610515" cy="388493"/>
          </a:xfrm>
          <a:prstGeom prst="rect">
            <a:avLst/>
          </a:prstGeom>
        </p:spPr>
      </p:pic>
      <p:sp>
        <p:nvSpPr>
          <p:cNvPr id="48" name="Rectangle 1023">
            <a:extLst>
              <a:ext uri="{FF2B5EF4-FFF2-40B4-BE49-F238E27FC236}">
                <a16:creationId xmlns:a16="http://schemas.microsoft.com/office/drawing/2014/main" id="{97005645-D26B-D480-43A7-AF641984CE87}"/>
              </a:ext>
            </a:extLst>
          </p:cNvPr>
          <p:cNvSpPr/>
          <p:nvPr/>
        </p:nvSpPr>
        <p:spPr>
          <a:xfrm>
            <a:off x="1609497" y="5598199"/>
            <a:ext cx="2124000" cy="972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1200" b="1" dirty="0">
                <a:solidFill>
                  <a:prstClr val="white"/>
                </a:solidFill>
                <a:latin typeface="Santander Text" panose="020B0504020201020104"/>
                <a:cs typeface="Calibri" panose="020F0502020204030204" pitchFamily="34" charset="0"/>
              </a:rPr>
              <a:t>SDLC &amp; </a:t>
            </a:r>
            <a:r>
              <a:rPr lang="en-US" sz="1200" b="1" dirty="0" err="1">
                <a:solidFill>
                  <a:prstClr val="white"/>
                </a:solidFill>
                <a:latin typeface="Santander Text" panose="020B0504020201020104"/>
                <a:cs typeface="Calibri" panose="020F0502020204030204" pitchFamily="34" charset="0"/>
              </a:rPr>
              <a:t>DevSecOps</a:t>
            </a:r>
            <a:endParaRPr lang="en-US" sz="1200" b="1" dirty="0">
              <a:solidFill>
                <a:prstClr val="white"/>
              </a:solidFill>
              <a:latin typeface="Santander Text" panose="020B0504020201020104"/>
              <a:cs typeface="Calibri" panose="020F0502020204030204" pitchFamily="34" charset="0"/>
            </a:endParaRPr>
          </a:p>
          <a:p>
            <a:pPr algn="ctr"/>
            <a:endParaRPr lang="en-GB" sz="900" i="1" dirty="0">
              <a:solidFill>
                <a:srgbClr val="FFFFFF"/>
              </a:solidFill>
              <a:effectLst/>
              <a:latin typeface="Santander Text" panose="020B0504020201020104"/>
            </a:endParaRPr>
          </a:p>
          <a:p>
            <a:pPr>
              <a:lnSpc>
                <a:spcPct val="110000"/>
              </a:lnSpc>
              <a:defRPr/>
            </a:pPr>
            <a:r>
              <a:rPr lang="en-GB" sz="800" i="1" dirty="0">
                <a:solidFill>
                  <a:prstClr val="white"/>
                </a:solidFill>
                <a:latin typeface="Santander Text" panose="020B0504020201020104"/>
              </a:rPr>
              <a:t>Adapted to the software development lifecycle and integrate </a:t>
            </a:r>
            <a:r>
              <a:rPr lang="en-GB" sz="800" i="1" dirty="0" err="1">
                <a:solidFill>
                  <a:prstClr val="white"/>
                </a:solidFill>
                <a:latin typeface="Santander Text" panose="020B0504020201020104"/>
              </a:rPr>
              <a:t>DevSecOps</a:t>
            </a:r>
            <a:r>
              <a:rPr lang="en-GB" sz="800" i="1" dirty="0">
                <a:solidFill>
                  <a:prstClr val="white"/>
                </a:solidFill>
                <a:latin typeface="Santander Text" panose="020B0504020201020104"/>
              </a:rPr>
              <a:t> tools to enhance security and efficiency throughout the process.</a:t>
            </a:r>
            <a:endParaRPr lang="en-US" sz="800" i="1" dirty="0">
              <a:solidFill>
                <a:prstClr val="white"/>
              </a:solidFill>
              <a:latin typeface="Santander Text" panose="020B0504020201020104"/>
            </a:endParaRPr>
          </a:p>
        </p:txBody>
      </p:sp>
      <p:pic>
        <p:nvPicPr>
          <p:cNvPr id="58" name="Picture 32" descr="N8N Logo PNG HD Download With Transparent Background | PNGHDPro">
            <a:extLst>
              <a:ext uri="{FF2B5EF4-FFF2-40B4-BE49-F238E27FC236}">
                <a16:creationId xmlns:a16="http://schemas.microsoft.com/office/drawing/2014/main" id="{6DD07219-C306-ED63-8EEB-4A9ED1FC9C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5620" b="35518"/>
          <a:stretch>
            <a:fillRect/>
          </a:stretch>
        </p:blipFill>
        <p:spPr bwMode="auto">
          <a:xfrm>
            <a:off x="4638811" y="4763933"/>
            <a:ext cx="456243" cy="131678"/>
          </a:xfrm>
          <a:prstGeom prst="rect">
            <a:avLst/>
          </a:prstGeom>
        </p:spPr>
      </p:pic>
      <p:pic>
        <p:nvPicPr>
          <p:cNvPr id="59" name="Picture 36" descr="RW #5 - Build a no-Code Customer Service agent">
            <a:extLst>
              <a:ext uri="{FF2B5EF4-FFF2-40B4-BE49-F238E27FC236}">
                <a16:creationId xmlns:a16="http://schemas.microsoft.com/office/drawing/2014/main" id="{73DDB603-DEDD-63FA-7CC3-D635BB1B4F5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8423" b="14609"/>
          <a:stretch>
            <a:fillRect/>
          </a:stretch>
        </p:blipFill>
        <p:spPr bwMode="auto">
          <a:xfrm>
            <a:off x="3881116" y="4782220"/>
            <a:ext cx="525231" cy="103828"/>
          </a:xfrm>
          <a:prstGeom prst="rect">
            <a:avLst/>
          </a:prstGeom>
        </p:spPr>
      </p:pic>
      <p:sp>
        <p:nvSpPr>
          <p:cNvPr id="2" name="Rectangle 1">
            <a:extLst>
              <a:ext uri="{FF2B5EF4-FFF2-40B4-BE49-F238E27FC236}">
                <a16:creationId xmlns:a16="http://schemas.microsoft.com/office/drawing/2014/main" id="{DF33B2BC-644C-E53E-8AC0-C7EF68C4652F}"/>
              </a:ext>
            </a:extLst>
          </p:cNvPr>
          <p:cNvSpPr/>
          <p:nvPr/>
        </p:nvSpPr>
        <p:spPr>
          <a:xfrm>
            <a:off x="3595161" y="6507869"/>
            <a:ext cx="2999786" cy="533399"/>
          </a:xfrm>
          <a:prstGeom prst="rect">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endParaRPr lang="es-ES" sz="1050" b="1">
              <a:solidFill>
                <a:srgbClr val="EC0000"/>
              </a:solidFill>
              <a:cs typeface="Calibri" panose="020F0502020204030204" pitchFamily="34" charset="0"/>
            </a:endParaRPr>
          </a:p>
        </p:txBody>
      </p:sp>
      <p:grpSp>
        <p:nvGrpSpPr>
          <p:cNvPr id="7" name="Group 6">
            <a:extLst>
              <a:ext uri="{FF2B5EF4-FFF2-40B4-BE49-F238E27FC236}">
                <a16:creationId xmlns:a16="http://schemas.microsoft.com/office/drawing/2014/main" id="{0A1E6C87-66CF-62BC-9019-1B3BDF63CA55}"/>
              </a:ext>
            </a:extLst>
          </p:cNvPr>
          <p:cNvGrpSpPr/>
          <p:nvPr/>
        </p:nvGrpSpPr>
        <p:grpSpPr>
          <a:xfrm>
            <a:off x="4416435" y="6688252"/>
            <a:ext cx="646708" cy="222917"/>
            <a:chOff x="2481998" y="6392356"/>
            <a:chExt cx="711472" cy="293289"/>
          </a:xfrm>
          <a:solidFill>
            <a:schemeClr val="bg1">
              <a:lumMod val="85000"/>
            </a:schemeClr>
          </a:solidFill>
        </p:grpSpPr>
        <p:pic>
          <p:nvPicPr>
            <p:cNvPr id="8" name="Picture 32" descr="Download OpenShift Logo in SVG Vector or PNG File Format - Logo.wine">
              <a:extLst>
                <a:ext uri="{FF2B5EF4-FFF2-40B4-BE49-F238E27FC236}">
                  <a16:creationId xmlns:a16="http://schemas.microsoft.com/office/drawing/2014/main" id="{278E2CE6-E519-B790-806E-2BFD2535A33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905" t="15448" r="31057" b="31226"/>
            <a:stretch>
              <a:fillRect/>
            </a:stretch>
          </p:blipFill>
          <p:spPr bwMode="auto">
            <a:xfrm>
              <a:off x="2481998" y="6392356"/>
              <a:ext cx="330305" cy="293289"/>
            </a:xfrm>
            <a:prstGeom prst="rect">
              <a:avLst/>
            </a:prstGeom>
            <a:ln>
              <a:noFill/>
            </a:ln>
          </p:spPr>
        </p:pic>
        <p:sp>
          <p:nvSpPr>
            <p:cNvPr id="10" name="TextBox 9">
              <a:extLst>
                <a:ext uri="{FF2B5EF4-FFF2-40B4-BE49-F238E27FC236}">
                  <a16:creationId xmlns:a16="http://schemas.microsoft.com/office/drawing/2014/main" id="{A0C6451F-8EA8-0568-78FA-B14B830A7643}"/>
                </a:ext>
              </a:extLst>
            </p:cNvPr>
            <p:cNvSpPr txBox="1"/>
            <p:nvPr/>
          </p:nvSpPr>
          <p:spPr>
            <a:xfrm>
              <a:off x="2800202" y="6394979"/>
              <a:ext cx="393268" cy="283458"/>
            </a:xfrm>
            <a:prstGeom prst="rect">
              <a:avLst/>
            </a:prstGeom>
            <a:noFill/>
            <a:ln w="19050">
              <a:noFill/>
            </a:ln>
          </p:spPr>
          <p:txBody>
            <a:bodyPr wrap="none" lIns="0" tIns="0" rIns="0" bIns="0" rtlCol="0">
              <a:spAutoFit/>
            </a:bodyPr>
            <a:lstStyle/>
            <a:p>
              <a:r>
                <a:rPr lang="en-US" sz="1400" noProof="0">
                  <a:solidFill>
                    <a:schemeClr val="bg1">
                      <a:lumMod val="65000"/>
                    </a:schemeClr>
                  </a:solidFill>
                </a:rPr>
                <a:t>OHE</a:t>
              </a:r>
            </a:p>
          </p:txBody>
        </p:sp>
      </p:grpSp>
      <p:pic>
        <p:nvPicPr>
          <p:cNvPr id="11" name="Picture 88" descr="Kubernetes logo - Iconos Social Media y Logos">
            <a:extLst>
              <a:ext uri="{FF2B5EF4-FFF2-40B4-BE49-F238E27FC236}">
                <a16:creationId xmlns:a16="http://schemas.microsoft.com/office/drawing/2014/main" id="{2755B2F2-7757-D7BD-AB2F-990B9A75D9E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4517" b="22210"/>
          <a:stretch>
            <a:fillRect/>
          </a:stretch>
        </p:blipFill>
        <p:spPr bwMode="auto">
          <a:xfrm>
            <a:off x="3694293" y="6708874"/>
            <a:ext cx="655942" cy="174718"/>
          </a:xfrm>
          <a:prstGeom prst="rect">
            <a:avLst/>
          </a:prstGeom>
          <a:ln>
            <a:noFill/>
          </a:ln>
        </p:spPr>
      </p:pic>
    </p:spTree>
    <p:extLst>
      <p:ext uri="{BB962C8B-B14F-4D97-AF65-F5344CB8AC3E}">
        <p14:creationId xmlns:p14="http://schemas.microsoft.com/office/powerpoint/2010/main" val="3910368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EC861-46E2-B34B-ADCF-EDC79D92343B}"/>
            </a:ext>
          </a:extLst>
        </p:cNvPr>
        <p:cNvGrpSpPr/>
        <p:nvPr/>
      </p:nvGrpSpPr>
      <p:grpSpPr>
        <a:xfrm>
          <a:off x="0" y="0"/>
          <a:ext cx="0" cy="0"/>
          <a:chOff x="0" y="0"/>
          <a:chExt cx="0" cy="0"/>
        </a:xfrm>
      </p:grpSpPr>
      <p:sp>
        <p:nvSpPr>
          <p:cNvPr id="7" name="Thought Bubble: Cloud 6">
            <a:extLst>
              <a:ext uri="{FF2B5EF4-FFF2-40B4-BE49-F238E27FC236}">
                <a16:creationId xmlns:a16="http://schemas.microsoft.com/office/drawing/2014/main" id="{DA5DDE55-BAE1-D6FF-C708-45E0200C2E87}"/>
              </a:ext>
            </a:extLst>
          </p:cNvPr>
          <p:cNvSpPr/>
          <p:nvPr/>
        </p:nvSpPr>
        <p:spPr>
          <a:xfrm>
            <a:off x="3263836" y="297731"/>
            <a:ext cx="1482236" cy="629207"/>
          </a:xfrm>
          <a:prstGeom prst="cloudCallout">
            <a:avLst>
              <a:gd name="adj1" fmla="val 1016"/>
              <a:gd name="adj2" fmla="val 48876"/>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06" name="Rectangle 1029">
            <a:extLst>
              <a:ext uri="{FF2B5EF4-FFF2-40B4-BE49-F238E27FC236}">
                <a16:creationId xmlns:a16="http://schemas.microsoft.com/office/drawing/2014/main" id="{9631A31A-C22E-0EA6-5F38-1B973CF775F6}"/>
              </a:ext>
            </a:extLst>
          </p:cNvPr>
          <p:cNvSpPr/>
          <p:nvPr/>
        </p:nvSpPr>
        <p:spPr>
          <a:xfrm>
            <a:off x="3510967" y="926938"/>
            <a:ext cx="3666517" cy="4356000"/>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antander Text" panose="020B0504020201020104"/>
                <a:ea typeface="Calibri" panose="020F0502020204030204" pitchFamily="34" charset="0"/>
                <a:cs typeface="Calibri" panose="020F0502020204030204" pitchFamily="34" charset="0"/>
              </a:rPr>
              <a:t>Agentic Platform – Agency Core</a:t>
            </a:r>
          </a:p>
        </p:txBody>
      </p:sp>
      <p:sp>
        <p:nvSpPr>
          <p:cNvPr id="1107" name="Rectangle 188">
            <a:extLst>
              <a:ext uri="{FF2B5EF4-FFF2-40B4-BE49-F238E27FC236}">
                <a16:creationId xmlns:a16="http://schemas.microsoft.com/office/drawing/2014/main" id="{76711F5C-EDA1-07D6-69A3-16465787AC31}"/>
              </a:ext>
            </a:extLst>
          </p:cNvPr>
          <p:cNvSpPr/>
          <p:nvPr/>
        </p:nvSpPr>
        <p:spPr>
          <a:xfrm>
            <a:off x="3603629" y="1216698"/>
            <a:ext cx="1678187" cy="4010560"/>
          </a:xfrm>
          <a:prstGeom prst="rect">
            <a:avLst/>
          </a:prstGeom>
          <a:solidFill>
            <a:srgbClr val="C00000">
              <a:alpha val="31000"/>
            </a:srgb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noProof="0" dirty="0">
                <a:solidFill>
                  <a:prstClr val="white"/>
                </a:solidFill>
                <a:latin typeface="Santander Text" panose="020B0504020201020104"/>
                <a:ea typeface="Calibri" panose="020F0502020204030204" pitchFamily="34" charset="0"/>
                <a:cs typeface="Calibri" panose="020F0502020204030204" pitchFamily="34" charset="0"/>
              </a:rPr>
              <a:t>Agentic Engine Layer</a:t>
            </a:r>
          </a:p>
        </p:txBody>
      </p:sp>
      <p:sp>
        <p:nvSpPr>
          <p:cNvPr id="61" name="Rectangle 60">
            <a:extLst>
              <a:ext uri="{FF2B5EF4-FFF2-40B4-BE49-F238E27FC236}">
                <a16:creationId xmlns:a16="http://schemas.microsoft.com/office/drawing/2014/main" id="{5583BDCF-5EB2-1E62-AEB3-A427431C5187}"/>
              </a:ext>
            </a:extLst>
          </p:cNvPr>
          <p:cNvSpPr/>
          <p:nvPr/>
        </p:nvSpPr>
        <p:spPr>
          <a:xfrm>
            <a:off x="3700814" y="4696070"/>
            <a:ext cx="1529476" cy="422165"/>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endParaRPr lang="es-ES" sz="1050" b="1">
              <a:solidFill>
                <a:srgbClr val="EC0000"/>
              </a:solidFill>
              <a:latin typeface="Santander Text" panose="020B0504020201020104"/>
              <a:cs typeface="Calibri" panose="020F0502020204030204" pitchFamily="34" charset="0"/>
            </a:endParaRPr>
          </a:p>
        </p:txBody>
      </p:sp>
      <p:sp>
        <p:nvSpPr>
          <p:cNvPr id="1175" name="Rectangle 188">
            <a:extLst>
              <a:ext uri="{FF2B5EF4-FFF2-40B4-BE49-F238E27FC236}">
                <a16:creationId xmlns:a16="http://schemas.microsoft.com/office/drawing/2014/main" id="{2B6FC244-E860-897D-D122-F4C6EB542FBA}"/>
              </a:ext>
            </a:extLst>
          </p:cNvPr>
          <p:cNvSpPr/>
          <p:nvPr/>
        </p:nvSpPr>
        <p:spPr>
          <a:xfrm>
            <a:off x="5312513" y="1216698"/>
            <a:ext cx="1759782" cy="4010560"/>
          </a:xfrm>
          <a:prstGeom prst="rect">
            <a:avLst/>
          </a:prstGeom>
          <a:solidFill>
            <a:srgbClr val="C00000">
              <a:alpha val="31000"/>
            </a:srgb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a:solidFill>
                  <a:prstClr val="white"/>
                </a:solidFill>
                <a:latin typeface="Santander Text" panose="020B0504020201020104"/>
                <a:ea typeface="Calibri" panose="020F0502020204030204" pitchFamily="34" charset="0"/>
                <a:cs typeface="Calibri" panose="020F0502020204030204" pitchFamily="34" charset="0"/>
              </a:rPr>
              <a:t>Interoperability &amp; Control Layer</a:t>
            </a:r>
          </a:p>
        </p:txBody>
      </p:sp>
      <p:sp>
        <p:nvSpPr>
          <p:cNvPr id="23" name="Rectángulo 3174">
            <a:extLst>
              <a:ext uri="{FF2B5EF4-FFF2-40B4-BE49-F238E27FC236}">
                <a16:creationId xmlns:a16="http://schemas.microsoft.com/office/drawing/2014/main" id="{CF3E3C3C-7F78-C839-E242-DDDBD0E1DC55}"/>
              </a:ext>
            </a:extLst>
          </p:cNvPr>
          <p:cNvSpPr/>
          <p:nvPr/>
        </p:nvSpPr>
        <p:spPr>
          <a:xfrm>
            <a:off x="5380567" y="4435179"/>
            <a:ext cx="1647007" cy="673886"/>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Agency Ecosystem Interface</a:t>
            </a:r>
          </a:p>
        </p:txBody>
      </p:sp>
      <p:sp>
        <p:nvSpPr>
          <p:cNvPr id="17" name="Rectángulo 3174">
            <a:extLst>
              <a:ext uri="{FF2B5EF4-FFF2-40B4-BE49-F238E27FC236}">
                <a16:creationId xmlns:a16="http://schemas.microsoft.com/office/drawing/2014/main" id="{AB784F0B-ECAA-A456-63A5-D9F434A59960}"/>
              </a:ext>
            </a:extLst>
          </p:cNvPr>
          <p:cNvSpPr/>
          <p:nvPr/>
        </p:nvSpPr>
        <p:spPr>
          <a:xfrm>
            <a:off x="5383719" y="3740922"/>
            <a:ext cx="1647007" cy="638577"/>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Tool  Ecosystem Interface</a:t>
            </a:r>
          </a:p>
        </p:txBody>
      </p:sp>
      <p:sp>
        <p:nvSpPr>
          <p:cNvPr id="16" name="Rectángulo 3174">
            <a:extLst>
              <a:ext uri="{FF2B5EF4-FFF2-40B4-BE49-F238E27FC236}">
                <a16:creationId xmlns:a16="http://schemas.microsoft.com/office/drawing/2014/main" id="{3F016BD0-774C-2606-105D-B7F078977D53}"/>
              </a:ext>
            </a:extLst>
          </p:cNvPr>
          <p:cNvSpPr/>
          <p:nvPr/>
        </p:nvSpPr>
        <p:spPr>
          <a:xfrm>
            <a:off x="5383719" y="1627878"/>
            <a:ext cx="1646369" cy="929426"/>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lang="en-US" sz="800" b="1">
                <a:solidFill>
                  <a:srgbClr val="C00000"/>
                </a:solidFill>
                <a:latin typeface="Santander Text" panose="020B0504020201020104"/>
                <a:ea typeface="Calibri" panose="020F0502020204030204" pitchFamily="34" charset="0"/>
                <a:cs typeface="Calibri" panose="020F0502020204030204" pitchFamily="34" charset="0"/>
                <a:sym typeface="Helvetica Neue Medium"/>
              </a:rPr>
              <a:t>Model Ecosystem Interface</a:t>
            </a:r>
            <a:endParaRPr kumimoji="0" lang="en-US"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endParaRPr>
          </a:p>
        </p:txBody>
      </p:sp>
      <p:sp>
        <p:nvSpPr>
          <p:cNvPr id="12" name="Rectángulo 3174">
            <a:extLst>
              <a:ext uri="{FF2B5EF4-FFF2-40B4-BE49-F238E27FC236}">
                <a16:creationId xmlns:a16="http://schemas.microsoft.com/office/drawing/2014/main" id="{5DA7ADBD-0862-E5DB-AAC3-4FD69B3001A8}"/>
              </a:ext>
            </a:extLst>
          </p:cNvPr>
          <p:cNvSpPr/>
          <p:nvPr/>
        </p:nvSpPr>
        <p:spPr>
          <a:xfrm>
            <a:off x="5378055" y="2605395"/>
            <a:ext cx="1652033" cy="1046811"/>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Memory &amp; Knowledge Ecosystem Interface</a:t>
            </a:r>
          </a:p>
        </p:txBody>
      </p:sp>
      <p:sp>
        <p:nvSpPr>
          <p:cNvPr id="1105" name="Rectangle 1029">
            <a:extLst>
              <a:ext uri="{FF2B5EF4-FFF2-40B4-BE49-F238E27FC236}">
                <a16:creationId xmlns:a16="http://schemas.microsoft.com/office/drawing/2014/main" id="{83711216-2225-F6FE-8834-D0FCD618D762}"/>
              </a:ext>
            </a:extLst>
          </p:cNvPr>
          <p:cNvSpPr/>
          <p:nvPr/>
        </p:nvSpPr>
        <p:spPr>
          <a:xfrm>
            <a:off x="7345819" y="1416881"/>
            <a:ext cx="3922585" cy="3875416"/>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EC0000"/>
                </a:solidFill>
                <a:effectLst/>
                <a:uLnTx/>
                <a:uFillTx/>
                <a:latin typeface="Santander Text" panose="020B0504020201020104"/>
                <a:ea typeface="Calibri" panose="020F0502020204030204" pitchFamily="34" charset="0"/>
                <a:cs typeface="Calibri" panose="020F0502020204030204" pitchFamily="34" charset="0"/>
              </a:rPr>
              <a:t>     </a:t>
            </a:r>
            <a:r>
              <a:rPr kumimoji="0" lang="en-US" sz="1200" b="1" i="0" u="none" strike="noStrike" kern="1200" cap="none" spc="0" normalizeH="0" baseline="0" noProof="0" err="1">
                <a:ln>
                  <a:noFill/>
                </a:ln>
                <a:solidFill>
                  <a:srgbClr val="EC0000"/>
                </a:solidFill>
                <a:effectLst/>
                <a:uLnTx/>
                <a:uFillTx/>
                <a:latin typeface="Santander Text" panose="020B0504020201020104"/>
                <a:ea typeface="Calibri" panose="020F0502020204030204" pitchFamily="34" charset="0"/>
                <a:cs typeface="Calibri" panose="020F0502020204030204" pitchFamily="34" charset="0"/>
              </a:rPr>
              <a:t>Capabilites</a:t>
            </a:r>
            <a:endParaRPr kumimoji="0" lang="en-US" sz="1200" b="1" i="0" u="none" strike="noStrike" kern="1200" cap="none" spc="0" normalizeH="0" baseline="0" noProof="0">
              <a:ln>
                <a:noFill/>
              </a:ln>
              <a:solidFill>
                <a:srgbClr val="EC0000"/>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109" name="Rectángulo 22">
            <a:extLst>
              <a:ext uri="{FF2B5EF4-FFF2-40B4-BE49-F238E27FC236}">
                <a16:creationId xmlns:a16="http://schemas.microsoft.com/office/drawing/2014/main" id="{C99F919E-F2FE-5FA6-9781-8E8747C83EE5}"/>
              </a:ext>
            </a:extLst>
          </p:cNvPr>
          <p:cNvSpPr/>
          <p:nvPr/>
        </p:nvSpPr>
        <p:spPr>
          <a:xfrm>
            <a:off x="7391707" y="1741241"/>
            <a:ext cx="3744000" cy="3420000"/>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25400" rIns="25400" bIns="25400" numCol="1" spcCol="38100" rtlCol="0" anchor="t">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lang="en-US" sz="1100" b="1" noProof="0">
                <a:solidFill>
                  <a:prstClr val="white"/>
                </a:solidFill>
                <a:latin typeface="Santander Text" panose="020B0504020201020104"/>
                <a:ea typeface="Calibri" panose="020F0502020204030204" pitchFamily="34" charset="0"/>
                <a:cs typeface="Calibri" panose="020F0502020204030204" pitchFamily="34" charset="0"/>
                <a:sym typeface="Helvetica Neue Medium"/>
              </a:rPr>
              <a:t>Santander Business Domains</a:t>
            </a:r>
          </a:p>
        </p:txBody>
      </p:sp>
      <p:sp>
        <p:nvSpPr>
          <p:cNvPr id="28" name="Rectángulo 3174">
            <a:extLst>
              <a:ext uri="{FF2B5EF4-FFF2-40B4-BE49-F238E27FC236}">
                <a16:creationId xmlns:a16="http://schemas.microsoft.com/office/drawing/2014/main" id="{C6186E66-7FD9-64AA-B294-01C7D2D6DD43}"/>
              </a:ext>
            </a:extLst>
          </p:cNvPr>
          <p:cNvSpPr/>
          <p:nvPr/>
        </p:nvSpPr>
        <p:spPr>
          <a:xfrm>
            <a:off x="7598125" y="2049931"/>
            <a:ext cx="3348000" cy="2880000"/>
          </a:xfrm>
          <a:prstGeom prst="rect">
            <a:avLst/>
          </a:prstGeom>
          <a:solidFill>
            <a:schemeClr val="bg1"/>
          </a:solidFill>
          <a:ln w="12700" cap="flat">
            <a:solidFill>
              <a:srgbClr val="C00000"/>
            </a:solidFill>
            <a:prstDash val="solid"/>
            <a:miter lim="400000"/>
            <a:extLst>
              <a:ext uri="{C807C97D-BFC1-408E-A445-0C87EB9F89A2}">
                <ask:lineSketchStyleProps xmlns:ask="http://schemas.microsoft.com/office/drawing/2018/sketchyshapes">
                  <ask:type>
                    <ask:lineSketchNone/>
                  </ask:type>
                </ask:lineSketchStyleProps>
              </a:ext>
            </a:extLst>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effectLst/>
                <a:uLnTx/>
                <a:uFillTx/>
                <a:latin typeface="Santander Text" panose="020B0504020201020104"/>
                <a:ea typeface="Calibri" panose="020F0502020204030204" pitchFamily="34" charset="0"/>
                <a:cs typeface="Calibri" panose="020F0502020204030204" pitchFamily="34" charset="0"/>
                <a:sym typeface="Helvetica Neue Medium"/>
              </a:rPr>
              <a:t>Business Backend Capabilities</a:t>
            </a:r>
          </a:p>
        </p:txBody>
      </p:sp>
      <p:sp>
        <p:nvSpPr>
          <p:cNvPr id="1110" name="Rectangle 1109">
            <a:extLst>
              <a:ext uri="{FF2B5EF4-FFF2-40B4-BE49-F238E27FC236}">
                <a16:creationId xmlns:a16="http://schemas.microsoft.com/office/drawing/2014/main" id="{92CE2F98-8C1B-0773-2C88-84445200717D}"/>
              </a:ext>
            </a:extLst>
          </p:cNvPr>
          <p:cNvSpPr/>
          <p:nvPr/>
        </p:nvSpPr>
        <p:spPr>
          <a:xfrm>
            <a:off x="1427246" y="926939"/>
            <a:ext cx="2026106" cy="4356000"/>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Santander Text" panose="020B0504020201020104"/>
                <a:ea typeface="Calibri" panose="020F0502020204030204" pitchFamily="34" charset="0"/>
                <a:cs typeface="Calibri" panose="020F0502020204030204" pitchFamily="34" charset="0"/>
              </a:rPr>
              <a:t>    Front-ends &amp; Interaction</a:t>
            </a:r>
          </a:p>
          <a:p>
            <a:pPr lvl="0">
              <a:defRPr/>
            </a:pPr>
            <a:r>
              <a:rPr lang="en-US" sz="700" i="1" dirty="0">
                <a:solidFill>
                  <a:schemeClr val="tx1"/>
                </a:solidFill>
                <a:latin typeface="Santander Text" panose="020B0504020201020104"/>
              </a:rPr>
              <a:t>Various Sources of Interaction with the Agent Platform</a:t>
            </a:r>
          </a:p>
        </p:txBody>
      </p:sp>
      <p:sp>
        <p:nvSpPr>
          <p:cNvPr id="14" name="Rectángulo 3174">
            <a:extLst>
              <a:ext uri="{FF2B5EF4-FFF2-40B4-BE49-F238E27FC236}">
                <a16:creationId xmlns:a16="http://schemas.microsoft.com/office/drawing/2014/main" id="{40850833-7AD4-2EB1-BF5A-E89D663E46E7}"/>
              </a:ext>
            </a:extLst>
          </p:cNvPr>
          <p:cNvSpPr/>
          <p:nvPr/>
        </p:nvSpPr>
        <p:spPr>
          <a:xfrm>
            <a:off x="1706418" y="1489988"/>
            <a:ext cx="1609258" cy="3671253"/>
          </a:xfrm>
          <a:prstGeom prst="rect">
            <a:avLst/>
          </a:prstGeom>
          <a:solidFill>
            <a:schemeClr val="bg1"/>
          </a:solidFill>
          <a:ln w="12700" cap="flat">
            <a:solidFill>
              <a:srgbClr val="C00000"/>
            </a:solidFill>
            <a:prstDash val="solid"/>
            <a:miter lim="400000"/>
            <a:extLst>
              <a:ext uri="{C807C97D-BFC1-408E-A445-0C87EB9F89A2}">
                <ask:lineSketchStyleProps xmlns:ask="http://schemas.microsoft.com/office/drawing/2018/sketchyshapes">
                  <ask:type>
                    <ask:lineSketchNone/>
                  </ask:type>
                </ask:lineSketchStyleProps>
              </a:ext>
            </a:extLst>
          </a:ln>
          <a:effectLst/>
          <a:sp3d/>
        </p:spPr>
        <p:style>
          <a:lnRef idx="0">
            <a:scrgbClr r="0" g="0" b="0"/>
          </a:lnRef>
          <a:fillRef idx="0">
            <a:scrgbClr r="0" g="0" b="0"/>
          </a:fillRef>
          <a:effectRef idx="0">
            <a:scrgbClr r="0" g="0" b="0"/>
          </a:effectRef>
          <a:fontRef idx="none"/>
        </p:style>
        <p:txBody>
          <a:bodyPr rot="0" spcFirstLastPara="1" vert="horz" wrap="square" lIns="36000" tIns="0" rIns="36000" bIns="0" numCol="1" spcCol="38100" rtlCol="0" anchor="t">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effectLst/>
                <a:uLnTx/>
                <a:uFillTx/>
                <a:latin typeface="Santander Text" panose="020B0504020201020104"/>
                <a:ea typeface="Calibri" panose="020F0502020204030204" pitchFamily="34" charset="0"/>
                <a:cs typeface="Calibri" panose="020F0502020204030204" pitchFamily="34" charset="0"/>
                <a:sym typeface="Helvetica Neue Medium"/>
              </a:rPr>
              <a:t>Business Domains</a:t>
            </a:r>
          </a:p>
        </p:txBody>
      </p:sp>
      <p:sp>
        <p:nvSpPr>
          <p:cNvPr id="18" name="Title 6">
            <a:extLst>
              <a:ext uri="{FF2B5EF4-FFF2-40B4-BE49-F238E27FC236}">
                <a16:creationId xmlns:a16="http://schemas.microsoft.com/office/drawing/2014/main" id="{1ECE8352-DDD1-35B1-0DA9-2CAC58FBA719}"/>
              </a:ext>
            </a:extLst>
          </p:cNvPr>
          <p:cNvSpPr txBox="1">
            <a:spLocks/>
          </p:cNvSpPr>
          <p:nvPr/>
        </p:nvSpPr>
        <p:spPr>
          <a:xfrm>
            <a:off x="143689" y="89916"/>
            <a:ext cx="11470166" cy="5333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noProof="0" dirty="0">
                <a:solidFill>
                  <a:srgbClr val="F14949"/>
                </a:solidFill>
                <a:latin typeface="Santander Headline" panose="020B0504020201020104"/>
              </a:rPr>
              <a:t>Blueprint Agentic Architecture</a:t>
            </a:r>
          </a:p>
        </p:txBody>
      </p:sp>
      <p:sp>
        <p:nvSpPr>
          <p:cNvPr id="1111" name="Rectangle 1110">
            <a:extLst>
              <a:ext uri="{FF2B5EF4-FFF2-40B4-BE49-F238E27FC236}">
                <a16:creationId xmlns:a16="http://schemas.microsoft.com/office/drawing/2014/main" id="{87ABF6C0-7F7E-7586-F522-0FE4243D55B2}"/>
              </a:ext>
            </a:extLst>
          </p:cNvPr>
          <p:cNvSpPr/>
          <p:nvPr/>
        </p:nvSpPr>
        <p:spPr>
          <a:xfrm>
            <a:off x="1865690" y="2964473"/>
            <a:ext cx="1260000" cy="1578912"/>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noProof="0" dirty="0">
                <a:solidFill>
                  <a:prstClr val="white"/>
                </a:solidFill>
                <a:latin typeface="Santander Text" panose="020B0504020201020104"/>
                <a:ea typeface="Calibri" panose="020F0502020204030204" pitchFamily="34" charset="0"/>
                <a:cs typeface="Calibri" panose="020F0502020204030204" pitchFamily="34" charset="0"/>
              </a:rPr>
              <a:t>Flows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1" noProof="0" dirty="0">
              <a:solidFill>
                <a:prstClr val="white"/>
              </a:solidFill>
              <a:latin typeface="Santander Text" panose="020B0504020201020104"/>
              <a:ea typeface="Calibri" panose="020F0502020204030204" pitchFamily="34" charset="0"/>
              <a:cs typeface="Calibri" panose="020F0502020204030204" pitchFamily="34" charset="0"/>
            </a:endParaRPr>
          </a:p>
          <a:p>
            <a:pPr algn="ctr">
              <a:defRPr/>
            </a:pPr>
            <a:r>
              <a:rPr lang="en-US" sz="700" i="1" noProof="0" dirty="0">
                <a:solidFill>
                  <a:prstClr val="white"/>
                </a:solidFill>
                <a:latin typeface="Santander Text" panose="020B0504020201020104"/>
              </a:rPr>
              <a:t>Real-world enterprise processes —such as card dispute reconciliation, contract compliance review, or wealth management— require persistent agents capable of multi-step planning, tool use, and asynchronous execution.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white"/>
              </a:solidFill>
              <a:effectLst/>
              <a:uLnTx/>
              <a:uFillTx/>
              <a:latin typeface="Santander Text" panose="020B0504020201020104"/>
            </a:endParaRPr>
          </a:p>
        </p:txBody>
      </p:sp>
      <p:sp>
        <p:nvSpPr>
          <p:cNvPr id="1112" name="Rectangle 188">
            <a:extLst>
              <a:ext uri="{FF2B5EF4-FFF2-40B4-BE49-F238E27FC236}">
                <a16:creationId xmlns:a16="http://schemas.microsoft.com/office/drawing/2014/main" id="{E9A0F7FA-908A-D3A0-5DB8-83AD46421973}"/>
              </a:ext>
            </a:extLst>
          </p:cNvPr>
          <p:cNvSpPr/>
          <p:nvPr/>
        </p:nvSpPr>
        <p:spPr>
          <a:xfrm>
            <a:off x="1859593" y="4610283"/>
            <a:ext cx="1260000" cy="413123"/>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noProof="0" dirty="0">
                <a:solidFill>
                  <a:prstClr val="white"/>
                </a:solidFill>
                <a:latin typeface="Santander Text" panose="020B0504020201020104"/>
                <a:ea typeface="Calibri" panose="020F0502020204030204" pitchFamily="34" charset="0"/>
                <a:cs typeface="Calibri" panose="020F0502020204030204" pitchFamily="34" charset="0"/>
              </a:rPr>
              <a:t>Business Apps</a:t>
            </a:r>
          </a:p>
        </p:txBody>
      </p:sp>
      <p:sp>
        <p:nvSpPr>
          <p:cNvPr id="1147" name="Rectangle 1029">
            <a:extLst>
              <a:ext uri="{FF2B5EF4-FFF2-40B4-BE49-F238E27FC236}">
                <a16:creationId xmlns:a16="http://schemas.microsoft.com/office/drawing/2014/main" id="{85966730-33E5-EC4C-430E-D00710CAA8DF}"/>
              </a:ext>
            </a:extLst>
          </p:cNvPr>
          <p:cNvSpPr/>
          <p:nvPr/>
        </p:nvSpPr>
        <p:spPr>
          <a:xfrm>
            <a:off x="1427247" y="5343935"/>
            <a:ext cx="9841158" cy="1292679"/>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EC0000"/>
                </a:solidFill>
                <a:effectLst/>
                <a:uLnTx/>
                <a:uFillTx/>
                <a:latin typeface="Santander Text" panose="020B0504020201020104"/>
                <a:ea typeface="Calibri" panose="020F0502020204030204" pitchFamily="34" charset="0"/>
                <a:cs typeface="Calibri" panose="020F0502020204030204" pitchFamily="34" charset="0"/>
              </a:rPr>
              <a:t>      Platform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148" name="Rectangle 188">
            <a:extLst>
              <a:ext uri="{FF2B5EF4-FFF2-40B4-BE49-F238E27FC236}">
                <a16:creationId xmlns:a16="http://schemas.microsoft.com/office/drawing/2014/main" id="{B424EDAE-FFE8-57CA-0551-0C674A908124}"/>
              </a:ext>
            </a:extLst>
          </p:cNvPr>
          <p:cNvSpPr/>
          <p:nvPr/>
        </p:nvSpPr>
        <p:spPr>
          <a:xfrm>
            <a:off x="1865690" y="1602342"/>
            <a:ext cx="1260000" cy="396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0" rtlCol="0" anchor="ctr"/>
          <a:lstStyle/>
          <a:p>
            <a:pPr algn="ctr">
              <a:defRPr/>
            </a:pPr>
            <a:r>
              <a:rPr lang="en-US" sz="1100" b="1" noProof="0" dirty="0">
                <a:solidFill>
                  <a:prstClr val="white"/>
                </a:solidFill>
                <a:latin typeface="Santander Text" panose="020B0504020201020104"/>
                <a:ea typeface="Calibri" panose="020F0502020204030204" pitchFamily="34" charset="0"/>
                <a:cs typeface="Calibri" panose="020F0502020204030204" pitchFamily="34" charset="0"/>
              </a:rPr>
              <a:t>Digital Channels</a:t>
            </a:r>
          </a:p>
          <a:p>
            <a:pPr algn="ctr">
              <a:defRPr/>
            </a:pPr>
            <a:r>
              <a:rPr lang="en-US" sz="700" i="1" noProof="0" dirty="0">
                <a:solidFill>
                  <a:prstClr val="white"/>
                </a:solidFill>
                <a:latin typeface="Santander Text" panose="020B0504020201020104"/>
              </a:rPr>
              <a:t>Web  / Mobile / Chat</a:t>
            </a:r>
          </a:p>
        </p:txBody>
      </p:sp>
      <p:sp>
        <p:nvSpPr>
          <p:cNvPr id="1152" name="Rectangle 1023">
            <a:extLst>
              <a:ext uri="{FF2B5EF4-FFF2-40B4-BE49-F238E27FC236}">
                <a16:creationId xmlns:a16="http://schemas.microsoft.com/office/drawing/2014/main" id="{3E1058E1-698C-33E4-B4D9-4E45536E9E2C}"/>
              </a:ext>
            </a:extLst>
          </p:cNvPr>
          <p:cNvSpPr/>
          <p:nvPr/>
        </p:nvSpPr>
        <p:spPr>
          <a:xfrm>
            <a:off x="3913387" y="5598199"/>
            <a:ext cx="2124000" cy="972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1200" b="1" dirty="0">
                <a:solidFill>
                  <a:prstClr val="white"/>
                </a:solidFill>
                <a:latin typeface="Santander Text" panose="020B0504020201020104"/>
                <a:cs typeface="Calibri" panose="020F0502020204030204" pitchFamily="34" charset="0"/>
              </a:rPr>
              <a:t>Platform &amp; Infrastructure</a:t>
            </a:r>
          </a:p>
          <a:p>
            <a:pPr algn="ctr">
              <a:defRPr/>
            </a:pPr>
            <a:endParaRPr lang="en-US" sz="800" i="1" noProof="0" dirty="0">
              <a:solidFill>
                <a:prstClr val="white"/>
              </a:solidFill>
              <a:latin typeface="Santander Text" panose="020B0504020201020104"/>
            </a:endParaRPr>
          </a:p>
          <a:p>
            <a:pPr>
              <a:lnSpc>
                <a:spcPct val="110000"/>
              </a:lnSpc>
              <a:defRPr/>
            </a:pPr>
            <a:r>
              <a:rPr lang="en-US" sz="800" i="1" dirty="0">
                <a:solidFill>
                  <a:prstClr val="white"/>
                </a:solidFill>
                <a:latin typeface="Santander Text" panose="020B0504020201020104"/>
              </a:rPr>
              <a:t>Adapted to any cloud or platform via Blueprints. Auto-Scaling, resilience achieved using standards and company compliance.</a:t>
            </a:r>
          </a:p>
        </p:txBody>
      </p:sp>
      <p:sp>
        <p:nvSpPr>
          <p:cNvPr id="1154" name="Rectángulo 3174">
            <a:extLst>
              <a:ext uri="{FF2B5EF4-FFF2-40B4-BE49-F238E27FC236}">
                <a16:creationId xmlns:a16="http://schemas.microsoft.com/office/drawing/2014/main" id="{5FB7DD38-3454-CA93-6763-07C417C0991B}"/>
              </a:ext>
            </a:extLst>
          </p:cNvPr>
          <p:cNvSpPr/>
          <p:nvPr/>
        </p:nvSpPr>
        <p:spPr>
          <a:xfrm>
            <a:off x="3694677" y="1636700"/>
            <a:ext cx="1538766" cy="2973584"/>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endParaRPr>
          </a:p>
        </p:txBody>
      </p:sp>
      <p:sp>
        <p:nvSpPr>
          <p:cNvPr id="1158" name="Rectangle 188">
            <a:extLst>
              <a:ext uri="{FF2B5EF4-FFF2-40B4-BE49-F238E27FC236}">
                <a16:creationId xmlns:a16="http://schemas.microsoft.com/office/drawing/2014/main" id="{8FFB4C00-DD39-D7BB-B28D-B7D562ED7AA0}"/>
              </a:ext>
            </a:extLst>
          </p:cNvPr>
          <p:cNvSpPr/>
          <p:nvPr/>
        </p:nvSpPr>
        <p:spPr>
          <a:xfrm>
            <a:off x="1865690" y="2063460"/>
            <a:ext cx="1260000" cy="396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0" rtlCol="0" anchor="ctr"/>
          <a:lstStyle/>
          <a:p>
            <a:pPr marR="0" lvl="0" indent="0" algn="ctr" fontAlgn="auto">
              <a:lnSpc>
                <a:spcPct val="100000"/>
              </a:lnSpc>
              <a:spcBef>
                <a:spcPts val="0"/>
              </a:spcBef>
              <a:spcAft>
                <a:spcPts val="0"/>
              </a:spcAft>
              <a:buClrTx/>
              <a:buSzTx/>
              <a:buFontTx/>
              <a:buNone/>
              <a:tabLst/>
              <a:defRPr/>
            </a:pPr>
            <a:r>
              <a:rPr lang="en-US" sz="1100" b="1" noProof="0">
                <a:solidFill>
                  <a:prstClr val="white"/>
                </a:solidFill>
                <a:latin typeface="Santander Text" panose="020B0504020201020104"/>
                <a:ea typeface="Calibri" panose="020F0502020204030204" pitchFamily="34" charset="0"/>
                <a:cs typeface="Calibri" panose="020F0502020204030204" pitchFamily="34" charset="0"/>
              </a:rPr>
              <a:t>Assisted Channels</a:t>
            </a:r>
          </a:p>
          <a:p>
            <a:pPr algn="ctr">
              <a:defRPr/>
            </a:pPr>
            <a:r>
              <a:rPr lang="en-US" sz="700" i="1" noProof="0">
                <a:solidFill>
                  <a:prstClr val="white"/>
                </a:solidFill>
                <a:latin typeface="Santander Text" panose="020B0504020201020104"/>
              </a:rPr>
              <a:t>Contact Center / Branch</a:t>
            </a:r>
          </a:p>
        </p:txBody>
      </p:sp>
      <p:sp>
        <p:nvSpPr>
          <p:cNvPr id="1159" name="Rectangle 188">
            <a:extLst>
              <a:ext uri="{FF2B5EF4-FFF2-40B4-BE49-F238E27FC236}">
                <a16:creationId xmlns:a16="http://schemas.microsoft.com/office/drawing/2014/main" id="{586405CC-72D2-6802-E1E5-39BBD0F8F590}"/>
              </a:ext>
            </a:extLst>
          </p:cNvPr>
          <p:cNvSpPr/>
          <p:nvPr/>
        </p:nvSpPr>
        <p:spPr>
          <a:xfrm>
            <a:off x="1865690" y="2518473"/>
            <a:ext cx="1260000" cy="396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1100" b="1" noProof="0">
                <a:solidFill>
                  <a:prstClr val="white"/>
                </a:solidFill>
                <a:latin typeface="Santander Text" panose="020B0504020201020104"/>
                <a:ea typeface="Calibri" panose="020F0502020204030204" pitchFamily="34" charset="0"/>
                <a:cs typeface="Calibri" panose="020F0502020204030204" pitchFamily="34" charset="0"/>
              </a:rPr>
              <a:t>Corporate Apps</a:t>
            </a:r>
          </a:p>
        </p:txBody>
      </p:sp>
      <p:sp>
        <p:nvSpPr>
          <p:cNvPr id="1167" name="Rectangle 1023">
            <a:extLst>
              <a:ext uri="{FF2B5EF4-FFF2-40B4-BE49-F238E27FC236}">
                <a16:creationId xmlns:a16="http://schemas.microsoft.com/office/drawing/2014/main" id="{06BBADC9-D20D-51CF-4966-634E2D2FD278}"/>
              </a:ext>
            </a:extLst>
          </p:cNvPr>
          <p:cNvSpPr/>
          <p:nvPr/>
        </p:nvSpPr>
        <p:spPr>
          <a:xfrm>
            <a:off x="4116923" y="4042318"/>
            <a:ext cx="1041172" cy="43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rPr>
              <a:t>Configurations</a:t>
            </a:r>
          </a:p>
          <a:p>
            <a:pPr lvl="0" algn="ctr">
              <a:defRPr/>
            </a:pPr>
            <a:r>
              <a:rPr lang="en-US" sz="600" noProof="0">
                <a:solidFill>
                  <a:prstClr val="black"/>
                </a:solidFill>
                <a:latin typeface="Santander Text" panose="020B0504020201020104"/>
                <a:ea typeface="Calibri" panose="020F0502020204030204" pitchFamily="34" charset="0"/>
                <a:cs typeface="Calibri" panose="020F0502020204030204" pitchFamily="34" charset="0"/>
              </a:rPr>
              <a:t>Inference parameters and security policies by environment.</a:t>
            </a:r>
          </a:p>
        </p:txBody>
      </p:sp>
      <p:sp>
        <p:nvSpPr>
          <p:cNvPr id="1168" name="Rectangle 1023">
            <a:extLst>
              <a:ext uri="{FF2B5EF4-FFF2-40B4-BE49-F238E27FC236}">
                <a16:creationId xmlns:a16="http://schemas.microsoft.com/office/drawing/2014/main" id="{96DFBE2E-EDAE-C2F6-1D83-F7EF811BC687}"/>
              </a:ext>
            </a:extLst>
          </p:cNvPr>
          <p:cNvSpPr/>
          <p:nvPr/>
        </p:nvSpPr>
        <p:spPr>
          <a:xfrm>
            <a:off x="4123286" y="2015625"/>
            <a:ext cx="1044000" cy="2337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rPr>
              <a:t>Multi-Agents</a:t>
            </a:r>
          </a:p>
        </p:txBody>
      </p:sp>
      <p:sp>
        <p:nvSpPr>
          <p:cNvPr id="1169" name="Rectangle 1023">
            <a:extLst>
              <a:ext uri="{FF2B5EF4-FFF2-40B4-BE49-F238E27FC236}">
                <a16:creationId xmlns:a16="http://schemas.microsoft.com/office/drawing/2014/main" id="{28BD7B3C-6E4C-498B-E2A1-D24E3620DFE3}"/>
              </a:ext>
            </a:extLst>
          </p:cNvPr>
          <p:cNvSpPr/>
          <p:nvPr/>
        </p:nvSpPr>
        <p:spPr>
          <a:xfrm>
            <a:off x="4123286" y="2309699"/>
            <a:ext cx="1044000" cy="3275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1" noProof="0">
                <a:solidFill>
                  <a:prstClr val="black"/>
                </a:solidFill>
                <a:latin typeface="Santander Text" panose="020B0504020201020104"/>
              </a:rPr>
              <a:t>Blackboard</a:t>
            </a:r>
          </a:p>
          <a:p>
            <a:pPr lvl="0" algn="ctr">
              <a:defRPr/>
            </a:pPr>
            <a:r>
              <a:rPr lang="en-US" sz="600" noProof="0">
                <a:solidFill>
                  <a:prstClr val="black"/>
                </a:solidFill>
                <a:latin typeface="Santander Text" panose="020B0504020201020104"/>
                <a:ea typeface="Calibri" panose="020F0502020204030204" pitchFamily="34" charset="0"/>
                <a:cs typeface="Calibri" panose="020F0502020204030204" pitchFamily="34" charset="0"/>
              </a:rPr>
              <a:t>Shared memory space for Multi-Agent collaboration.</a:t>
            </a:r>
          </a:p>
        </p:txBody>
      </p:sp>
      <p:sp>
        <p:nvSpPr>
          <p:cNvPr id="1170" name="Rectangle 1023">
            <a:extLst>
              <a:ext uri="{FF2B5EF4-FFF2-40B4-BE49-F238E27FC236}">
                <a16:creationId xmlns:a16="http://schemas.microsoft.com/office/drawing/2014/main" id="{8AB508F4-6783-8233-EE24-E967EAE852E0}"/>
              </a:ext>
            </a:extLst>
          </p:cNvPr>
          <p:cNvSpPr/>
          <p:nvPr/>
        </p:nvSpPr>
        <p:spPr>
          <a:xfrm>
            <a:off x="4123286" y="2697579"/>
            <a:ext cx="1044000" cy="2427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rPr>
              <a:t>Agent Evaluation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noProof="0">
                <a:solidFill>
                  <a:prstClr val="black"/>
                </a:solidFill>
                <a:latin typeface="Santander Text" panose="020B0504020201020104"/>
                <a:ea typeface="Calibri" panose="020F0502020204030204" pitchFamily="34" charset="0"/>
                <a:cs typeface="Calibri" panose="020F0502020204030204" pitchFamily="34" charset="0"/>
              </a:rPr>
              <a:t>Feedback</a:t>
            </a:r>
          </a:p>
        </p:txBody>
      </p:sp>
      <p:sp>
        <p:nvSpPr>
          <p:cNvPr id="1171" name="Rectangle 1023">
            <a:extLst>
              <a:ext uri="{FF2B5EF4-FFF2-40B4-BE49-F238E27FC236}">
                <a16:creationId xmlns:a16="http://schemas.microsoft.com/office/drawing/2014/main" id="{7CD0027F-4ADD-AD46-9BA1-729C7A796E8E}"/>
              </a:ext>
            </a:extLst>
          </p:cNvPr>
          <p:cNvSpPr/>
          <p:nvPr/>
        </p:nvSpPr>
        <p:spPr>
          <a:xfrm rot="16200000">
            <a:off x="2551619" y="2992471"/>
            <a:ext cx="2731436" cy="22897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rPr>
              <a:t>Agent Gateway</a:t>
            </a:r>
          </a:p>
          <a:p>
            <a:pPr algn="ctr">
              <a:defRPr/>
            </a:pPr>
            <a:r>
              <a:rPr lang="en-US" sz="600" noProof="0">
                <a:solidFill>
                  <a:prstClr val="black"/>
                </a:solidFill>
                <a:latin typeface="Santander Text" panose="020B0504020201020104"/>
                <a:ea typeface="Calibri" panose="020F0502020204030204" pitchFamily="34" charset="0"/>
                <a:cs typeface="Calibri" panose="020F0502020204030204" pitchFamily="34" charset="0"/>
              </a:rPr>
              <a:t>Unified Entry Point for Orchestration.</a:t>
            </a:r>
          </a:p>
        </p:txBody>
      </p:sp>
      <p:sp>
        <p:nvSpPr>
          <p:cNvPr id="1172" name="Rectangle 1023">
            <a:extLst>
              <a:ext uri="{FF2B5EF4-FFF2-40B4-BE49-F238E27FC236}">
                <a16:creationId xmlns:a16="http://schemas.microsoft.com/office/drawing/2014/main" id="{94C7A7B7-1791-ED89-999D-EF8699E7669F}"/>
              </a:ext>
            </a:extLst>
          </p:cNvPr>
          <p:cNvSpPr/>
          <p:nvPr/>
        </p:nvSpPr>
        <p:spPr>
          <a:xfrm>
            <a:off x="4123286" y="1746636"/>
            <a:ext cx="1044000" cy="20867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rPr>
              <a:t>Agent Coordination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noProof="0">
                <a:solidFill>
                  <a:prstClr val="black"/>
                </a:solidFill>
                <a:latin typeface="Santander Text" panose="020B0504020201020104"/>
                <a:ea typeface="Calibri" panose="020F0502020204030204" pitchFamily="34" charset="0"/>
                <a:cs typeface="Calibri" panose="020F0502020204030204" pitchFamily="34" charset="0"/>
              </a:rPr>
              <a:t>Planning configuration.</a:t>
            </a:r>
          </a:p>
        </p:txBody>
      </p:sp>
      <p:sp>
        <p:nvSpPr>
          <p:cNvPr id="1178" name="Rectangle 1023">
            <a:extLst>
              <a:ext uri="{FF2B5EF4-FFF2-40B4-BE49-F238E27FC236}">
                <a16:creationId xmlns:a16="http://schemas.microsoft.com/office/drawing/2014/main" id="{A9D45043-3C87-3B23-19B5-2300469DA4D5}"/>
              </a:ext>
            </a:extLst>
          </p:cNvPr>
          <p:cNvSpPr/>
          <p:nvPr/>
        </p:nvSpPr>
        <p:spPr>
          <a:xfrm>
            <a:off x="5507816" y="4552166"/>
            <a:ext cx="1396200" cy="49313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Agency Capabilities (A2A)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Allows this agency to send work to other agentic agencies, using events, RPC calls or other techniques.</a:t>
            </a:r>
          </a:p>
        </p:txBody>
      </p:sp>
      <p:sp>
        <p:nvSpPr>
          <p:cNvPr id="1179" name="Rectangle 1023">
            <a:extLst>
              <a:ext uri="{FF2B5EF4-FFF2-40B4-BE49-F238E27FC236}">
                <a16:creationId xmlns:a16="http://schemas.microsoft.com/office/drawing/2014/main" id="{C74FB5FD-D6DA-B5AC-FD5C-BB0280FC4F4E}"/>
              </a:ext>
            </a:extLst>
          </p:cNvPr>
          <p:cNvSpPr/>
          <p:nvPr/>
        </p:nvSpPr>
        <p:spPr>
          <a:xfrm>
            <a:off x="5441747" y="3869592"/>
            <a:ext cx="1498022" cy="46100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Tool Proxy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500">
                <a:solidFill>
                  <a:prstClr val="black"/>
                </a:solidFill>
                <a:latin typeface="Santander Text" panose="020B0504020201020104"/>
                <a:ea typeface="Calibri" panose="020F0502020204030204" pitchFamily="34" charset="0"/>
                <a:cs typeface="Calibri" panose="020F0502020204030204" pitchFamily="34" charset="0"/>
              </a:rPr>
              <a:t>Acts as gateway and control access to MCP tools, transform APIS into MCP tools and provides use control and monitoring.</a:t>
            </a:r>
            <a:endParaRPr kumimoji="0" lang="en-US" sz="50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180" name="Rectangle 1023">
            <a:extLst>
              <a:ext uri="{FF2B5EF4-FFF2-40B4-BE49-F238E27FC236}">
                <a16:creationId xmlns:a16="http://schemas.microsoft.com/office/drawing/2014/main" id="{9D42B4F2-2A83-DE91-624D-8D34665AAA49}"/>
              </a:ext>
            </a:extLst>
          </p:cNvPr>
          <p:cNvSpPr/>
          <p:nvPr/>
        </p:nvSpPr>
        <p:spPr>
          <a:xfrm>
            <a:off x="5441792" y="3247283"/>
            <a:ext cx="1506142" cy="33983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Knowledge Base</a:t>
            </a:r>
          </a:p>
          <a:p>
            <a:pPr lvl="0" algn="ctr" defTabSz="412750">
              <a:defRPr/>
            </a:pPr>
            <a:r>
              <a:rPr lang="en-US" sz="600" i="1" noProof="0">
                <a:solidFill>
                  <a:schemeClr val="tx1"/>
                </a:solidFill>
                <a:latin typeface="Santander Text" panose="020B0504020201020104"/>
              </a:rPr>
              <a:t>Hybrid RAG (Vector + Graph) </a:t>
            </a:r>
            <a:r>
              <a:rPr lang="en-US" sz="600" i="1">
                <a:solidFill>
                  <a:schemeClr val="tx1"/>
                </a:solidFill>
                <a:latin typeface="Santander Text" panose="020B0504020201020104"/>
              </a:rPr>
              <a:t>business rules, operation manuals, etc.</a:t>
            </a:r>
            <a:endParaRPr kumimoji="0" lang="en-US" sz="500" i="1"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181" name="Rectangle 1023">
            <a:extLst>
              <a:ext uri="{FF2B5EF4-FFF2-40B4-BE49-F238E27FC236}">
                <a16:creationId xmlns:a16="http://schemas.microsoft.com/office/drawing/2014/main" id="{4226F89D-B363-AA91-1CDB-0F9CC2A57A47}"/>
              </a:ext>
            </a:extLst>
          </p:cNvPr>
          <p:cNvSpPr/>
          <p:nvPr/>
        </p:nvSpPr>
        <p:spPr>
          <a:xfrm>
            <a:off x="5433421" y="1772544"/>
            <a:ext cx="1514468" cy="38895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indent="0" algn="ctr" rtl="0" eaLnBrk="1" latinLnBrk="0" hangingPunct="1">
              <a:buNone/>
            </a:pPr>
            <a:r>
              <a:rPr lang="en-GB" sz="700" b="1">
                <a:solidFill>
                  <a:srgbClr val="000000"/>
                </a:solidFill>
                <a:effectLst/>
                <a:latin typeface="Santander Text" panose="020B0504020201020104"/>
              </a:rPr>
              <a:t>LLM Gateway</a:t>
            </a:r>
            <a:endParaRPr lang="en-GB" sz="700">
              <a:solidFill>
                <a:srgbClr val="000000"/>
              </a:solidFill>
              <a:effectLst/>
              <a:latin typeface="Santander Text" panose="020B0504020201020104"/>
            </a:endParaRPr>
          </a:p>
          <a:p>
            <a:pPr marL="0" indent="0" algn="ctr" rtl="0" eaLnBrk="1" latinLnBrk="0" hangingPunct="1">
              <a:buNone/>
            </a:pPr>
            <a:r>
              <a:rPr lang="en-GB" sz="400">
                <a:solidFill>
                  <a:srgbClr val="000000"/>
                </a:solidFill>
                <a:effectLst/>
                <a:latin typeface="Santander Text" panose="020B0504020201020104"/>
              </a:rPr>
              <a:t>Makes dynamic decisions on cost, latency, and complexity to route prompts through a unified API, optimizing requests by rewriting, compressing context, and using embeddings.</a:t>
            </a:r>
            <a:endParaRPr kumimoji="0" lang="en-US" sz="40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183" name="Rectángulo 3174">
            <a:extLst>
              <a:ext uri="{FF2B5EF4-FFF2-40B4-BE49-F238E27FC236}">
                <a16:creationId xmlns:a16="http://schemas.microsoft.com/office/drawing/2014/main" id="{9AF04F29-F37E-689F-F6D2-E57E2B9CF386}"/>
              </a:ext>
            </a:extLst>
          </p:cNvPr>
          <p:cNvSpPr/>
          <p:nvPr/>
        </p:nvSpPr>
        <p:spPr>
          <a:xfrm>
            <a:off x="7748402" y="2229065"/>
            <a:ext cx="3348000" cy="2880000"/>
          </a:xfrm>
          <a:prstGeom prst="rect">
            <a:avLst/>
          </a:prstGeom>
          <a:solidFill>
            <a:schemeClr val="bg1"/>
          </a:solidFill>
          <a:ln w="12700" cap="flat">
            <a:solidFill>
              <a:srgbClr val="C00000"/>
            </a:solidFill>
            <a:prstDash val="solid"/>
            <a:miter lim="400000"/>
            <a:extLst>
              <a:ext uri="{C807C97D-BFC1-408E-A445-0C87EB9F89A2}">
                <ask:lineSketchStyleProps xmlns:ask="http://schemas.microsoft.com/office/drawing/2018/sketchyshapes">
                  <ask:type>
                    <ask:lineSketchNone/>
                  </ask:type>
                </ask:lineSketchStyleProps>
              </a:ext>
            </a:extLst>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effectLst/>
                <a:uLnTx/>
                <a:uFillTx/>
                <a:latin typeface="Santander Text" panose="020B0504020201020104"/>
                <a:ea typeface="Calibri" panose="020F0502020204030204" pitchFamily="34" charset="0"/>
                <a:cs typeface="Calibri" panose="020F0502020204030204" pitchFamily="34" charset="0"/>
                <a:sym typeface="Helvetica Neue Medium"/>
              </a:rPr>
              <a:t>Business Backend Capabilities</a:t>
            </a:r>
          </a:p>
        </p:txBody>
      </p:sp>
      <p:sp>
        <p:nvSpPr>
          <p:cNvPr id="1184" name="Rectángulo 3174">
            <a:extLst>
              <a:ext uri="{FF2B5EF4-FFF2-40B4-BE49-F238E27FC236}">
                <a16:creationId xmlns:a16="http://schemas.microsoft.com/office/drawing/2014/main" id="{B6B3481F-D5B8-E341-B902-F4F2A3099BBB}"/>
              </a:ext>
            </a:extLst>
          </p:cNvPr>
          <p:cNvSpPr/>
          <p:nvPr/>
        </p:nvSpPr>
        <p:spPr>
          <a:xfrm>
            <a:off x="7872143" y="2447038"/>
            <a:ext cx="3148861" cy="533244"/>
          </a:xfrm>
          <a:prstGeom prst="rect">
            <a:avLst/>
          </a:prstGeom>
          <a:solidFill>
            <a:srgbClr val="C00000">
              <a:alpha val="31000"/>
            </a:srgbClr>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Models </a:t>
            </a:r>
          </a:p>
          <a:p>
            <a:pPr marL="0" marR="0" lvl="0" indent="0" algn="ctr" defTabSz="412750" rtl="0" eaLnBrk="1" fontAlgn="auto" latinLnBrk="0" hangingPunct="1">
              <a:lnSpc>
                <a:spcPct val="100000"/>
              </a:lnSpc>
              <a:spcBef>
                <a:spcPts val="0"/>
              </a:spcBef>
              <a:spcAft>
                <a:spcPts val="0"/>
              </a:spcAft>
              <a:buClrTx/>
              <a:buSzTx/>
              <a:buFontTx/>
              <a:buNone/>
              <a:tabLst/>
              <a:defRPr/>
            </a:pPr>
            <a:r>
              <a:rPr lang="en-US" sz="800" b="1" noProof="0">
                <a:solidFill>
                  <a:srgbClr val="C00000"/>
                </a:solidFill>
                <a:latin typeface="Santander Text" panose="020B0504020201020104"/>
                <a:ea typeface="Calibri" panose="020F0502020204030204" pitchFamily="34" charset="0"/>
                <a:cs typeface="Calibri" panose="020F0502020204030204" pitchFamily="34" charset="0"/>
                <a:sym typeface="Helvetica Neue Medium"/>
              </a:rPr>
              <a:t>Ecosystem</a:t>
            </a:r>
            <a:endParaRPr kumimoji="0" lang="en-US"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endParaRPr>
          </a:p>
        </p:txBody>
      </p:sp>
      <p:sp>
        <p:nvSpPr>
          <p:cNvPr id="1185" name="Rectángulo 3174">
            <a:extLst>
              <a:ext uri="{FF2B5EF4-FFF2-40B4-BE49-F238E27FC236}">
                <a16:creationId xmlns:a16="http://schemas.microsoft.com/office/drawing/2014/main" id="{26A74FAB-8284-C0B8-EF15-8EAA5C7777CC}"/>
              </a:ext>
            </a:extLst>
          </p:cNvPr>
          <p:cNvSpPr/>
          <p:nvPr/>
        </p:nvSpPr>
        <p:spPr>
          <a:xfrm>
            <a:off x="7868191" y="3105916"/>
            <a:ext cx="3170379" cy="533244"/>
          </a:xfrm>
          <a:prstGeom prst="rect">
            <a:avLst/>
          </a:prstGeom>
          <a:solidFill>
            <a:srgbClr val="C00000">
              <a:alpha val="31000"/>
            </a:srgbClr>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Knowledge</a:t>
            </a:r>
          </a:p>
        </p:txBody>
      </p:sp>
      <p:sp>
        <p:nvSpPr>
          <p:cNvPr id="1186" name="Rectángulo 3174">
            <a:extLst>
              <a:ext uri="{FF2B5EF4-FFF2-40B4-BE49-F238E27FC236}">
                <a16:creationId xmlns:a16="http://schemas.microsoft.com/office/drawing/2014/main" id="{8C31A53D-D577-618F-108F-0283FDD1AFD9}"/>
              </a:ext>
            </a:extLst>
          </p:cNvPr>
          <p:cNvSpPr/>
          <p:nvPr/>
        </p:nvSpPr>
        <p:spPr>
          <a:xfrm>
            <a:off x="7850626" y="3726173"/>
            <a:ext cx="3170379" cy="692425"/>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Tools</a:t>
            </a:r>
          </a:p>
        </p:txBody>
      </p:sp>
      <p:sp>
        <p:nvSpPr>
          <p:cNvPr id="1187" name="Rectángulo 3174">
            <a:extLst>
              <a:ext uri="{FF2B5EF4-FFF2-40B4-BE49-F238E27FC236}">
                <a16:creationId xmlns:a16="http://schemas.microsoft.com/office/drawing/2014/main" id="{E0654A79-1DDF-36F8-5B07-018D2C36D984}"/>
              </a:ext>
            </a:extLst>
          </p:cNvPr>
          <p:cNvSpPr/>
          <p:nvPr/>
        </p:nvSpPr>
        <p:spPr>
          <a:xfrm>
            <a:off x="7863186" y="4472676"/>
            <a:ext cx="3170379" cy="573266"/>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Agency</a:t>
            </a:r>
          </a:p>
        </p:txBody>
      </p:sp>
      <p:sp>
        <p:nvSpPr>
          <p:cNvPr id="1188" name="Rectangle 1023">
            <a:extLst>
              <a:ext uri="{FF2B5EF4-FFF2-40B4-BE49-F238E27FC236}">
                <a16:creationId xmlns:a16="http://schemas.microsoft.com/office/drawing/2014/main" id="{A3744F86-969D-2177-47B6-78BE39472D70}"/>
              </a:ext>
            </a:extLst>
          </p:cNvPr>
          <p:cNvSpPr/>
          <p:nvPr/>
        </p:nvSpPr>
        <p:spPr>
          <a:xfrm>
            <a:off x="9179254" y="842330"/>
            <a:ext cx="1983360" cy="4429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Hyperscaler</a:t>
            </a:r>
            <a:r>
              <a:rPr kumimoji="0" lang="en-US" sz="9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 Large Language Models (LLM)</a:t>
            </a:r>
          </a:p>
        </p:txBody>
      </p:sp>
      <p:sp>
        <p:nvSpPr>
          <p:cNvPr id="1189" name="Rectangle 1023">
            <a:extLst>
              <a:ext uri="{FF2B5EF4-FFF2-40B4-BE49-F238E27FC236}">
                <a16:creationId xmlns:a16="http://schemas.microsoft.com/office/drawing/2014/main" id="{6323A10F-4814-71F0-B926-5D66E5F107D3}"/>
              </a:ext>
            </a:extLst>
          </p:cNvPr>
          <p:cNvSpPr/>
          <p:nvPr/>
        </p:nvSpPr>
        <p:spPr>
          <a:xfrm>
            <a:off x="8193078" y="2732319"/>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Custom Models</a:t>
            </a:r>
          </a:p>
        </p:txBody>
      </p:sp>
      <p:sp>
        <p:nvSpPr>
          <p:cNvPr id="1190" name="Rectangle 1023">
            <a:extLst>
              <a:ext uri="{FF2B5EF4-FFF2-40B4-BE49-F238E27FC236}">
                <a16:creationId xmlns:a16="http://schemas.microsoft.com/office/drawing/2014/main" id="{B005C485-52F4-1EA4-B914-4AA7B102DCEC}"/>
              </a:ext>
            </a:extLst>
          </p:cNvPr>
          <p:cNvSpPr/>
          <p:nvPr/>
        </p:nvSpPr>
        <p:spPr>
          <a:xfrm>
            <a:off x="8193078" y="2497391"/>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Finetuning</a:t>
            </a:r>
          </a:p>
        </p:txBody>
      </p:sp>
      <p:sp>
        <p:nvSpPr>
          <p:cNvPr id="1191" name="Rectangle 1023">
            <a:extLst>
              <a:ext uri="{FF2B5EF4-FFF2-40B4-BE49-F238E27FC236}">
                <a16:creationId xmlns:a16="http://schemas.microsoft.com/office/drawing/2014/main" id="{04A7A6A7-2B16-5163-2D76-E969A9A913E5}"/>
              </a:ext>
            </a:extLst>
          </p:cNvPr>
          <p:cNvSpPr/>
          <p:nvPr/>
        </p:nvSpPr>
        <p:spPr>
          <a:xfrm>
            <a:off x="9137748" y="2488868"/>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1" noProof="0">
                <a:solidFill>
                  <a:prstClr val="black"/>
                </a:solidFill>
                <a:latin typeface="Santander Text" panose="020B0504020201020104"/>
                <a:ea typeface="Calibri" panose="020F0502020204030204" pitchFamily="34" charset="0"/>
                <a:cs typeface="Calibri" panose="020F0502020204030204" pitchFamily="34" charset="0"/>
              </a:rPr>
              <a:t>Prompts</a:t>
            </a:r>
            <a:endPar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192" name="Rectangle 1023">
            <a:extLst>
              <a:ext uri="{FF2B5EF4-FFF2-40B4-BE49-F238E27FC236}">
                <a16:creationId xmlns:a16="http://schemas.microsoft.com/office/drawing/2014/main" id="{4E1F590E-A63C-F1DE-CEAE-EB54696595CE}"/>
              </a:ext>
            </a:extLst>
          </p:cNvPr>
          <p:cNvSpPr/>
          <p:nvPr/>
        </p:nvSpPr>
        <p:spPr>
          <a:xfrm>
            <a:off x="8164504" y="3164120"/>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RAG</a:t>
            </a:r>
          </a:p>
        </p:txBody>
      </p:sp>
      <p:sp>
        <p:nvSpPr>
          <p:cNvPr id="1193" name="Rectangle 1023">
            <a:extLst>
              <a:ext uri="{FF2B5EF4-FFF2-40B4-BE49-F238E27FC236}">
                <a16:creationId xmlns:a16="http://schemas.microsoft.com/office/drawing/2014/main" id="{B68842A2-67FF-BADF-6A33-86DE6D116C00}"/>
              </a:ext>
            </a:extLst>
          </p:cNvPr>
          <p:cNvSpPr/>
          <p:nvPr/>
        </p:nvSpPr>
        <p:spPr>
          <a:xfrm>
            <a:off x="8164503" y="3390057"/>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Data Systems</a:t>
            </a:r>
          </a:p>
        </p:txBody>
      </p:sp>
      <p:sp>
        <p:nvSpPr>
          <p:cNvPr id="1194" name="Rectangle 1023">
            <a:extLst>
              <a:ext uri="{FF2B5EF4-FFF2-40B4-BE49-F238E27FC236}">
                <a16:creationId xmlns:a16="http://schemas.microsoft.com/office/drawing/2014/main" id="{051E66DE-4A69-AEC4-5A2F-1629AC1AE2A7}"/>
              </a:ext>
            </a:extLst>
          </p:cNvPr>
          <p:cNvSpPr/>
          <p:nvPr/>
        </p:nvSpPr>
        <p:spPr>
          <a:xfrm>
            <a:off x="9124288" y="3162496"/>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Vector &amp; Graph</a:t>
            </a:r>
          </a:p>
        </p:txBody>
      </p:sp>
      <p:sp>
        <p:nvSpPr>
          <p:cNvPr id="1195" name="Rectangle 1023">
            <a:extLst>
              <a:ext uri="{FF2B5EF4-FFF2-40B4-BE49-F238E27FC236}">
                <a16:creationId xmlns:a16="http://schemas.microsoft.com/office/drawing/2014/main" id="{48105C1A-ADE4-2D8C-3F8A-D8936D2833B9}"/>
              </a:ext>
            </a:extLst>
          </p:cNvPr>
          <p:cNvSpPr/>
          <p:nvPr/>
        </p:nvSpPr>
        <p:spPr>
          <a:xfrm>
            <a:off x="9124287" y="3388433"/>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Governance</a:t>
            </a:r>
          </a:p>
        </p:txBody>
      </p:sp>
      <p:sp>
        <p:nvSpPr>
          <p:cNvPr id="1196" name="Rectangle 1023">
            <a:extLst>
              <a:ext uri="{FF2B5EF4-FFF2-40B4-BE49-F238E27FC236}">
                <a16:creationId xmlns:a16="http://schemas.microsoft.com/office/drawing/2014/main" id="{AF755E47-FC2C-D73E-C948-EE2F2507F5E8}"/>
              </a:ext>
            </a:extLst>
          </p:cNvPr>
          <p:cNvSpPr/>
          <p:nvPr/>
        </p:nvSpPr>
        <p:spPr>
          <a:xfrm>
            <a:off x="10231477" y="4108313"/>
            <a:ext cx="761586"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PBC Capabilities</a:t>
            </a:r>
          </a:p>
        </p:txBody>
      </p:sp>
      <p:sp>
        <p:nvSpPr>
          <p:cNvPr id="1197" name="Rectangle 1023">
            <a:extLst>
              <a:ext uri="{FF2B5EF4-FFF2-40B4-BE49-F238E27FC236}">
                <a16:creationId xmlns:a16="http://schemas.microsoft.com/office/drawing/2014/main" id="{A3DEA59F-2BF5-D01F-38D3-A3A219F64FBE}"/>
              </a:ext>
            </a:extLst>
          </p:cNvPr>
          <p:cNvSpPr/>
          <p:nvPr/>
        </p:nvSpPr>
        <p:spPr>
          <a:xfrm>
            <a:off x="9369363" y="3888221"/>
            <a:ext cx="828000"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Platform Capabilities</a:t>
            </a:r>
          </a:p>
        </p:txBody>
      </p:sp>
      <p:sp>
        <p:nvSpPr>
          <p:cNvPr id="1198" name="Rectangle 1023">
            <a:extLst>
              <a:ext uri="{FF2B5EF4-FFF2-40B4-BE49-F238E27FC236}">
                <a16:creationId xmlns:a16="http://schemas.microsoft.com/office/drawing/2014/main" id="{BBBFC429-37B6-D774-8CE3-2F033DC0F768}"/>
              </a:ext>
            </a:extLst>
          </p:cNvPr>
          <p:cNvSpPr/>
          <p:nvPr/>
        </p:nvSpPr>
        <p:spPr>
          <a:xfrm>
            <a:off x="9369363" y="4108119"/>
            <a:ext cx="828000"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Business Capabilities</a:t>
            </a:r>
          </a:p>
        </p:txBody>
      </p:sp>
      <p:sp>
        <p:nvSpPr>
          <p:cNvPr id="1199" name="Rectangle 1023">
            <a:extLst>
              <a:ext uri="{FF2B5EF4-FFF2-40B4-BE49-F238E27FC236}">
                <a16:creationId xmlns:a16="http://schemas.microsoft.com/office/drawing/2014/main" id="{DE5C925B-E71D-2D6F-36F2-BC36CCEEFC55}"/>
              </a:ext>
            </a:extLst>
          </p:cNvPr>
          <p:cNvSpPr/>
          <p:nvPr/>
        </p:nvSpPr>
        <p:spPr>
          <a:xfrm>
            <a:off x="10084072" y="3159416"/>
            <a:ext cx="926556" cy="4088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Data Capabilities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Structured data ingestion, processing, and management for AI use</a:t>
            </a:r>
            <a:r>
              <a:rPr lang="en-US" sz="600" noProof="0">
                <a:solidFill>
                  <a:prstClr val="black"/>
                </a:solidFill>
                <a:latin typeface="Santander Text" panose="020B0504020201020104"/>
                <a:ea typeface="Calibri" panose="020F0502020204030204" pitchFamily="34" charset="0"/>
                <a:cs typeface="Calibri" panose="020F0502020204030204" pitchFamily="34" charset="0"/>
              </a:rPr>
              <a:t>.</a:t>
            </a:r>
            <a:endParaRPr kumimoji="0" lang="en-US" sz="5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200" name="Rectangle 1023">
            <a:extLst>
              <a:ext uri="{FF2B5EF4-FFF2-40B4-BE49-F238E27FC236}">
                <a16:creationId xmlns:a16="http://schemas.microsoft.com/office/drawing/2014/main" id="{8CE5A359-D4B2-39A4-AEE0-77D1F4374F0E}"/>
              </a:ext>
            </a:extLst>
          </p:cNvPr>
          <p:cNvSpPr/>
          <p:nvPr/>
        </p:nvSpPr>
        <p:spPr>
          <a:xfrm>
            <a:off x="8045917" y="3881774"/>
            <a:ext cx="1240576" cy="468648"/>
          </a:xfrm>
          <a:prstGeom prst="rect">
            <a:avLst/>
          </a:prstGeom>
          <a:solidFill>
            <a:srgbClr val="C00000">
              <a:alpha val="31000"/>
            </a:srgbClr>
          </a:solidFill>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MCP/API Server</a:t>
            </a:r>
          </a:p>
          <a:p>
            <a:pPr algn="ctr">
              <a:defRPr/>
            </a:pPr>
            <a:r>
              <a:rPr lang="en-US" sz="600" noProof="0">
                <a:solidFill>
                  <a:prstClr val="black"/>
                </a:solidFill>
                <a:latin typeface="Santander Text" panose="020B0504020201020104"/>
                <a:ea typeface="Calibri" panose="020F0502020204030204" pitchFamily="34" charset="0"/>
                <a:cs typeface="Calibri" panose="020F0502020204030204" pitchFamily="34" charset="0"/>
              </a:rPr>
              <a:t>Core banking APIs exposed as standard MCP services. Governance layer providing secure context..</a:t>
            </a:r>
          </a:p>
        </p:txBody>
      </p:sp>
      <p:sp>
        <p:nvSpPr>
          <p:cNvPr id="1202" name="Rectangle 1023">
            <a:extLst>
              <a:ext uri="{FF2B5EF4-FFF2-40B4-BE49-F238E27FC236}">
                <a16:creationId xmlns:a16="http://schemas.microsoft.com/office/drawing/2014/main" id="{8122C132-2616-1A4F-8AC5-C3C549FA8BDB}"/>
              </a:ext>
            </a:extLst>
          </p:cNvPr>
          <p:cNvSpPr/>
          <p:nvPr/>
        </p:nvSpPr>
        <p:spPr>
          <a:xfrm>
            <a:off x="9388226" y="4522416"/>
            <a:ext cx="809137"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Other Agency Capabilities</a:t>
            </a:r>
          </a:p>
        </p:txBody>
      </p:sp>
      <p:sp>
        <p:nvSpPr>
          <p:cNvPr id="1203" name="Arrow: Right 1054">
            <a:extLst>
              <a:ext uri="{FF2B5EF4-FFF2-40B4-BE49-F238E27FC236}">
                <a16:creationId xmlns:a16="http://schemas.microsoft.com/office/drawing/2014/main" id="{68DA3CCB-D56C-7129-6E5E-E8D35227EA92}"/>
              </a:ext>
            </a:extLst>
          </p:cNvPr>
          <p:cNvSpPr/>
          <p:nvPr/>
        </p:nvSpPr>
        <p:spPr>
          <a:xfrm>
            <a:off x="6919670" y="3213060"/>
            <a:ext cx="792000"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sp>
        <p:nvSpPr>
          <p:cNvPr id="1204" name="Arrow: Right 1054">
            <a:extLst>
              <a:ext uri="{FF2B5EF4-FFF2-40B4-BE49-F238E27FC236}">
                <a16:creationId xmlns:a16="http://schemas.microsoft.com/office/drawing/2014/main" id="{794AF93F-4FF3-09F2-C590-00EDAA6CE386}"/>
              </a:ext>
            </a:extLst>
          </p:cNvPr>
          <p:cNvSpPr/>
          <p:nvPr/>
        </p:nvSpPr>
        <p:spPr>
          <a:xfrm>
            <a:off x="7024271" y="3997387"/>
            <a:ext cx="792000"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sp>
        <p:nvSpPr>
          <p:cNvPr id="1205" name="Arrow: Right 1054">
            <a:extLst>
              <a:ext uri="{FF2B5EF4-FFF2-40B4-BE49-F238E27FC236}">
                <a16:creationId xmlns:a16="http://schemas.microsoft.com/office/drawing/2014/main" id="{25DF6A11-907B-9A9A-4523-CD4EC7A26B5E}"/>
              </a:ext>
            </a:extLst>
          </p:cNvPr>
          <p:cNvSpPr/>
          <p:nvPr/>
        </p:nvSpPr>
        <p:spPr>
          <a:xfrm>
            <a:off x="6997135" y="4620111"/>
            <a:ext cx="792000"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sp>
        <p:nvSpPr>
          <p:cNvPr id="1206" name="Rectangle 1023">
            <a:extLst>
              <a:ext uri="{FF2B5EF4-FFF2-40B4-BE49-F238E27FC236}">
                <a16:creationId xmlns:a16="http://schemas.microsoft.com/office/drawing/2014/main" id="{5847BE5E-7605-4C3E-9DB4-E975D019FF0A}"/>
              </a:ext>
            </a:extLst>
          </p:cNvPr>
          <p:cNvSpPr/>
          <p:nvPr/>
        </p:nvSpPr>
        <p:spPr>
          <a:xfrm>
            <a:off x="8989168" y="5598199"/>
            <a:ext cx="2124000" cy="972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1200" b="1" dirty="0">
                <a:solidFill>
                  <a:prstClr val="white"/>
                </a:solidFill>
                <a:latin typeface="Santander Text" panose="020B0504020201020104"/>
                <a:cs typeface="Calibri" panose="020F0502020204030204" pitchFamily="34" charset="0"/>
              </a:rPr>
              <a:t>Security</a:t>
            </a:r>
          </a:p>
          <a:p>
            <a:pPr lvl="0">
              <a:lnSpc>
                <a:spcPct val="110000"/>
              </a:lnSpc>
              <a:defRPr/>
            </a:pPr>
            <a:endParaRPr lang="en-US" sz="800" i="1" dirty="0">
              <a:solidFill>
                <a:prstClr val="white"/>
              </a:solidFill>
              <a:latin typeface="Santander Text" panose="020B0504020201020104"/>
            </a:endParaRPr>
          </a:p>
          <a:p>
            <a:pPr lvl="0">
              <a:lnSpc>
                <a:spcPct val="110000"/>
              </a:lnSpc>
              <a:defRPr/>
            </a:pPr>
            <a:r>
              <a:rPr lang="en-US" sz="800" i="1" dirty="0">
                <a:solidFill>
                  <a:prstClr val="white"/>
                </a:solidFill>
                <a:latin typeface="Santander Text" panose="020B0504020201020104"/>
              </a:rPr>
              <a:t>Adapted to the company security requirements on data lineage, consent, </a:t>
            </a:r>
            <a:r>
              <a:rPr lang="en-US" sz="800" i="1" dirty="0" err="1">
                <a:solidFill>
                  <a:prstClr val="white"/>
                </a:solidFill>
                <a:latin typeface="Santander Text" panose="020B0504020201020104"/>
              </a:rPr>
              <a:t>etc</a:t>
            </a:r>
            <a:r>
              <a:rPr lang="en-US" sz="800" i="1" dirty="0">
                <a:solidFill>
                  <a:prstClr val="white"/>
                </a:solidFill>
                <a:latin typeface="Santander Text" panose="020B0504020201020104"/>
              </a:rPr>
              <a:t>, to achieve full regulatory compliance. </a:t>
            </a:r>
          </a:p>
        </p:txBody>
      </p:sp>
      <p:grpSp>
        <p:nvGrpSpPr>
          <p:cNvPr id="1207" name="Grupo 19">
            <a:extLst>
              <a:ext uri="{FF2B5EF4-FFF2-40B4-BE49-F238E27FC236}">
                <a16:creationId xmlns:a16="http://schemas.microsoft.com/office/drawing/2014/main" id="{5CF69556-53F6-782B-87BA-F96BD9AFD631}"/>
              </a:ext>
            </a:extLst>
          </p:cNvPr>
          <p:cNvGrpSpPr/>
          <p:nvPr/>
        </p:nvGrpSpPr>
        <p:grpSpPr>
          <a:xfrm>
            <a:off x="10231477" y="2471772"/>
            <a:ext cx="396319" cy="388622"/>
            <a:chOff x="5725562" y="3167579"/>
            <a:chExt cx="396319" cy="388622"/>
          </a:xfrm>
        </p:grpSpPr>
        <p:sp>
          <p:nvSpPr>
            <p:cNvPr id="1208" name="Rectángulo: esquinas redondeadas 91">
              <a:extLst>
                <a:ext uri="{FF2B5EF4-FFF2-40B4-BE49-F238E27FC236}">
                  <a16:creationId xmlns:a16="http://schemas.microsoft.com/office/drawing/2014/main" id="{55837188-69AE-69C2-F2DF-7A5C1A6D64C8}"/>
                </a:ext>
              </a:extLst>
            </p:cNvPr>
            <p:cNvSpPr/>
            <p:nvPr/>
          </p:nvSpPr>
          <p:spPr>
            <a:xfrm>
              <a:off x="5725562" y="3180824"/>
              <a:ext cx="396319" cy="375377"/>
            </a:xfrm>
            <a:prstGeom prst="roundRect">
              <a:avLst/>
            </a:prstGeom>
            <a:solidFill>
              <a:srgbClr val="C4E5F2">
                <a:alpha val="20000"/>
              </a:srgbClr>
            </a:solidFill>
            <a:ln>
              <a:noFill/>
            </a:ln>
            <a:effectLst/>
            <a:scene3d>
              <a:camera prst="isometricTopUp"/>
              <a:lightRig rig="chilly" dir="t"/>
            </a:scene3d>
            <a:sp3d extrusionH="95250" contourW="12700" prstMaterial="metal">
              <a:extrusionClr>
                <a:srgbClr val="FCFDFE"/>
              </a:extrusionClr>
              <a:contourClr>
                <a:schemeClr val="bg1">
                  <a:lumMod val="7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sp>
          <p:nvSpPr>
            <p:cNvPr id="1209" name="Elipse 23">
              <a:extLst>
                <a:ext uri="{FF2B5EF4-FFF2-40B4-BE49-F238E27FC236}">
                  <a16:creationId xmlns:a16="http://schemas.microsoft.com/office/drawing/2014/main" id="{70516552-1C0E-5DEF-8A15-7C29C0CF2F86}"/>
                </a:ext>
              </a:extLst>
            </p:cNvPr>
            <p:cNvSpPr/>
            <p:nvPr/>
          </p:nvSpPr>
          <p:spPr>
            <a:xfrm>
              <a:off x="5782274" y="3167579"/>
              <a:ext cx="282894" cy="282894"/>
            </a:xfrm>
            <a:prstGeom prst="ellipse">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pic>
          <p:nvPicPr>
            <p:cNvPr id="1210" name="Gráfico 26" descr="Inteligencia artificial con relleno sólido">
              <a:extLst>
                <a:ext uri="{FF2B5EF4-FFF2-40B4-BE49-F238E27FC236}">
                  <a16:creationId xmlns:a16="http://schemas.microsoft.com/office/drawing/2014/main" id="{12A284AA-634B-F6FA-16B8-AE39795810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0435" y="3180824"/>
              <a:ext cx="218810" cy="229567"/>
            </a:xfrm>
            <a:prstGeom prst="rect">
              <a:avLst/>
            </a:prstGeom>
          </p:spPr>
        </p:pic>
      </p:grpSp>
      <p:sp>
        <p:nvSpPr>
          <p:cNvPr id="1212" name="Arrow: Right 1054">
            <a:extLst>
              <a:ext uri="{FF2B5EF4-FFF2-40B4-BE49-F238E27FC236}">
                <a16:creationId xmlns:a16="http://schemas.microsoft.com/office/drawing/2014/main" id="{3C9F4C0F-4E50-D096-9A23-954C5D68BCD1}"/>
              </a:ext>
            </a:extLst>
          </p:cNvPr>
          <p:cNvSpPr/>
          <p:nvPr/>
        </p:nvSpPr>
        <p:spPr>
          <a:xfrm rot="2428408">
            <a:off x="6978261" y="2258369"/>
            <a:ext cx="794881" cy="328660"/>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sp>
        <p:nvSpPr>
          <p:cNvPr id="1213" name="TextBox 1212">
            <a:extLst>
              <a:ext uri="{FF2B5EF4-FFF2-40B4-BE49-F238E27FC236}">
                <a16:creationId xmlns:a16="http://schemas.microsoft.com/office/drawing/2014/main" id="{85DC4DB3-E1A2-7CFE-14AF-67FCBE05E35A}"/>
              </a:ext>
            </a:extLst>
          </p:cNvPr>
          <p:cNvSpPr txBox="1"/>
          <p:nvPr/>
        </p:nvSpPr>
        <p:spPr>
          <a:xfrm>
            <a:off x="7930171" y="3711186"/>
            <a:ext cx="2491366" cy="173574"/>
          </a:xfrm>
          <a:prstGeom prst="rect">
            <a:avLst/>
          </a:prstGeom>
          <a:noFill/>
        </p:spPr>
        <p:txBody>
          <a:bodyPr wrap="square">
            <a:spAutoFit/>
          </a:bodyPr>
          <a:lstStyle/>
          <a:p>
            <a:pPr lvl="0">
              <a:lnSpc>
                <a:spcPct val="110000"/>
              </a:lnSpc>
              <a:spcBef>
                <a:spcPts val="600"/>
              </a:spcBef>
              <a:defRPr/>
            </a:pPr>
            <a:r>
              <a:rPr lang="en-US" sz="500" i="1" noProof="0">
                <a:solidFill>
                  <a:srgbClr val="070F26"/>
                </a:solidFill>
                <a:latin typeface="Santander Text" panose="020B0504020201020104"/>
                <a:ea typeface="Helvetica Neue"/>
                <a:cs typeface="Arial" panose="020B0604020202020204" pitchFamily="34" charset="0"/>
                <a:sym typeface="Helvetica Neue"/>
              </a:rPr>
              <a:t>Corporate features and APIs available to fully integrate agents</a:t>
            </a:r>
            <a:endParaRPr lang="en-US" sz="500" b="1" i="1" noProof="0">
              <a:solidFill>
                <a:srgbClr val="070F26"/>
              </a:solidFill>
              <a:latin typeface="Santander Text" panose="020B0504020201020104"/>
              <a:ea typeface="Helvetica Neue"/>
              <a:cs typeface="Arial" panose="020B0604020202020204" pitchFamily="34" charset="0"/>
              <a:sym typeface="Helvetica Neue Medium"/>
            </a:endParaRPr>
          </a:p>
        </p:txBody>
      </p:sp>
      <p:pic>
        <p:nvPicPr>
          <p:cNvPr id="1214" name="Picture 1213">
            <a:extLst>
              <a:ext uri="{FF2B5EF4-FFF2-40B4-BE49-F238E27FC236}">
                <a16:creationId xmlns:a16="http://schemas.microsoft.com/office/drawing/2014/main" id="{811572A8-52A5-027B-AF68-233B242487E8}"/>
              </a:ext>
            </a:extLst>
          </p:cNvPr>
          <p:cNvPicPr>
            <a:picLocks noChangeAspect="1"/>
          </p:cNvPicPr>
          <p:nvPr/>
        </p:nvPicPr>
        <p:blipFill>
          <a:blip r:embed="rId5"/>
          <a:srcRect l="-1" t="-6178" r="89155"/>
          <a:stretch>
            <a:fillRect/>
          </a:stretch>
        </p:blipFill>
        <p:spPr>
          <a:xfrm>
            <a:off x="7391707" y="1510107"/>
            <a:ext cx="145341" cy="266065"/>
          </a:xfrm>
          <a:prstGeom prst="rect">
            <a:avLst/>
          </a:prstGeom>
          <a:noFill/>
        </p:spPr>
      </p:pic>
      <p:pic>
        <p:nvPicPr>
          <p:cNvPr id="1215" name="Picture 1214">
            <a:extLst>
              <a:ext uri="{FF2B5EF4-FFF2-40B4-BE49-F238E27FC236}">
                <a16:creationId xmlns:a16="http://schemas.microsoft.com/office/drawing/2014/main" id="{F1D6C7BC-9BB2-9DE9-C6D9-85CE16268C88}"/>
              </a:ext>
            </a:extLst>
          </p:cNvPr>
          <p:cNvPicPr>
            <a:picLocks noChangeAspect="1"/>
          </p:cNvPicPr>
          <p:nvPr/>
        </p:nvPicPr>
        <p:blipFill>
          <a:blip r:embed="rId5"/>
          <a:srcRect l="-1" t="-6178" r="89155"/>
          <a:stretch>
            <a:fillRect/>
          </a:stretch>
        </p:blipFill>
        <p:spPr>
          <a:xfrm>
            <a:off x="1482928" y="985822"/>
            <a:ext cx="145341" cy="266065"/>
          </a:xfrm>
          <a:prstGeom prst="rect">
            <a:avLst/>
          </a:prstGeom>
          <a:noFill/>
        </p:spPr>
      </p:pic>
      <p:pic>
        <p:nvPicPr>
          <p:cNvPr id="1216" name="Picture 1215">
            <a:extLst>
              <a:ext uri="{FF2B5EF4-FFF2-40B4-BE49-F238E27FC236}">
                <a16:creationId xmlns:a16="http://schemas.microsoft.com/office/drawing/2014/main" id="{615F20F4-AA3E-9A02-9E1C-E4A9C50E8A99}"/>
              </a:ext>
            </a:extLst>
          </p:cNvPr>
          <p:cNvPicPr>
            <a:picLocks noChangeAspect="1"/>
          </p:cNvPicPr>
          <p:nvPr/>
        </p:nvPicPr>
        <p:blipFill>
          <a:blip r:embed="rId5"/>
          <a:srcRect l="-1" t="-6178" r="89155"/>
          <a:stretch>
            <a:fillRect/>
          </a:stretch>
        </p:blipFill>
        <p:spPr>
          <a:xfrm flipH="1">
            <a:off x="1471805" y="5355527"/>
            <a:ext cx="167589" cy="266065"/>
          </a:xfrm>
          <a:prstGeom prst="rect">
            <a:avLst/>
          </a:prstGeom>
          <a:noFill/>
        </p:spPr>
      </p:pic>
      <p:sp>
        <p:nvSpPr>
          <p:cNvPr id="1217" name="Rectangle 1023">
            <a:extLst>
              <a:ext uri="{FF2B5EF4-FFF2-40B4-BE49-F238E27FC236}">
                <a16:creationId xmlns:a16="http://schemas.microsoft.com/office/drawing/2014/main" id="{EDBF2E92-1B4F-D178-B863-DBFB7B27CA1E}"/>
              </a:ext>
            </a:extLst>
          </p:cNvPr>
          <p:cNvSpPr/>
          <p:nvPr/>
        </p:nvSpPr>
        <p:spPr>
          <a:xfrm>
            <a:off x="5442980" y="2843098"/>
            <a:ext cx="1496789" cy="3636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b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Santander Text" panose="020B0504020201020104"/>
              </a:rPr>
              <a:t>Memory Broker</a:t>
            </a:r>
          </a:p>
          <a:p>
            <a:pPr algn="ctr">
              <a:defRPr/>
            </a:pPr>
            <a:r>
              <a:rPr kumimoji="0" lang="en-US" sz="400" i="0" u="none" strike="noStrike" kern="1200" cap="none" spc="0" normalizeH="0" baseline="0">
                <a:ln>
                  <a:noFill/>
                </a:ln>
                <a:solidFill>
                  <a:schemeClr val="tx1"/>
                </a:solidFill>
                <a:effectLst/>
                <a:uLnTx/>
                <a:uFillTx/>
                <a:latin typeface="Santander Text" panose="020B0504020201020104"/>
              </a:rPr>
              <a:t>Acts as an interface between agentic systems and graph or vector databases where</a:t>
            </a:r>
            <a:r>
              <a:rPr lang="en-US" sz="400">
                <a:solidFill>
                  <a:schemeClr val="tx1"/>
                </a:solidFill>
                <a:latin typeface="Santander Text" panose="020B0504020201020104"/>
              </a:rPr>
              <a:t> long-term memory, semantic, episodic and other kinds of memory are stored.</a:t>
            </a:r>
            <a:endParaRPr kumimoji="0" lang="en-US" sz="400" i="0" u="none" strike="noStrike" kern="1200" cap="none" spc="0" normalizeH="0" baseline="0" noProof="0">
              <a:ln>
                <a:noFill/>
              </a:ln>
              <a:solidFill>
                <a:schemeClr val="tx1"/>
              </a:solidFill>
              <a:effectLst/>
              <a:uLnTx/>
              <a:uFillTx/>
              <a:latin typeface="Santander Text" panose="020B0504020201020104"/>
            </a:endParaRPr>
          </a:p>
        </p:txBody>
      </p:sp>
      <p:sp>
        <p:nvSpPr>
          <p:cNvPr id="1224" name="Rectangle 1223">
            <a:extLst>
              <a:ext uri="{FF2B5EF4-FFF2-40B4-BE49-F238E27FC236}">
                <a16:creationId xmlns:a16="http://schemas.microsoft.com/office/drawing/2014/main" id="{AAB1ABD1-54B0-B1E0-DB97-F94195F435F0}"/>
              </a:ext>
            </a:extLst>
          </p:cNvPr>
          <p:cNvSpPr/>
          <p:nvPr/>
        </p:nvSpPr>
        <p:spPr>
          <a:xfrm>
            <a:off x="4114095" y="3569155"/>
            <a:ext cx="1044000" cy="40834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latin typeface="Santander Text" panose="020B0504020201020104"/>
              </a:rPr>
              <a:t>Secure Code Runtime</a:t>
            </a:r>
          </a:p>
          <a:p>
            <a:pPr lvl="0" algn="ctr">
              <a:defRPr/>
            </a:pPr>
            <a:r>
              <a:rPr lang="en-US" sz="600" noProof="0">
                <a:solidFill>
                  <a:prstClr val="black"/>
                </a:solidFill>
                <a:latin typeface="Santander Text" panose="020B0504020201020104"/>
                <a:ea typeface="Calibri" panose="020F0502020204030204" pitchFamily="34" charset="0"/>
                <a:cs typeface="Calibri" panose="020F0502020204030204" pitchFamily="34" charset="0"/>
              </a:rPr>
              <a:t>Sandbox (WASM/</a:t>
            </a:r>
            <a:r>
              <a:rPr lang="en-US" sz="600" noProof="0" err="1">
                <a:solidFill>
                  <a:prstClr val="black"/>
                </a:solidFill>
                <a:latin typeface="Santander Text" panose="020B0504020201020104"/>
                <a:ea typeface="Calibri" panose="020F0502020204030204" pitchFamily="34" charset="0"/>
                <a:cs typeface="Calibri" panose="020F0502020204030204" pitchFamily="34" charset="0"/>
              </a:rPr>
              <a:t>gVisor</a:t>
            </a:r>
            <a:r>
              <a:rPr lang="en-US" sz="600" noProof="0">
                <a:solidFill>
                  <a:prstClr val="black"/>
                </a:solidFill>
                <a:latin typeface="Santander Text" panose="020B0504020201020104"/>
                <a:ea typeface="Calibri" panose="020F0502020204030204" pitchFamily="34" charset="0"/>
                <a:cs typeface="Calibri" panose="020F0502020204030204" pitchFamily="34" charset="0"/>
              </a:rPr>
              <a:t>) for isolated execution of agent-generated Python/SQL code.</a:t>
            </a:r>
          </a:p>
        </p:txBody>
      </p:sp>
      <p:sp>
        <p:nvSpPr>
          <p:cNvPr id="1266" name="Arrow: Right 1054">
            <a:extLst>
              <a:ext uri="{FF2B5EF4-FFF2-40B4-BE49-F238E27FC236}">
                <a16:creationId xmlns:a16="http://schemas.microsoft.com/office/drawing/2014/main" id="{AB161C89-C1A3-FE81-58CD-E5B95C84BF2F}"/>
              </a:ext>
            </a:extLst>
          </p:cNvPr>
          <p:cNvSpPr/>
          <p:nvPr/>
        </p:nvSpPr>
        <p:spPr>
          <a:xfrm rot="16200000">
            <a:off x="9783634" y="1810307"/>
            <a:ext cx="1268887"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sp>
        <p:nvSpPr>
          <p:cNvPr id="13" name="Arrow: Right 1054">
            <a:extLst>
              <a:ext uri="{FF2B5EF4-FFF2-40B4-BE49-F238E27FC236}">
                <a16:creationId xmlns:a16="http://schemas.microsoft.com/office/drawing/2014/main" id="{E69533C8-3328-247F-B2FE-185B6255B7B4}"/>
              </a:ext>
            </a:extLst>
          </p:cNvPr>
          <p:cNvSpPr/>
          <p:nvPr/>
        </p:nvSpPr>
        <p:spPr>
          <a:xfrm>
            <a:off x="3254589" y="3024902"/>
            <a:ext cx="446529" cy="396000"/>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sp>
        <p:nvSpPr>
          <p:cNvPr id="9" name="TextBox 8">
            <a:extLst>
              <a:ext uri="{FF2B5EF4-FFF2-40B4-BE49-F238E27FC236}">
                <a16:creationId xmlns:a16="http://schemas.microsoft.com/office/drawing/2014/main" id="{A775BDED-F16A-A1DF-8F24-D0E397FB1AE2}"/>
              </a:ext>
            </a:extLst>
          </p:cNvPr>
          <p:cNvSpPr txBox="1"/>
          <p:nvPr/>
        </p:nvSpPr>
        <p:spPr>
          <a:xfrm>
            <a:off x="7389627" y="1044458"/>
            <a:ext cx="1577483" cy="369332"/>
          </a:xfrm>
          <a:prstGeom prst="rect">
            <a:avLst/>
          </a:prstGeom>
          <a:noFill/>
        </p:spPr>
        <p:txBody>
          <a:bodyPr wrap="none" rtlCol="0">
            <a:spAutoFit/>
          </a:bodyPr>
          <a:lstStyle/>
          <a:p>
            <a:r>
              <a:rPr lang="es-ES" dirty="0">
                <a:solidFill>
                  <a:srgbClr val="FF0000"/>
                </a:solidFill>
                <a:latin typeface="Santander Text" panose="020B0504020201020104"/>
              </a:rPr>
              <a:t>CDAIO </a:t>
            </a:r>
            <a:r>
              <a:rPr lang="es-ES" dirty="0" err="1">
                <a:solidFill>
                  <a:srgbClr val="FF0000"/>
                </a:solidFill>
                <a:latin typeface="Santander Text" panose="020B0504020201020104"/>
              </a:rPr>
              <a:t>Domain</a:t>
            </a:r>
            <a:endParaRPr lang="es-ES" dirty="0">
              <a:solidFill>
                <a:srgbClr val="FF0000"/>
              </a:solidFill>
              <a:latin typeface="Santander Text" panose="020B0504020201020104"/>
            </a:endParaRPr>
          </a:p>
        </p:txBody>
      </p:sp>
      <p:sp>
        <p:nvSpPr>
          <p:cNvPr id="30" name="Rectangle 1023">
            <a:extLst>
              <a:ext uri="{FF2B5EF4-FFF2-40B4-BE49-F238E27FC236}">
                <a16:creationId xmlns:a16="http://schemas.microsoft.com/office/drawing/2014/main" id="{FBCF16A3-2AA5-F60A-CB11-450873C273AF}"/>
              </a:ext>
            </a:extLst>
          </p:cNvPr>
          <p:cNvSpPr/>
          <p:nvPr/>
        </p:nvSpPr>
        <p:spPr>
          <a:xfrm>
            <a:off x="6217277" y="5598199"/>
            <a:ext cx="2592000" cy="972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numCol="1" rtlCol="0" anchor="t"/>
          <a:lstStyle/>
          <a:p>
            <a:pPr marL="0" indent="0" algn="ctr" rtl="0" eaLnBrk="1" latinLnBrk="0" hangingPunct="1">
              <a:buNone/>
            </a:pPr>
            <a:r>
              <a:rPr lang="en-GB" sz="1200" b="1" dirty="0">
                <a:solidFill>
                  <a:prstClr val="white"/>
                </a:solidFill>
                <a:latin typeface="Santander Text" panose="020B0504020201020104"/>
                <a:cs typeface="Calibri" panose="020F0502020204030204" pitchFamily="34" charset="0"/>
              </a:rPr>
              <a:t>AI</a:t>
            </a:r>
            <a:r>
              <a:rPr lang="en-GB" sz="1200" b="1" dirty="0">
                <a:solidFill>
                  <a:srgbClr val="FFFFFF"/>
                </a:solidFill>
                <a:effectLst/>
                <a:latin typeface="Santander Text" panose="020B0504020201020104"/>
              </a:rPr>
              <a:t> </a:t>
            </a:r>
            <a:r>
              <a:rPr lang="en-GB" sz="1200" b="1" dirty="0">
                <a:solidFill>
                  <a:prstClr val="white"/>
                </a:solidFill>
                <a:latin typeface="Santander Text" panose="020B0504020201020104"/>
                <a:cs typeface="Calibri" panose="020F0502020204030204" pitchFamily="34" charset="0"/>
              </a:rPr>
              <a:t>Observability</a:t>
            </a:r>
          </a:p>
          <a:p>
            <a:pPr indent="0">
              <a:buNone/>
              <a:defRPr/>
            </a:pPr>
            <a:r>
              <a:rPr lang="en-GB" sz="800" i="1" dirty="0">
                <a:solidFill>
                  <a:prstClr val="white"/>
                </a:solidFill>
                <a:latin typeface="Santander Text" panose="020B0504020201020104"/>
              </a:rPr>
              <a:t>Adapted to the company </a:t>
            </a:r>
            <a:r>
              <a:rPr lang="en-GB" sz="800" i="1" dirty="0" err="1">
                <a:solidFill>
                  <a:prstClr val="white"/>
                </a:solidFill>
                <a:latin typeface="Santander Text" panose="020B0504020201020104"/>
              </a:rPr>
              <a:t>Observability,Traceability</a:t>
            </a:r>
            <a:r>
              <a:rPr lang="en-GB" sz="800" i="1" dirty="0">
                <a:solidFill>
                  <a:prstClr val="white"/>
                </a:solidFill>
                <a:latin typeface="Santander Text" panose="020B0504020201020104"/>
              </a:rPr>
              <a:t> and accountability engines using standards like </a:t>
            </a:r>
            <a:r>
              <a:rPr lang="en-GB" sz="800" i="1" dirty="0" err="1">
                <a:solidFill>
                  <a:prstClr val="white"/>
                </a:solidFill>
                <a:latin typeface="Santander Text" panose="020B0504020201020104"/>
              </a:rPr>
              <a:t>Opentelemetry</a:t>
            </a:r>
            <a:endParaRPr lang="en-GB" sz="800" i="1" dirty="0">
              <a:solidFill>
                <a:prstClr val="white"/>
              </a:solidFill>
              <a:latin typeface="Santander Text" panose="020B0504020201020104"/>
            </a:endParaRPr>
          </a:p>
          <a:p>
            <a:pPr indent="0">
              <a:buNone/>
              <a:defRPr/>
            </a:pPr>
            <a:r>
              <a:rPr lang="en-GB" sz="800" i="1" dirty="0">
                <a:solidFill>
                  <a:prstClr val="white"/>
                </a:solidFill>
                <a:latin typeface="Santander Text" panose="020B0504020201020104"/>
              </a:rPr>
              <a:t>Accuracy, latency, failures, user satisfaction, cost, and performance can be monitor to improve production insight, detect issues early, supports optimization and A/B testing, and foster scalable trust.</a:t>
            </a:r>
          </a:p>
        </p:txBody>
      </p:sp>
      <p:sp>
        <p:nvSpPr>
          <p:cNvPr id="32" name="Arrow: Right 1054">
            <a:extLst>
              <a:ext uri="{FF2B5EF4-FFF2-40B4-BE49-F238E27FC236}">
                <a16:creationId xmlns:a16="http://schemas.microsoft.com/office/drawing/2014/main" id="{4E52EDC6-CE78-16E4-0EC2-479FD148EF74}"/>
              </a:ext>
            </a:extLst>
          </p:cNvPr>
          <p:cNvSpPr/>
          <p:nvPr/>
        </p:nvSpPr>
        <p:spPr>
          <a:xfrm rot="16200000">
            <a:off x="9515794" y="5223933"/>
            <a:ext cx="347389" cy="297866"/>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sp>
        <p:nvSpPr>
          <p:cNvPr id="4" name="Rectangle 3">
            <a:extLst>
              <a:ext uri="{FF2B5EF4-FFF2-40B4-BE49-F238E27FC236}">
                <a16:creationId xmlns:a16="http://schemas.microsoft.com/office/drawing/2014/main" id="{44A06250-D15E-2C06-BB20-8A5402464CD7}"/>
              </a:ext>
            </a:extLst>
          </p:cNvPr>
          <p:cNvSpPr/>
          <p:nvPr/>
        </p:nvSpPr>
        <p:spPr>
          <a:xfrm>
            <a:off x="10230428" y="3888222"/>
            <a:ext cx="761586" cy="17357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Santander Text" panose="020B0504020201020104"/>
              </a:rPr>
              <a:t>Tool Registry &amp; Schema Store</a:t>
            </a:r>
          </a:p>
        </p:txBody>
      </p:sp>
      <p:sp>
        <p:nvSpPr>
          <p:cNvPr id="5" name="Rectangle 4">
            <a:extLst>
              <a:ext uri="{FF2B5EF4-FFF2-40B4-BE49-F238E27FC236}">
                <a16:creationId xmlns:a16="http://schemas.microsoft.com/office/drawing/2014/main" id="{2010733C-E220-9923-3A39-9B3256CE0926}"/>
              </a:ext>
            </a:extLst>
          </p:cNvPr>
          <p:cNvSpPr/>
          <p:nvPr/>
        </p:nvSpPr>
        <p:spPr>
          <a:xfrm>
            <a:off x="8047024" y="4524403"/>
            <a:ext cx="1239470" cy="475743"/>
          </a:xfrm>
          <a:prstGeom prst="rect">
            <a:avLst/>
          </a:prstGeom>
          <a:solidFill>
            <a:srgbClr val="C00000">
              <a:alpha val="31000"/>
            </a:srgbClr>
          </a:solidFill>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algn="ctr"/>
            <a:r>
              <a:rPr lang="en-US" sz="600" b="1">
                <a:solidFill>
                  <a:prstClr val="black"/>
                </a:solidFill>
                <a:latin typeface="Santander Text" panose="020B0504020201020104"/>
                <a:cs typeface="Calibri" panose="020F0502020204030204" pitchFamily="34" charset="0"/>
              </a:rPr>
              <a:t>Agency Capabilities Registry</a:t>
            </a:r>
          </a:p>
          <a:p>
            <a:pPr algn="ctr"/>
            <a:r>
              <a:rPr lang="en-US" sz="600">
                <a:solidFill>
                  <a:prstClr val="black"/>
                </a:solidFill>
                <a:latin typeface="Santander Text" panose="020B0504020201020104"/>
                <a:cs typeface="Calibri" panose="020F0502020204030204" pitchFamily="34" charset="0"/>
              </a:rPr>
              <a:t>Central catalog of A2A roles and contracts to discover and reuse autonomous agents.</a:t>
            </a:r>
          </a:p>
        </p:txBody>
      </p:sp>
      <p:sp>
        <p:nvSpPr>
          <p:cNvPr id="22" name="Rectangle 1023">
            <a:extLst>
              <a:ext uri="{FF2B5EF4-FFF2-40B4-BE49-F238E27FC236}">
                <a16:creationId xmlns:a16="http://schemas.microsoft.com/office/drawing/2014/main" id="{3393493B-38E2-C48F-8538-A6B38092148B}"/>
              </a:ext>
            </a:extLst>
          </p:cNvPr>
          <p:cNvSpPr/>
          <p:nvPr/>
        </p:nvSpPr>
        <p:spPr>
          <a:xfrm>
            <a:off x="5437863" y="2202076"/>
            <a:ext cx="1514468" cy="2867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indent="0" algn="ctr" rtl="0" eaLnBrk="1" latinLnBrk="0" hangingPunct="1">
              <a:buNone/>
            </a:pPr>
            <a:r>
              <a:rPr lang="en-GB" sz="700" b="1">
                <a:solidFill>
                  <a:srgbClr val="000000"/>
                </a:solidFill>
                <a:effectLst/>
                <a:latin typeface="Santander Text" panose="020B0504020201020104"/>
              </a:rPr>
              <a:t>Guardrails</a:t>
            </a:r>
            <a:endParaRPr lang="en-GB" sz="700">
              <a:solidFill>
                <a:srgbClr val="000000"/>
              </a:solidFill>
              <a:effectLst/>
              <a:latin typeface="Santander Text" panose="020B0504020201020104"/>
            </a:endParaRPr>
          </a:p>
          <a:p>
            <a:pPr marL="0" indent="0" algn="ctr" rtl="0" eaLnBrk="1" latinLnBrk="0" hangingPunct="1">
              <a:buNone/>
            </a:pPr>
            <a:r>
              <a:rPr kumimoji="0" lang="en-GB" sz="400" i="0" u="none" strike="noStrike" kern="1200" cap="none" spc="0" normalizeH="0" baseline="0" noProof="0">
                <a:ln>
                  <a:noFill/>
                </a:ln>
                <a:solidFill>
                  <a:srgbClr val="000000"/>
                </a:solidFill>
                <a:uLnTx/>
                <a:uFillTx/>
                <a:latin typeface="Santander Text" panose="020B0504020201020104"/>
                <a:ea typeface="Calibri" panose="020F0502020204030204" pitchFamily="34" charset="0"/>
                <a:cs typeface="Calibri" panose="020F0502020204030204" pitchFamily="34" charset="0"/>
              </a:rPr>
              <a:t>Control Outputs, hallucination, wrong behaviour and other parameters</a:t>
            </a:r>
            <a:endParaRPr kumimoji="0" lang="en-US" sz="40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FFF85AA9-EB85-4644-09D2-E51F49B39829}"/>
              </a:ext>
            </a:extLst>
          </p:cNvPr>
          <p:cNvSpPr/>
          <p:nvPr/>
        </p:nvSpPr>
        <p:spPr>
          <a:xfrm>
            <a:off x="4114095" y="3010512"/>
            <a:ext cx="1044000" cy="4938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lvl="0" algn="ctr">
              <a:defRPr/>
            </a:pPr>
            <a:r>
              <a:rPr lang="en-US" sz="600" b="1">
                <a:solidFill>
                  <a:prstClr val="black"/>
                </a:solidFill>
                <a:latin typeface="Santander Text" panose="020B0504020201020104"/>
              </a:rPr>
              <a:t>Episodic memory Formation</a:t>
            </a:r>
          </a:p>
          <a:p>
            <a:pPr lvl="0" algn="ctr">
              <a:defRPr/>
            </a:pPr>
            <a:r>
              <a:rPr lang="en-US" sz="600">
                <a:solidFill>
                  <a:prstClr val="black"/>
                </a:solidFill>
                <a:latin typeface="Santander Text" panose="020B0504020201020104"/>
              </a:rPr>
              <a:t>Generates Memory </a:t>
            </a:r>
            <a:r>
              <a:rPr lang="en-US" sz="600">
                <a:solidFill>
                  <a:prstClr val="black"/>
                </a:solidFill>
                <a:latin typeface="Santander Text" panose="020B0504020201020104"/>
                <a:cs typeface="Calibri" panose="020F0502020204030204" pitchFamily="34" charset="0"/>
              </a:rPr>
              <a:t>episodes</a:t>
            </a:r>
            <a:r>
              <a:rPr lang="en-US" sz="600">
                <a:solidFill>
                  <a:prstClr val="black"/>
                </a:solidFill>
                <a:latin typeface="Santander Text" panose="020B0504020201020104"/>
              </a:rPr>
              <a:t> as past experiences to work better at each iteration.</a:t>
            </a:r>
            <a:endParaRPr kumimoji="0" lang="en-US" sz="600" i="0" u="none" strike="noStrike" kern="1200" cap="none" spc="0" normalizeH="0" baseline="0" noProof="0">
              <a:ln>
                <a:noFill/>
              </a:ln>
              <a:solidFill>
                <a:prstClr val="black"/>
              </a:solidFill>
              <a:effectLst/>
              <a:uLnTx/>
              <a:uFillTx/>
              <a:latin typeface="Santander Text" panose="020B0504020201020104"/>
            </a:endParaRPr>
          </a:p>
        </p:txBody>
      </p:sp>
      <p:cxnSp>
        <p:nvCxnSpPr>
          <p:cNvPr id="35" name="Connector: Curved 34">
            <a:extLst>
              <a:ext uri="{FF2B5EF4-FFF2-40B4-BE49-F238E27FC236}">
                <a16:creationId xmlns:a16="http://schemas.microsoft.com/office/drawing/2014/main" id="{17BF8300-6D8B-12BE-345B-725A7081C618}"/>
              </a:ext>
            </a:extLst>
          </p:cNvPr>
          <p:cNvCxnSpPr>
            <a:cxnSpLocks/>
          </p:cNvCxnSpPr>
          <p:nvPr/>
        </p:nvCxnSpPr>
        <p:spPr>
          <a:xfrm rot="16200000" flipV="1">
            <a:off x="6736367" y="-414532"/>
            <a:ext cx="117520" cy="2834143"/>
          </a:xfrm>
          <a:prstGeom prst="curvedConnector3">
            <a:avLst>
              <a:gd name="adj1" fmla="val 294520"/>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Flowchart: Multidocument 40">
            <a:extLst>
              <a:ext uri="{FF2B5EF4-FFF2-40B4-BE49-F238E27FC236}">
                <a16:creationId xmlns:a16="http://schemas.microsoft.com/office/drawing/2014/main" id="{B5759F69-A561-9B95-D160-E3A9925C882E}"/>
              </a:ext>
            </a:extLst>
          </p:cNvPr>
          <p:cNvSpPr/>
          <p:nvPr/>
        </p:nvSpPr>
        <p:spPr>
          <a:xfrm>
            <a:off x="5877779" y="446010"/>
            <a:ext cx="1833891" cy="526921"/>
          </a:xfrm>
          <a:prstGeom prst="flowChartMultidocumen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700" dirty="0"/>
              <a:t>Defines </a:t>
            </a:r>
            <a:r>
              <a:rPr lang="es-ES" sz="700" dirty="0" err="1"/>
              <a:t>technology</a:t>
            </a:r>
            <a:r>
              <a:rPr lang="es-ES" sz="700" dirty="0"/>
              <a:t>, </a:t>
            </a:r>
            <a:r>
              <a:rPr lang="es-ES" sz="700" dirty="0" err="1"/>
              <a:t>operation</a:t>
            </a:r>
            <a:r>
              <a:rPr lang="es-ES" sz="700" dirty="0"/>
              <a:t> and </a:t>
            </a:r>
            <a:r>
              <a:rPr lang="es-ES" sz="700" dirty="0" err="1"/>
              <a:t>how</a:t>
            </a:r>
            <a:r>
              <a:rPr lang="es-ES" sz="700" dirty="0"/>
              <a:t> </a:t>
            </a:r>
            <a:r>
              <a:rPr lang="es-ES" sz="700" dirty="0" err="1"/>
              <a:t>to</a:t>
            </a:r>
            <a:r>
              <a:rPr lang="es-ES" sz="700" dirty="0"/>
              <a:t> </a:t>
            </a:r>
            <a:r>
              <a:rPr lang="es-ES" sz="700" dirty="0" err="1"/>
              <a:t>connect</a:t>
            </a:r>
            <a:r>
              <a:rPr lang="es-ES" sz="700" dirty="0"/>
              <a:t> </a:t>
            </a:r>
            <a:r>
              <a:rPr lang="es-ES" sz="700" dirty="0" err="1"/>
              <a:t>to</a:t>
            </a:r>
            <a:r>
              <a:rPr lang="es-ES" sz="700" dirty="0"/>
              <a:t> </a:t>
            </a:r>
            <a:r>
              <a:rPr lang="es-ES" sz="700" dirty="0" err="1"/>
              <a:t>the</a:t>
            </a:r>
            <a:r>
              <a:rPr lang="es-ES" sz="700" dirty="0"/>
              <a:t> </a:t>
            </a:r>
            <a:r>
              <a:rPr lang="es-ES" sz="700" dirty="0" err="1"/>
              <a:t>company</a:t>
            </a:r>
            <a:r>
              <a:rPr lang="es-ES" sz="700" dirty="0"/>
              <a:t> </a:t>
            </a:r>
            <a:r>
              <a:rPr lang="es-ES" sz="700" dirty="0" err="1"/>
              <a:t>capabilities</a:t>
            </a:r>
            <a:endParaRPr lang="es-ES" sz="700" dirty="0"/>
          </a:p>
        </p:txBody>
      </p:sp>
      <p:pic>
        <p:nvPicPr>
          <p:cNvPr id="3" name="Imagen 2" descr="NTT Data - Red Seguridad">
            <a:extLst>
              <a:ext uri="{FF2B5EF4-FFF2-40B4-BE49-F238E27FC236}">
                <a16:creationId xmlns:a16="http://schemas.microsoft.com/office/drawing/2014/main" id="{5D85D62B-E773-97A5-E1FD-DB82AE9AA272}"/>
              </a:ext>
            </a:extLst>
          </p:cNvPr>
          <p:cNvPicPr>
            <a:picLocks noChangeAspect="1"/>
          </p:cNvPicPr>
          <p:nvPr/>
        </p:nvPicPr>
        <p:blipFill>
          <a:blip r:embed="rId6"/>
          <a:stretch>
            <a:fillRect/>
          </a:stretch>
        </p:blipFill>
        <p:spPr>
          <a:xfrm>
            <a:off x="10881313" y="-202669"/>
            <a:ext cx="1166998" cy="847775"/>
          </a:xfrm>
          <a:prstGeom prst="rect">
            <a:avLst/>
          </a:prstGeom>
        </p:spPr>
      </p:pic>
      <p:pic>
        <p:nvPicPr>
          <p:cNvPr id="6" name="Picture 5">
            <a:extLst>
              <a:ext uri="{FF2B5EF4-FFF2-40B4-BE49-F238E27FC236}">
                <a16:creationId xmlns:a16="http://schemas.microsoft.com/office/drawing/2014/main" id="{46AFF9ED-0A35-DB25-3A23-734413B63F40}"/>
              </a:ext>
            </a:extLst>
          </p:cNvPr>
          <p:cNvPicPr>
            <a:picLocks noChangeAspect="1"/>
          </p:cNvPicPr>
          <p:nvPr/>
        </p:nvPicPr>
        <p:blipFill>
          <a:blip r:embed="rId5"/>
          <a:srcRect r="22480"/>
          <a:stretch>
            <a:fillRect/>
          </a:stretch>
        </p:blipFill>
        <p:spPr>
          <a:xfrm>
            <a:off x="9081410" y="32335"/>
            <a:ext cx="1610515" cy="388493"/>
          </a:xfrm>
          <a:prstGeom prst="rect">
            <a:avLst/>
          </a:prstGeom>
        </p:spPr>
      </p:pic>
      <p:sp>
        <p:nvSpPr>
          <p:cNvPr id="48" name="Rectangle 1023">
            <a:extLst>
              <a:ext uri="{FF2B5EF4-FFF2-40B4-BE49-F238E27FC236}">
                <a16:creationId xmlns:a16="http://schemas.microsoft.com/office/drawing/2014/main" id="{59CFE5BC-66AE-FBF7-D818-3D5C21F7A3D9}"/>
              </a:ext>
            </a:extLst>
          </p:cNvPr>
          <p:cNvSpPr/>
          <p:nvPr/>
        </p:nvSpPr>
        <p:spPr>
          <a:xfrm>
            <a:off x="1609497" y="5598199"/>
            <a:ext cx="2124000" cy="972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1200" b="1" dirty="0">
                <a:solidFill>
                  <a:prstClr val="white"/>
                </a:solidFill>
                <a:latin typeface="Santander Text" panose="020B0504020201020104"/>
                <a:cs typeface="Calibri" panose="020F0502020204030204" pitchFamily="34" charset="0"/>
              </a:rPr>
              <a:t>SDLC &amp; </a:t>
            </a:r>
            <a:r>
              <a:rPr lang="en-US" sz="1200" b="1" dirty="0" err="1">
                <a:solidFill>
                  <a:prstClr val="white"/>
                </a:solidFill>
                <a:latin typeface="Santander Text" panose="020B0504020201020104"/>
                <a:cs typeface="Calibri" panose="020F0502020204030204" pitchFamily="34" charset="0"/>
              </a:rPr>
              <a:t>DevSecOps</a:t>
            </a:r>
            <a:endParaRPr lang="en-US" sz="1200" b="1" dirty="0">
              <a:solidFill>
                <a:prstClr val="white"/>
              </a:solidFill>
              <a:latin typeface="Santander Text" panose="020B0504020201020104"/>
              <a:cs typeface="Calibri" panose="020F0502020204030204" pitchFamily="34" charset="0"/>
            </a:endParaRPr>
          </a:p>
          <a:p>
            <a:pPr algn="ctr"/>
            <a:endParaRPr lang="en-GB" sz="900" i="1" dirty="0">
              <a:solidFill>
                <a:srgbClr val="FFFFFF"/>
              </a:solidFill>
              <a:effectLst/>
              <a:latin typeface="Santander Text" panose="020B0504020201020104"/>
            </a:endParaRPr>
          </a:p>
          <a:p>
            <a:pPr>
              <a:lnSpc>
                <a:spcPct val="110000"/>
              </a:lnSpc>
              <a:defRPr/>
            </a:pPr>
            <a:r>
              <a:rPr lang="en-GB" sz="800" i="1" dirty="0">
                <a:solidFill>
                  <a:prstClr val="white"/>
                </a:solidFill>
                <a:latin typeface="Santander Text" panose="020B0504020201020104"/>
              </a:rPr>
              <a:t>Adapted to the software development lifecycle and integrate </a:t>
            </a:r>
            <a:r>
              <a:rPr lang="en-GB" sz="800" i="1" dirty="0" err="1">
                <a:solidFill>
                  <a:prstClr val="white"/>
                </a:solidFill>
                <a:latin typeface="Santander Text" panose="020B0504020201020104"/>
              </a:rPr>
              <a:t>DevSecOps</a:t>
            </a:r>
            <a:r>
              <a:rPr lang="en-GB" sz="800" i="1" dirty="0">
                <a:solidFill>
                  <a:prstClr val="white"/>
                </a:solidFill>
                <a:latin typeface="Santander Text" panose="020B0504020201020104"/>
              </a:rPr>
              <a:t> tools to enhance security and efficiency throughout the process.</a:t>
            </a:r>
            <a:endParaRPr lang="en-US" sz="800" i="1" dirty="0">
              <a:solidFill>
                <a:prstClr val="white"/>
              </a:solidFill>
              <a:latin typeface="Santander Text" panose="020B0504020201020104"/>
            </a:endParaRPr>
          </a:p>
        </p:txBody>
      </p:sp>
      <p:pic>
        <p:nvPicPr>
          <p:cNvPr id="58" name="Picture 32" descr="N8N Logo PNG HD Download With Transparent Background | PNGHDPro">
            <a:extLst>
              <a:ext uri="{FF2B5EF4-FFF2-40B4-BE49-F238E27FC236}">
                <a16:creationId xmlns:a16="http://schemas.microsoft.com/office/drawing/2014/main" id="{C6F1C3CF-0054-57FA-C2DC-536345197AE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5620" b="35518"/>
          <a:stretch>
            <a:fillRect/>
          </a:stretch>
        </p:blipFill>
        <p:spPr bwMode="auto">
          <a:xfrm>
            <a:off x="4638811" y="4763933"/>
            <a:ext cx="456243" cy="131678"/>
          </a:xfrm>
          <a:prstGeom prst="rect">
            <a:avLst/>
          </a:prstGeom>
        </p:spPr>
      </p:pic>
      <p:pic>
        <p:nvPicPr>
          <p:cNvPr id="59" name="Picture 36" descr="RW #5 - Build a no-Code Customer Service agent">
            <a:extLst>
              <a:ext uri="{FF2B5EF4-FFF2-40B4-BE49-F238E27FC236}">
                <a16:creationId xmlns:a16="http://schemas.microsoft.com/office/drawing/2014/main" id="{6874E15F-DC4A-3091-90BF-4FDC3E82A43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8423" b="14609"/>
          <a:stretch>
            <a:fillRect/>
          </a:stretch>
        </p:blipFill>
        <p:spPr bwMode="auto">
          <a:xfrm>
            <a:off x="3881116" y="4782220"/>
            <a:ext cx="525231" cy="103828"/>
          </a:xfrm>
          <a:prstGeom prst="rect">
            <a:avLst/>
          </a:prstGeom>
        </p:spPr>
      </p:pic>
      <p:pic>
        <p:nvPicPr>
          <p:cNvPr id="3273" name="Picture 32" descr="N8N Logo PNG HD Download With Transparent Background | PNGHDPro">
            <a:extLst>
              <a:ext uri="{FF2B5EF4-FFF2-40B4-BE49-F238E27FC236}">
                <a16:creationId xmlns:a16="http://schemas.microsoft.com/office/drawing/2014/main" id="{332F8F81-7B4C-DA4C-F66F-3A77B589A6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5620" b="35518"/>
          <a:stretch>
            <a:fillRect/>
          </a:stretch>
        </p:blipFill>
        <p:spPr bwMode="auto">
          <a:xfrm>
            <a:off x="3453352" y="649730"/>
            <a:ext cx="456243" cy="131678"/>
          </a:xfrm>
          <a:prstGeom prst="rect">
            <a:avLst/>
          </a:prstGeom>
        </p:spPr>
      </p:pic>
      <p:pic>
        <p:nvPicPr>
          <p:cNvPr id="3275" name="Picture 36" descr="RW #5 - Build a no-Code Customer Service agent">
            <a:extLst>
              <a:ext uri="{FF2B5EF4-FFF2-40B4-BE49-F238E27FC236}">
                <a16:creationId xmlns:a16="http://schemas.microsoft.com/office/drawing/2014/main" id="{B0731A26-A415-1C8F-CE20-4C254B8BFCE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8423" b="14609"/>
          <a:stretch>
            <a:fillRect/>
          </a:stretch>
        </p:blipFill>
        <p:spPr bwMode="auto">
          <a:xfrm>
            <a:off x="4020775" y="658648"/>
            <a:ext cx="525231" cy="103828"/>
          </a:xfrm>
          <a:prstGeom prst="rect">
            <a:avLst/>
          </a:prstGeom>
        </p:spPr>
      </p:pic>
      <p:pic>
        <p:nvPicPr>
          <p:cNvPr id="1026" name="Picture 2" descr="I Tried LangGraph And It Felt Like Git For AI Agents | by The Stateless  Samurai | Medium">
            <a:extLst>
              <a:ext uri="{FF2B5EF4-FFF2-40B4-BE49-F238E27FC236}">
                <a16:creationId xmlns:a16="http://schemas.microsoft.com/office/drawing/2014/main" id="{477DB4A1-6A35-D2E7-5B55-56C043E067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90068" y="255906"/>
            <a:ext cx="675769" cy="450513"/>
          </a:xfrm>
          <a:prstGeom prst="rect">
            <a:avLst/>
          </a:prstGeom>
          <a:noFill/>
          <a:extLst>
            <a:ext uri="{909E8E84-426E-40DD-AFC4-6F175D3DCCD1}">
              <a14:hiddenFill xmlns:a14="http://schemas.microsoft.com/office/drawing/2010/main">
                <a:solidFill>
                  <a:srgbClr val="FFFFFF"/>
                </a:solidFill>
              </a14:hiddenFill>
            </a:ext>
          </a:extLst>
        </p:spPr>
      </p:pic>
      <p:sp>
        <p:nvSpPr>
          <p:cNvPr id="8" name="Thought Bubble: Cloud 7">
            <a:extLst>
              <a:ext uri="{FF2B5EF4-FFF2-40B4-BE49-F238E27FC236}">
                <a16:creationId xmlns:a16="http://schemas.microsoft.com/office/drawing/2014/main" id="{29E8F36F-191E-0106-76FC-BF43B76463D3}"/>
              </a:ext>
            </a:extLst>
          </p:cNvPr>
          <p:cNvSpPr/>
          <p:nvPr/>
        </p:nvSpPr>
        <p:spPr>
          <a:xfrm>
            <a:off x="4676869" y="-192121"/>
            <a:ext cx="1434766" cy="1080572"/>
          </a:xfrm>
          <a:prstGeom prst="cloudCallout">
            <a:avLst>
              <a:gd name="adj1" fmla="val 16115"/>
              <a:gd name="adj2" fmla="val 34616"/>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Picture 10" descr="Consultora Mulesoft (Salesforce) ???? Mulesoft Partner">
            <a:extLst>
              <a:ext uri="{FF2B5EF4-FFF2-40B4-BE49-F238E27FC236}">
                <a16:creationId xmlns:a16="http://schemas.microsoft.com/office/drawing/2014/main" id="{5B3DDE2E-F0B9-20D8-DF4D-DD301AA16A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80020" y="-69100"/>
            <a:ext cx="396000" cy="396000"/>
          </a:xfrm>
          <a:prstGeom prst="rect">
            <a:avLst/>
          </a:prstGeom>
        </p:spPr>
      </p:pic>
      <p:pic>
        <p:nvPicPr>
          <p:cNvPr id="19" name="Picture 12" descr="Confluent | beON consult">
            <a:extLst>
              <a:ext uri="{FF2B5EF4-FFF2-40B4-BE49-F238E27FC236}">
                <a16:creationId xmlns:a16="http://schemas.microsoft.com/office/drawing/2014/main" id="{C7B8EF51-D8A0-2BAF-2448-AB68F61E7A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28998" y="518961"/>
            <a:ext cx="691340" cy="219238"/>
          </a:xfrm>
          <a:prstGeom prst="rect">
            <a:avLst/>
          </a:prstGeom>
        </p:spPr>
      </p:pic>
      <p:pic>
        <p:nvPicPr>
          <p:cNvPr id="24" name="Picture 14" descr="Apigee | Drupal.org">
            <a:extLst>
              <a:ext uri="{FF2B5EF4-FFF2-40B4-BE49-F238E27FC236}">
                <a16:creationId xmlns:a16="http://schemas.microsoft.com/office/drawing/2014/main" id="{FEE1F708-8A66-648C-EB47-855428DF541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8894" t="26957" r="12902" b="27219"/>
          <a:stretch>
            <a:fillRect/>
          </a:stretch>
        </p:blipFill>
        <p:spPr bwMode="auto">
          <a:xfrm>
            <a:off x="4803313" y="376828"/>
            <a:ext cx="551697" cy="216000"/>
          </a:xfrm>
          <a:prstGeom prst="rect">
            <a:avLst/>
          </a:prstGeom>
        </p:spPr>
      </p:pic>
      <p:pic>
        <p:nvPicPr>
          <p:cNvPr id="25" name="Picture 18" descr="Q&amp;A: Keep Your IBM API Connect Running And Supported | CROZ">
            <a:extLst>
              <a:ext uri="{FF2B5EF4-FFF2-40B4-BE49-F238E27FC236}">
                <a16:creationId xmlns:a16="http://schemas.microsoft.com/office/drawing/2014/main" id="{B59511F1-4EE4-F96D-1071-AC94AE21C32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61193" y="-41151"/>
            <a:ext cx="415918" cy="340957"/>
          </a:xfrm>
          <a:prstGeom prst="rect">
            <a:avLst/>
          </a:prstGeom>
        </p:spPr>
      </p:pic>
      <p:cxnSp>
        <p:nvCxnSpPr>
          <p:cNvPr id="27" name="Straight Arrow Connector 26">
            <a:extLst>
              <a:ext uri="{FF2B5EF4-FFF2-40B4-BE49-F238E27FC236}">
                <a16:creationId xmlns:a16="http://schemas.microsoft.com/office/drawing/2014/main" id="{B18A8ED6-FF69-929C-8261-F50E41FFD85A}"/>
              </a:ext>
            </a:extLst>
          </p:cNvPr>
          <p:cNvCxnSpPr>
            <a:cxnSpLocks/>
          </p:cNvCxnSpPr>
          <p:nvPr/>
        </p:nvCxnSpPr>
        <p:spPr>
          <a:xfrm>
            <a:off x="5607105" y="709470"/>
            <a:ext cx="335667" cy="1108521"/>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ADF9F75-05D9-671B-0E2E-86611A9369EC}"/>
              </a:ext>
            </a:extLst>
          </p:cNvPr>
          <p:cNvCxnSpPr>
            <a:cxnSpLocks/>
            <a:stCxn id="8" idx="4"/>
          </p:cNvCxnSpPr>
          <p:nvPr/>
        </p:nvCxnSpPr>
        <p:spPr>
          <a:xfrm flipH="1">
            <a:off x="3758964" y="722216"/>
            <a:ext cx="1866501" cy="2525067"/>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7" name="Picture 36">
            <a:extLst>
              <a:ext uri="{FF2B5EF4-FFF2-40B4-BE49-F238E27FC236}">
                <a16:creationId xmlns:a16="http://schemas.microsoft.com/office/drawing/2014/main" id="{A85EA217-60EA-5824-6EF3-E7D16304F437}"/>
              </a:ext>
            </a:extLst>
          </p:cNvPr>
          <p:cNvPicPr>
            <a:picLocks noChangeAspect="1"/>
          </p:cNvPicPr>
          <p:nvPr/>
        </p:nvPicPr>
        <p:blipFill>
          <a:blip r:embed="rId15"/>
          <a:stretch>
            <a:fillRect/>
          </a:stretch>
        </p:blipFill>
        <p:spPr>
          <a:xfrm>
            <a:off x="151770" y="4410303"/>
            <a:ext cx="578876" cy="103828"/>
          </a:xfrm>
          <a:prstGeom prst="rect">
            <a:avLst/>
          </a:prstGeom>
        </p:spPr>
      </p:pic>
      <p:sp>
        <p:nvSpPr>
          <p:cNvPr id="38" name="Rectángulo 6528">
            <a:extLst>
              <a:ext uri="{FF2B5EF4-FFF2-40B4-BE49-F238E27FC236}">
                <a16:creationId xmlns:a16="http://schemas.microsoft.com/office/drawing/2014/main" id="{98074240-5FEB-4CD7-2C56-50A17AD9D318}"/>
              </a:ext>
            </a:extLst>
          </p:cNvPr>
          <p:cNvSpPr/>
          <p:nvPr/>
        </p:nvSpPr>
        <p:spPr>
          <a:xfrm>
            <a:off x="192366" y="3823908"/>
            <a:ext cx="468896" cy="147516"/>
          </a:xfrm>
          <a:prstGeom prst="rect">
            <a:avLst/>
          </a:prstGeom>
          <a:solidFill>
            <a:schemeClr val="bg2">
              <a:lumMod val="20000"/>
              <a:lumOff val="80000"/>
            </a:schemeClr>
          </a:solidFill>
          <a:ln w="12700" cap="flat">
            <a:solidFill>
              <a:schemeClr val="bg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25400" rIns="0" bIns="25400" numCol="1" spcCol="38100" rtlCol="0"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effectLst/>
                <a:uLnTx/>
                <a:uFillTx/>
                <a:ea typeface="Noto Serif" panose="02020502060505020204" pitchFamily="18" charset="0"/>
                <a:cs typeface="Noto Serif" panose="02020502060505020204" pitchFamily="18" charset="0"/>
                <a:sym typeface="Helvetica Neue Medium"/>
              </a:rPr>
              <a:t>BAMOE</a:t>
            </a:r>
          </a:p>
        </p:txBody>
      </p:sp>
      <p:sp>
        <p:nvSpPr>
          <p:cNvPr id="39" name="Rectángulo 6528">
            <a:extLst>
              <a:ext uri="{FF2B5EF4-FFF2-40B4-BE49-F238E27FC236}">
                <a16:creationId xmlns:a16="http://schemas.microsoft.com/office/drawing/2014/main" id="{94993A50-C39D-79D9-6A87-EC528F3CF106}"/>
              </a:ext>
            </a:extLst>
          </p:cNvPr>
          <p:cNvSpPr/>
          <p:nvPr/>
        </p:nvSpPr>
        <p:spPr>
          <a:xfrm>
            <a:off x="192366" y="4003494"/>
            <a:ext cx="468896" cy="147516"/>
          </a:xfrm>
          <a:prstGeom prst="rect">
            <a:avLst/>
          </a:prstGeom>
          <a:solidFill>
            <a:schemeClr val="bg2">
              <a:lumMod val="20000"/>
              <a:lumOff val="80000"/>
            </a:schemeClr>
          </a:solidFill>
          <a:ln w="12700" cap="flat">
            <a:solidFill>
              <a:schemeClr val="bg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25400" rIns="0" bIns="25400" numCol="1" spcCol="38100" rtlCol="0"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effectLst/>
                <a:uLnTx/>
                <a:uFillTx/>
                <a:ea typeface="Noto Serif" panose="02020502060505020204" pitchFamily="18" charset="0"/>
                <a:cs typeface="Noto Serif" panose="02020502060505020204" pitchFamily="18" charset="0"/>
                <a:sym typeface="Helvetica Neue Medium"/>
              </a:rPr>
              <a:t>IDP Broker</a:t>
            </a:r>
          </a:p>
        </p:txBody>
      </p:sp>
      <p:sp>
        <p:nvSpPr>
          <p:cNvPr id="40" name="Rectángulo 6528">
            <a:extLst>
              <a:ext uri="{FF2B5EF4-FFF2-40B4-BE49-F238E27FC236}">
                <a16:creationId xmlns:a16="http://schemas.microsoft.com/office/drawing/2014/main" id="{3C98534D-B918-2295-B40B-3A81B271441D}"/>
              </a:ext>
            </a:extLst>
          </p:cNvPr>
          <p:cNvSpPr/>
          <p:nvPr/>
        </p:nvSpPr>
        <p:spPr>
          <a:xfrm>
            <a:off x="192366" y="4183080"/>
            <a:ext cx="468896" cy="147516"/>
          </a:xfrm>
          <a:prstGeom prst="rect">
            <a:avLst/>
          </a:prstGeom>
          <a:solidFill>
            <a:schemeClr val="bg2">
              <a:lumMod val="20000"/>
              <a:lumOff val="80000"/>
            </a:schemeClr>
          </a:solidFill>
          <a:ln w="12700" cap="flat">
            <a:solidFill>
              <a:schemeClr val="bg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25400" rIns="0" bIns="25400" numCol="1" spcCol="38100" rtlCol="0"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lang="en-US" sz="600" b="1" noProof="0">
                <a:ea typeface="Noto Serif" panose="02020502060505020204" pitchFamily="18" charset="0"/>
                <a:cs typeface="Noto Serif" panose="02020502060505020204" pitchFamily="18" charset="0"/>
                <a:sym typeface="Helvetica Neue Medium"/>
              </a:rPr>
              <a:t>RPA</a:t>
            </a:r>
            <a:endParaRPr kumimoji="0" lang="en-US" sz="600" b="1" i="0" u="none" strike="noStrike" kern="1200" cap="none" spc="0" normalizeH="0" baseline="0" noProof="0">
              <a:ln>
                <a:noFill/>
              </a:ln>
              <a:effectLst/>
              <a:uLnTx/>
              <a:uFillTx/>
              <a:ea typeface="Noto Serif" panose="02020502060505020204" pitchFamily="18" charset="0"/>
              <a:cs typeface="Noto Serif" panose="02020502060505020204" pitchFamily="18" charset="0"/>
              <a:sym typeface="Helvetica Neue Medium"/>
            </a:endParaRPr>
          </a:p>
        </p:txBody>
      </p:sp>
      <p:sp>
        <p:nvSpPr>
          <p:cNvPr id="42" name="Thought Bubble: Cloud 41">
            <a:extLst>
              <a:ext uri="{FF2B5EF4-FFF2-40B4-BE49-F238E27FC236}">
                <a16:creationId xmlns:a16="http://schemas.microsoft.com/office/drawing/2014/main" id="{A1BE5999-E89F-4349-2F8D-649FD2E0BE80}"/>
              </a:ext>
            </a:extLst>
          </p:cNvPr>
          <p:cNvSpPr/>
          <p:nvPr/>
        </p:nvSpPr>
        <p:spPr>
          <a:xfrm>
            <a:off x="0" y="3567170"/>
            <a:ext cx="914609" cy="1278048"/>
          </a:xfrm>
          <a:prstGeom prst="cloudCallout">
            <a:avLst>
              <a:gd name="adj1" fmla="val 4074"/>
              <a:gd name="adj2" fmla="val 5078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3" name="Straight Arrow Connector 42">
            <a:extLst>
              <a:ext uri="{FF2B5EF4-FFF2-40B4-BE49-F238E27FC236}">
                <a16:creationId xmlns:a16="http://schemas.microsoft.com/office/drawing/2014/main" id="{F6E7BF61-EEA2-37FF-0DE3-2CBB882B3AFE}"/>
              </a:ext>
            </a:extLst>
          </p:cNvPr>
          <p:cNvCxnSpPr>
            <a:cxnSpLocks/>
            <a:stCxn id="7" idx="4"/>
          </p:cNvCxnSpPr>
          <p:nvPr/>
        </p:nvCxnSpPr>
        <p:spPr>
          <a:xfrm>
            <a:off x="4020014" y="919866"/>
            <a:ext cx="84222" cy="364296"/>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11B39D4-472B-BC58-D09B-498CDD481730}"/>
              </a:ext>
            </a:extLst>
          </p:cNvPr>
          <p:cNvCxnSpPr>
            <a:cxnSpLocks/>
          </p:cNvCxnSpPr>
          <p:nvPr/>
        </p:nvCxnSpPr>
        <p:spPr>
          <a:xfrm flipV="1">
            <a:off x="877682" y="3782156"/>
            <a:ext cx="960019" cy="204482"/>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0" name="Rectangle 1023">
            <a:extLst>
              <a:ext uri="{FF2B5EF4-FFF2-40B4-BE49-F238E27FC236}">
                <a16:creationId xmlns:a16="http://schemas.microsoft.com/office/drawing/2014/main" id="{95A6D36C-DDD9-6FAF-3C56-3A1D1EA3F8EA}"/>
              </a:ext>
            </a:extLst>
          </p:cNvPr>
          <p:cNvSpPr/>
          <p:nvPr/>
        </p:nvSpPr>
        <p:spPr>
          <a:xfrm>
            <a:off x="300406" y="5084827"/>
            <a:ext cx="684000" cy="216000"/>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FMIS</a:t>
            </a:r>
          </a:p>
        </p:txBody>
      </p:sp>
      <p:sp>
        <p:nvSpPr>
          <p:cNvPr id="51" name="Rectangle 1023">
            <a:extLst>
              <a:ext uri="{FF2B5EF4-FFF2-40B4-BE49-F238E27FC236}">
                <a16:creationId xmlns:a16="http://schemas.microsoft.com/office/drawing/2014/main" id="{C2F30A3D-671F-6391-91AC-01E75A3AAC2D}"/>
              </a:ext>
            </a:extLst>
          </p:cNvPr>
          <p:cNvSpPr/>
          <p:nvPr/>
        </p:nvSpPr>
        <p:spPr>
          <a:xfrm>
            <a:off x="300406" y="5371660"/>
            <a:ext cx="684000" cy="216000"/>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SANART</a:t>
            </a:r>
          </a:p>
        </p:txBody>
      </p:sp>
      <p:sp>
        <p:nvSpPr>
          <p:cNvPr id="62" name="Rectangle 1023">
            <a:extLst>
              <a:ext uri="{FF2B5EF4-FFF2-40B4-BE49-F238E27FC236}">
                <a16:creationId xmlns:a16="http://schemas.microsoft.com/office/drawing/2014/main" id="{7956E465-68B7-978A-AB65-9DDA5243B29F}"/>
              </a:ext>
            </a:extLst>
          </p:cNvPr>
          <p:cNvSpPr/>
          <p:nvPr/>
        </p:nvSpPr>
        <p:spPr>
          <a:xfrm>
            <a:off x="300406" y="5709517"/>
            <a:ext cx="684000" cy="216000"/>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ea typeface="+mn-ea"/>
                <a:cs typeface="+mn-cs"/>
              </a:rPr>
              <a:t>TITULIZATIONS</a:t>
            </a:r>
          </a:p>
        </p:txBody>
      </p:sp>
      <p:sp>
        <p:nvSpPr>
          <p:cNvPr id="63" name="Thought Bubble: Cloud 62">
            <a:extLst>
              <a:ext uri="{FF2B5EF4-FFF2-40B4-BE49-F238E27FC236}">
                <a16:creationId xmlns:a16="http://schemas.microsoft.com/office/drawing/2014/main" id="{E89A2A4D-8AE3-A2B7-69D7-77630F53CF12}"/>
              </a:ext>
            </a:extLst>
          </p:cNvPr>
          <p:cNvSpPr/>
          <p:nvPr/>
        </p:nvSpPr>
        <p:spPr>
          <a:xfrm>
            <a:off x="151746" y="4862371"/>
            <a:ext cx="1130477" cy="1278048"/>
          </a:xfrm>
          <a:prstGeom prst="cloudCallout">
            <a:avLst>
              <a:gd name="adj1" fmla="val 4074"/>
              <a:gd name="adj2" fmla="val 5078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8" name="Straight Arrow Connector 127">
            <a:extLst>
              <a:ext uri="{FF2B5EF4-FFF2-40B4-BE49-F238E27FC236}">
                <a16:creationId xmlns:a16="http://schemas.microsoft.com/office/drawing/2014/main" id="{C3BD2179-F0AB-B60C-E86C-FF3491866B6D}"/>
              </a:ext>
            </a:extLst>
          </p:cNvPr>
          <p:cNvCxnSpPr>
            <a:cxnSpLocks/>
            <a:endCxn id="1112" idx="1"/>
          </p:cNvCxnSpPr>
          <p:nvPr/>
        </p:nvCxnSpPr>
        <p:spPr>
          <a:xfrm flipV="1">
            <a:off x="1245875" y="4816845"/>
            <a:ext cx="613718" cy="30139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1" name="Rectangle 130">
            <a:extLst>
              <a:ext uri="{FF2B5EF4-FFF2-40B4-BE49-F238E27FC236}">
                <a16:creationId xmlns:a16="http://schemas.microsoft.com/office/drawing/2014/main" id="{923C29BE-31E5-6305-6C46-AA6CE5C6525B}"/>
              </a:ext>
            </a:extLst>
          </p:cNvPr>
          <p:cNvSpPr/>
          <p:nvPr/>
        </p:nvSpPr>
        <p:spPr>
          <a:xfrm>
            <a:off x="6445586" y="6522705"/>
            <a:ext cx="2441309" cy="533399"/>
          </a:xfrm>
          <a:prstGeom prst="rect">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endParaRPr lang="es-ES" sz="1050" b="1">
              <a:solidFill>
                <a:srgbClr val="EC0000"/>
              </a:solidFill>
              <a:cs typeface="Calibri" panose="020F0502020204030204" pitchFamily="34" charset="0"/>
            </a:endParaRPr>
          </a:p>
        </p:txBody>
      </p:sp>
      <p:pic>
        <p:nvPicPr>
          <p:cNvPr id="132" name="Picture 2">
            <a:extLst>
              <a:ext uri="{FF2B5EF4-FFF2-40B4-BE49-F238E27FC236}">
                <a16:creationId xmlns:a16="http://schemas.microsoft.com/office/drawing/2014/main" id="{F9D50290-8707-7A9B-0E1C-C8688BC496C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p:blipFill>
        <p:spPr bwMode="auto">
          <a:xfrm>
            <a:off x="7019988" y="6591336"/>
            <a:ext cx="283186" cy="262524"/>
          </a:xfrm>
          <a:prstGeom prst="rect">
            <a:avLst/>
          </a:prstGeom>
          <a:ln>
            <a:noFill/>
          </a:ln>
        </p:spPr>
      </p:pic>
      <p:pic>
        <p:nvPicPr>
          <p:cNvPr id="133" name="Picture 6">
            <a:extLst>
              <a:ext uri="{FF2B5EF4-FFF2-40B4-BE49-F238E27FC236}">
                <a16:creationId xmlns:a16="http://schemas.microsoft.com/office/drawing/2014/main" id="{C5EA81C1-FA03-EC8B-4BED-2B67CD4ACD4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p:blipFill>
        <p:spPr bwMode="auto">
          <a:xfrm>
            <a:off x="8026499" y="6598493"/>
            <a:ext cx="200786" cy="241857"/>
          </a:xfrm>
          <a:prstGeom prst="rect">
            <a:avLst/>
          </a:prstGeom>
          <a:ln>
            <a:noFill/>
          </a:ln>
        </p:spPr>
      </p:pic>
      <p:pic>
        <p:nvPicPr>
          <p:cNvPr id="134" name="Imagen 473" descr="Logstash Logo - LogoDix">
            <a:extLst>
              <a:ext uri="{FF2B5EF4-FFF2-40B4-BE49-F238E27FC236}">
                <a16:creationId xmlns:a16="http://schemas.microsoft.com/office/drawing/2014/main" id="{00443838-1887-B887-EB52-C19EFE80531B}"/>
              </a:ext>
            </a:extLst>
          </p:cNvPr>
          <p:cNvPicPr>
            <a:picLocks noChangeAspect="1"/>
          </p:cNvPicPr>
          <p:nvPr/>
        </p:nvPicPr>
        <p:blipFill rotWithShape="1">
          <a:blip r:embed="rId18"/>
          <a:srcRect l="47091" t="1756" r="-284" b="-1621"/>
          <a:stretch/>
        </p:blipFill>
        <p:spPr>
          <a:xfrm>
            <a:off x="7450175" y="6667096"/>
            <a:ext cx="412203" cy="158779"/>
          </a:xfrm>
          <a:prstGeom prst="rect">
            <a:avLst/>
          </a:prstGeom>
          <a:ln>
            <a:noFill/>
          </a:ln>
        </p:spPr>
      </p:pic>
      <p:pic>
        <p:nvPicPr>
          <p:cNvPr id="135" name="Picture 134">
            <a:extLst>
              <a:ext uri="{FF2B5EF4-FFF2-40B4-BE49-F238E27FC236}">
                <a16:creationId xmlns:a16="http://schemas.microsoft.com/office/drawing/2014/main" id="{B2394648-C969-2E5D-A952-98859D80D4FE}"/>
              </a:ext>
            </a:extLst>
          </p:cNvPr>
          <p:cNvPicPr>
            <a:picLocks noChangeAspect="1"/>
          </p:cNvPicPr>
          <p:nvPr/>
        </p:nvPicPr>
        <p:blipFill>
          <a:blip r:embed="rId19"/>
          <a:stretch>
            <a:fillRect/>
          </a:stretch>
        </p:blipFill>
        <p:spPr>
          <a:xfrm>
            <a:off x="6595101" y="6581490"/>
            <a:ext cx="301332" cy="288000"/>
          </a:xfrm>
          <a:prstGeom prst="rect">
            <a:avLst/>
          </a:prstGeom>
          <a:ln>
            <a:noFill/>
          </a:ln>
        </p:spPr>
      </p:pic>
      <p:pic>
        <p:nvPicPr>
          <p:cNvPr id="136" name="Picture 94" descr="Sysdig Secure | Sumo Logic Docs">
            <a:extLst>
              <a:ext uri="{FF2B5EF4-FFF2-40B4-BE49-F238E27FC236}">
                <a16:creationId xmlns:a16="http://schemas.microsoft.com/office/drawing/2014/main" id="{F48E40F1-9985-C6AA-45F9-2F3077B2BC4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66496" y="6637822"/>
            <a:ext cx="445770" cy="175336"/>
          </a:xfrm>
          <a:prstGeom prst="rect">
            <a:avLst/>
          </a:prstGeom>
          <a:ln>
            <a:noFill/>
          </a:ln>
        </p:spPr>
      </p:pic>
      <p:pic>
        <p:nvPicPr>
          <p:cNvPr id="137" name="Picture 136">
            <a:extLst>
              <a:ext uri="{FF2B5EF4-FFF2-40B4-BE49-F238E27FC236}">
                <a16:creationId xmlns:a16="http://schemas.microsoft.com/office/drawing/2014/main" id="{27F86B7D-783B-3813-46C5-443EE982C08F}"/>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Lst>
          </a:blip>
          <a:stretch>
            <a:fillRect/>
          </a:stretch>
        </p:blipFill>
        <p:spPr>
          <a:xfrm>
            <a:off x="1621409" y="6562515"/>
            <a:ext cx="379758" cy="296821"/>
          </a:xfrm>
          <a:prstGeom prst="rect">
            <a:avLst/>
          </a:prstGeom>
          <a:noFill/>
          <a:ln>
            <a:noFill/>
          </a:ln>
        </p:spPr>
      </p:pic>
      <p:pic>
        <p:nvPicPr>
          <p:cNvPr id="138" name="Picture 6" descr="Terraform - The most popular infrastructure as code tool in the world">
            <a:extLst>
              <a:ext uri="{FF2B5EF4-FFF2-40B4-BE49-F238E27FC236}">
                <a16:creationId xmlns:a16="http://schemas.microsoft.com/office/drawing/2014/main" id="{06A653EF-E55F-FB9A-EA67-EB3B0E64CE6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28518" y="6651843"/>
            <a:ext cx="609581" cy="146204"/>
          </a:xfrm>
          <a:prstGeom prst="rect">
            <a:avLst/>
          </a:prstGeom>
          <a:ln>
            <a:noFill/>
          </a:ln>
        </p:spPr>
      </p:pic>
      <p:grpSp>
        <p:nvGrpSpPr>
          <p:cNvPr id="139" name="Group 138">
            <a:extLst>
              <a:ext uri="{FF2B5EF4-FFF2-40B4-BE49-F238E27FC236}">
                <a16:creationId xmlns:a16="http://schemas.microsoft.com/office/drawing/2014/main" id="{C433B362-FE4A-34F8-49EA-6D08BE937D58}"/>
              </a:ext>
            </a:extLst>
          </p:cNvPr>
          <p:cNvGrpSpPr/>
          <p:nvPr/>
        </p:nvGrpSpPr>
        <p:grpSpPr>
          <a:xfrm>
            <a:off x="2140378" y="6636614"/>
            <a:ext cx="607520" cy="178628"/>
            <a:chOff x="4449927" y="7756492"/>
            <a:chExt cx="1951225" cy="686721"/>
          </a:xfrm>
          <a:solidFill>
            <a:schemeClr val="bg1">
              <a:lumMod val="85000"/>
            </a:schemeClr>
          </a:solidFill>
        </p:grpSpPr>
        <p:pic>
          <p:nvPicPr>
            <p:cNvPr id="140" name="Picture 20" descr="GitHub Logo, symbol, meaning, history, PNG, brand">
              <a:extLst>
                <a:ext uri="{FF2B5EF4-FFF2-40B4-BE49-F238E27FC236}">
                  <a16:creationId xmlns:a16="http://schemas.microsoft.com/office/drawing/2014/main" id="{E509B536-ABAF-6014-FC0C-E817E9FECB4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25129" b="23406"/>
            <a:stretch>
              <a:fillRect/>
            </a:stretch>
          </p:blipFill>
          <p:spPr bwMode="auto">
            <a:xfrm>
              <a:off x="5115818" y="7895198"/>
              <a:ext cx="1285334" cy="372093"/>
            </a:xfrm>
            <a:prstGeom prst="rect">
              <a:avLst/>
            </a:prstGeom>
            <a:ln>
              <a:noFill/>
            </a:ln>
          </p:spPr>
        </p:pic>
        <p:pic>
          <p:nvPicPr>
            <p:cNvPr id="141" name="Picture 24" descr="Github Logo - Free social media icons">
              <a:extLst>
                <a:ext uri="{FF2B5EF4-FFF2-40B4-BE49-F238E27FC236}">
                  <a16:creationId xmlns:a16="http://schemas.microsoft.com/office/drawing/2014/main" id="{44336171-AAF5-C4F6-490B-4E888EFD10CD}"/>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49927" y="7756492"/>
              <a:ext cx="686721" cy="686721"/>
            </a:xfrm>
            <a:prstGeom prst="rect">
              <a:avLst/>
            </a:prstGeom>
            <a:ln>
              <a:noFill/>
            </a:ln>
          </p:spPr>
        </p:pic>
      </p:grpSp>
      <p:grpSp>
        <p:nvGrpSpPr>
          <p:cNvPr id="146" name="Group 145">
            <a:extLst>
              <a:ext uri="{FF2B5EF4-FFF2-40B4-BE49-F238E27FC236}">
                <a16:creationId xmlns:a16="http://schemas.microsoft.com/office/drawing/2014/main" id="{37D05F10-C076-116D-0105-02911EFB60F7}"/>
              </a:ext>
            </a:extLst>
          </p:cNvPr>
          <p:cNvGrpSpPr/>
          <p:nvPr/>
        </p:nvGrpSpPr>
        <p:grpSpPr>
          <a:xfrm>
            <a:off x="5596282" y="6653568"/>
            <a:ext cx="526832" cy="187346"/>
            <a:chOff x="2510285" y="6442502"/>
            <a:chExt cx="579591" cy="246489"/>
          </a:xfrm>
          <a:solidFill>
            <a:schemeClr val="bg1">
              <a:lumMod val="85000"/>
            </a:schemeClr>
          </a:solidFill>
        </p:grpSpPr>
        <p:pic>
          <p:nvPicPr>
            <p:cNvPr id="147" name="Picture 32" descr="Download OpenShift Logo in SVG Vector or PNG File Format - Logo.wine">
              <a:extLst>
                <a:ext uri="{FF2B5EF4-FFF2-40B4-BE49-F238E27FC236}">
                  <a16:creationId xmlns:a16="http://schemas.microsoft.com/office/drawing/2014/main" id="{0462D4BE-4733-6DE2-E5AC-5BD382ED9867}"/>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28905" t="15448" r="31057" b="31226"/>
            <a:stretch>
              <a:fillRect/>
            </a:stretch>
          </p:blipFill>
          <p:spPr bwMode="auto">
            <a:xfrm>
              <a:off x="2510285" y="6442502"/>
              <a:ext cx="266713" cy="236824"/>
            </a:xfrm>
            <a:prstGeom prst="rect">
              <a:avLst/>
            </a:prstGeom>
            <a:ln>
              <a:noFill/>
            </a:ln>
          </p:spPr>
        </p:pic>
        <p:sp>
          <p:nvSpPr>
            <p:cNvPr id="148" name="TextBox 147">
              <a:extLst>
                <a:ext uri="{FF2B5EF4-FFF2-40B4-BE49-F238E27FC236}">
                  <a16:creationId xmlns:a16="http://schemas.microsoft.com/office/drawing/2014/main" id="{591A4B74-0355-E059-F939-99A4528A02F0}"/>
                </a:ext>
              </a:extLst>
            </p:cNvPr>
            <p:cNvSpPr txBox="1"/>
            <p:nvPr/>
          </p:nvSpPr>
          <p:spPr>
            <a:xfrm>
              <a:off x="2781257" y="6466275"/>
              <a:ext cx="308619" cy="222716"/>
            </a:xfrm>
            <a:prstGeom prst="rect">
              <a:avLst/>
            </a:prstGeom>
            <a:noFill/>
            <a:ln w="19050">
              <a:noFill/>
            </a:ln>
          </p:spPr>
          <p:txBody>
            <a:bodyPr wrap="none" lIns="0" tIns="0" rIns="0" bIns="0" rtlCol="0">
              <a:spAutoFit/>
            </a:bodyPr>
            <a:lstStyle/>
            <a:p>
              <a:r>
                <a:rPr lang="en-US" sz="1100" noProof="0" dirty="0">
                  <a:solidFill>
                    <a:schemeClr val="bg1">
                      <a:lumMod val="65000"/>
                    </a:schemeClr>
                  </a:solidFill>
                </a:rPr>
                <a:t>OHE</a:t>
              </a:r>
              <a:endParaRPr lang="en-US" sz="1400" noProof="0" dirty="0">
                <a:solidFill>
                  <a:schemeClr val="bg1">
                    <a:lumMod val="65000"/>
                  </a:schemeClr>
                </a:solidFill>
              </a:endParaRPr>
            </a:p>
          </p:txBody>
        </p:sp>
      </p:grpSp>
      <p:pic>
        <p:nvPicPr>
          <p:cNvPr id="149" name="Picture 88" descr="Kubernetes logo - Iconos Social Media y Logos">
            <a:extLst>
              <a:ext uri="{FF2B5EF4-FFF2-40B4-BE49-F238E27FC236}">
                <a16:creationId xmlns:a16="http://schemas.microsoft.com/office/drawing/2014/main" id="{1D02E6EC-95F5-08E9-D47F-A7F16F4F6551}"/>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24517" b="22210"/>
          <a:stretch>
            <a:fillRect/>
          </a:stretch>
        </p:blipFill>
        <p:spPr bwMode="auto">
          <a:xfrm>
            <a:off x="3940574" y="6666724"/>
            <a:ext cx="655942" cy="174718"/>
          </a:xfrm>
          <a:prstGeom prst="rect">
            <a:avLst/>
          </a:prstGeom>
          <a:ln>
            <a:noFill/>
          </a:ln>
        </p:spPr>
      </p:pic>
      <p:pic>
        <p:nvPicPr>
          <p:cNvPr id="150" name="Picture 4">
            <a:extLst>
              <a:ext uri="{FF2B5EF4-FFF2-40B4-BE49-F238E27FC236}">
                <a16:creationId xmlns:a16="http://schemas.microsoft.com/office/drawing/2014/main" id="{42FB87A8-272F-B097-DDC0-5C240A363DF3}"/>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498418" y="499983"/>
            <a:ext cx="411210" cy="151955"/>
          </a:xfrm>
          <a:prstGeom prst="rect">
            <a:avLst/>
          </a:prstGeom>
        </p:spPr>
      </p:pic>
      <p:pic>
        <p:nvPicPr>
          <p:cNvPr id="151" name="Picture 6" descr="Download Clear OpenAI ChatGPT Logo - Different ChatGPT Dimensions With  Variations - Chat GPT AI Hub">
            <a:extLst>
              <a:ext uri="{FF2B5EF4-FFF2-40B4-BE49-F238E27FC236}">
                <a16:creationId xmlns:a16="http://schemas.microsoft.com/office/drawing/2014/main" id="{5F442842-8F52-CE62-6D0A-E2210006370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57693" y="718935"/>
            <a:ext cx="492993" cy="144945"/>
          </a:xfrm>
          <a:prstGeom prst="rect">
            <a:avLst/>
          </a:prstGeom>
        </p:spPr>
      </p:pic>
      <p:sp>
        <p:nvSpPr>
          <p:cNvPr id="152" name="Thought Bubble: Cloud 151">
            <a:extLst>
              <a:ext uri="{FF2B5EF4-FFF2-40B4-BE49-F238E27FC236}">
                <a16:creationId xmlns:a16="http://schemas.microsoft.com/office/drawing/2014/main" id="{DC7BD030-D749-0EAB-2614-9CE53494F979}"/>
              </a:ext>
            </a:extLst>
          </p:cNvPr>
          <p:cNvSpPr/>
          <p:nvPr/>
        </p:nvSpPr>
        <p:spPr>
          <a:xfrm>
            <a:off x="8321248" y="269576"/>
            <a:ext cx="847100" cy="771420"/>
          </a:xfrm>
          <a:prstGeom prst="cloudCallout">
            <a:avLst>
              <a:gd name="adj1" fmla="val 16115"/>
              <a:gd name="adj2" fmla="val 34616"/>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53" name="Straight Arrow Connector 152">
            <a:extLst>
              <a:ext uri="{FF2B5EF4-FFF2-40B4-BE49-F238E27FC236}">
                <a16:creationId xmlns:a16="http://schemas.microsoft.com/office/drawing/2014/main" id="{FBF3DE6B-16E0-8163-A89D-71E60BF8A943}"/>
              </a:ext>
            </a:extLst>
          </p:cNvPr>
          <p:cNvCxnSpPr>
            <a:cxnSpLocks/>
            <a:endCxn id="1188" idx="1"/>
          </p:cNvCxnSpPr>
          <p:nvPr/>
        </p:nvCxnSpPr>
        <p:spPr>
          <a:xfrm>
            <a:off x="8891919" y="918379"/>
            <a:ext cx="287335" cy="145448"/>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55" name="Picture 64" descr="HashiCorp Vault">
            <a:extLst>
              <a:ext uri="{FF2B5EF4-FFF2-40B4-BE49-F238E27FC236}">
                <a16:creationId xmlns:a16="http://schemas.microsoft.com/office/drawing/2014/main" id="{881F6F8E-86F6-BCA3-0831-43CCE1C0C729}"/>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311030" y="6570199"/>
            <a:ext cx="222857" cy="319423"/>
          </a:xfrm>
          <a:prstGeom prst="rect">
            <a:avLst/>
          </a:prstGeom>
          <a:ln>
            <a:noFill/>
          </a:ln>
        </p:spPr>
      </p:pic>
    </p:spTree>
    <p:extLst>
      <p:ext uri="{BB962C8B-B14F-4D97-AF65-F5344CB8AC3E}">
        <p14:creationId xmlns:p14="http://schemas.microsoft.com/office/powerpoint/2010/main" val="3784588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B0D32-ED49-5F4E-7333-A1D006DDAE2D}"/>
            </a:ext>
          </a:extLst>
        </p:cNvPr>
        <p:cNvGrpSpPr/>
        <p:nvPr/>
      </p:nvGrpSpPr>
      <p:grpSpPr>
        <a:xfrm>
          <a:off x="0" y="0"/>
          <a:ext cx="0" cy="0"/>
          <a:chOff x="0" y="0"/>
          <a:chExt cx="0" cy="0"/>
        </a:xfrm>
      </p:grpSpPr>
      <p:sp>
        <p:nvSpPr>
          <p:cNvPr id="18" name="Title 6">
            <a:extLst>
              <a:ext uri="{FF2B5EF4-FFF2-40B4-BE49-F238E27FC236}">
                <a16:creationId xmlns:a16="http://schemas.microsoft.com/office/drawing/2014/main" id="{8A7436E8-8B80-817D-E202-67BB57B9D20A}"/>
              </a:ext>
            </a:extLst>
          </p:cNvPr>
          <p:cNvSpPr txBox="1">
            <a:spLocks/>
          </p:cNvSpPr>
          <p:nvPr/>
        </p:nvSpPr>
        <p:spPr>
          <a:xfrm>
            <a:off x="143689" y="89916"/>
            <a:ext cx="11470166" cy="5333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noProof="0">
                <a:solidFill>
                  <a:srgbClr val="F14949"/>
                </a:solidFill>
                <a:latin typeface="Santander Headline" panose="020B0504020201020104"/>
              </a:rPr>
              <a:t>Blueprint Agentic Architecture. Modular Architecture</a:t>
            </a:r>
          </a:p>
        </p:txBody>
      </p:sp>
      <p:pic>
        <p:nvPicPr>
          <p:cNvPr id="20" name="Imagen 2" descr="NTT Data - Red Seguridad">
            <a:extLst>
              <a:ext uri="{FF2B5EF4-FFF2-40B4-BE49-F238E27FC236}">
                <a16:creationId xmlns:a16="http://schemas.microsoft.com/office/drawing/2014/main" id="{8CFDC10C-3D62-BB3F-4C8E-959A44624168}"/>
              </a:ext>
            </a:extLst>
          </p:cNvPr>
          <p:cNvPicPr>
            <a:picLocks noChangeAspect="1"/>
          </p:cNvPicPr>
          <p:nvPr/>
        </p:nvPicPr>
        <p:blipFill>
          <a:blip r:embed="rId3"/>
          <a:stretch>
            <a:fillRect/>
          </a:stretch>
        </p:blipFill>
        <p:spPr>
          <a:xfrm>
            <a:off x="10881313" y="-202669"/>
            <a:ext cx="1166998" cy="847775"/>
          </a:xfrm>
          <a:prstGeom prst="rect">
            <a:avLst/>
          </a:prstGeom>
        </p:spPr>
      </p:pic>
      <p:pic>
        <p:nvPicPr>
          <p:cNvPr id="21" name="Picture 20">
            <a:extLst>
              <a:ext uri="{FF2B5EF4-FFF2-40B4-BE49-F238E27FC236}">
                <a16:creationId xmlns:a16="http://schemas.microsoft.com/office/drawing/2014/main" id="{41B51D7F-DA36-28D9-DA40-902784EEB9D3}"/>
              </a:ext>
            </a:extLst>
          </p:cNvPr>
          <p:cNvPicPr>
            <a:picLocks noChangeAspect="1"/>
          </p:cNvPicPr>
          <p:nvPr/>
        </p:nvPicPr>
        <p:blipFill>
          <a:blip r:embed="rId4"/>
          <a:srcRect r="22480"/>
          <a:stretch>
            <a:fillRect/>
          </a:stretch>
        </p:blipFill>
        <p:spPr>
          <a:xfrm>
            <a:off x="9081410" y="32335"/>
            <a:ext cx="1610515" cy="388493"/>
          </a:xfrm>
          <a:prstGeom prst="rect">
            <a:avLst/>
          </a:prstGeom>
        </p:spPr>
      </p:pic>
      <p:sp>
        <p:nvSpPr>
          <p:cNvPr id="9" name="Title 1">
            <a:extLst>
              <a:ext uri="{FF2B5EF4-FFF2-40B4-BE49-F238E27FC236}">
                <a16:creationId xmlns:a16="http://schemas.microsoft.com/office/drawing/2014/main" id="{53D49D77-E1D5-7388-5641-2A50065C9FA8}"/>
              </a:ext>
            </a:extLst>
          </p:cNvPr>
          <p:cNvSpPr txBox="1">
            <a:spLocks/>
          </p:cNvSpPr>
          <p:nvPr/>
        </p:nvSpPr>
        <p:spPr>
          <a:xfrm>
            <a:off x="307211" y="904746"/>
            <a:ext cx="6837134" cy="743315"/>
          </a:xfrm>
          <a:prstGeom prst="rect">
            <a:avLst/>
          </a:prstGeom>
        </p:spPr>
        <p:txBody>
          <a:bodyPr/>
          <a:lstStyle>
            <a:lvl1pPr algn="l" defTabSz="914400" rtl="0" eaLnBrk="1" latinLnBrk="0" hangingPunct="1">
              <a:lnSpc>
                <a:spcPct val="90000"/>
              </a:lnSpc>
              <a:spcBef>
                <a:spcPct val="0"/>
              </a:spcBef>
              <a:buNone/>
              <a:defRPr sz="2600" b="0"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err="1">
                <a:ln>
                  <a:noFill/>
                </a:ln>
                <a:solidFill>
                  <a:schemeClr val="tx1"/>
                </a:solidFill>
                <a:effectLst/>
                <a:uLnTx/>
                <a:uFillTx/>
                <a:latin typeface="Santander Text" panose="020B0504020201020104"/>
              </a:rPr>
              <a:t>AgenticAI</a:t>
            </a:r>
            <a:r>
              <a:rPr kumimoji="0" lang="en-US" sz="1200" b="0" i="0" u="none" strike="noStrike" kern="1200" cap="none" spc="0" normalizeH="0" baseline="0" noProof="0" dirty="0">
                <a:ln>
                  <a:noFill/>
                </a:ln>
                <a:solidFill>
                  <a:schemeClr val="tx1"/>
                </a:solidFill>
                <a:effectLst/>
                <a:uLnTx/>
                <a:uFillTx/>
                <a:latin typeface="Santander Text" panose="020B0504020201020104"/>
              </a:rPr>
              <a:t> is a modular, cloud-agnostic platform that empowers organizations to adopt, extend, or integrate agentic capabilities. Either through its full-stack deployment or by leveraging specific components as accelerators for custom AI solutions.</a:t>
            </a:r>
            <a:br>
              <a:rPr kumimoji="0" lang="en-US" sz="2000" b="0" i="0" u="none" strike="noStrike" kern="1200" cap="none" spc="0" normalizeH="0" baseline="0" noProof="0" dirty="0">
                <a:ln>
                  <a:noFill/>
                </a:ln>
                <a:solidFill>
                  <a:schemeClr val="tx1"/>
                </a:solidFill>
                <a:effectLst/>
                <a:uLnTx/>
                <a:uFillTx/>
                <a:latin typeface="Santander Text" panose="020B0504020201020104"/>
              </a:rPr>
            </a:br>
            <a:endParaRPr kumimoji="0" lang="en-US" sz="2600" b="0" i="0" u="none" strike="noStrike" kern="1200" cap="none" spc="0" normalizeH="0" baseline="0" noProof="0" dirty="0">
              <a:ln>
                <a:noFill/>
              </a:ln>
              <a:solidFill>
                <a:schemeClr val="tx1"/>
              </a:solidFill>
              <a:effectLst/>
              <a:uLnTx/>
              <a:uFillTx/>
              <a:latin typeface="Santander Text" panose="020B0504020201020104"/>
            </a:endParaRPr>
          </a:p>
        </p:txBody>
      </p:sp>
      <p:sp>
        <p:nvSpPr>
          <p:cNvPr id="10" name="TextBox 9">
            <a:extLst>
              <a:ext uri="{FF2B5EF4-FFF2-40B4-BE49-F238E27FC236}">
                <a16:creationId xmlns:a16="http://schemas.microsoft.com/office/drawing/2014/main" id="{3F829707-8CF3-1521-A20B-F063FA59D416}"/>
              </a:ext>
            </a:extLst>
          </p:cNvPr>
          <p:cNvSpPr txBox="1"/>
          <p:nvPr/>
        </p:nvSpPr>
        <p:spPr>
          <a:xfrm>
            <a:off x="307211" y="1610112"/>
            <a:ext cx="7253651" cy="4589333"/>
          </a:xfrm>
          <a:prstGeom prst="rect">
            <a:avLst/>
          </a:prstGeom>
          <a:noFill/>
        </p:spPr>
        <p:txBody>
          <a:bodyPr wrap="square">
            <a:spAutoFit/>
          </a:bodyPr>
          <a:lstStyle/>
          <a:p>
            <a:pPr marL="285750" indent="-285750" algn="just" eaLnBrk="0" fontAlgn="base" hangingPunct="0">
              <a:lnSpc>
                <a:spcPct val="150000"/>
              </a:lnSpc>
              <a:spcBef>
                <a:spcPct val="0"/>
              </a:spcBef>
              <a:spcAft>
                <a:spcPct val="0"/>
              </a:spcAft>
              <a:buFont typeface="Arial" panose="020B0604020202020204" pitchFamily="34" charset="0"/>
              <a:buChar char="•"/>
              <a:defRPr/>
            </a:pPr>
            <a:r>
              <a:rPr lang="en-US" sz="1100" b="1" noProof="0">
                <a:latin typeface="Santander Text" panose="020B0504020201020104"/>
              </a:rPr>
              <a:t>Composable &amp; Modular Architecture</a:t>
            </a:r>
            <a:r>
              <a:rPr kumimoji="0" lang="en-US" sz="1100" b="0" i="0" u="none" strike="noStrike" kern="1200" cap="none" spc="0" normalizeH="0" baseline="0" noProof="0">
                <a:ln>
                  <a:noFill/>
                </a:ln>
                <a:effectLst/>
                <a:uLnTx/>
                <a:uFillTx/>
                <a:latin typeface="Santander Text" panose="020B0504020201020104"/>
              </a:rPr>
              <a:t>: Each core capability—such as prompt management, memory brokering, observability, and the agent catalog—can be used independently or as part of a unified platform.</a:t>
            </a:r>
          </a:p>
          <a:p>
            <a:pPr algn="just" eaLnBrk="0" fontAlgn="base" hangingPunct="0">
              <a:lnSpc>
                <a:spcPct val="150000"/>
              </a:lnSpc>
              <a:spcBef>
                <a:spcPct val="0"/>
              </a:spcBef>
              <a:spcAft>
                <a:spcPct val="0"/>
              </a:spcAft>
              <a:defRPr/>
            </a:pPr>
            <a:r>
              <a:rPr lang="en-US" sz="400" noProof="0">
                <a:latin typeface="Santander Text" panose="020B0504020201020104"/>
              </a:rPr>
              <a:t> </a:t>
            </a:r>
          </a:p>
          <a:p>
            <a:pPr marL="285750" indent="-285750" algn="just" eaLnBrk="0" fontAlgn="base" hangingPunct="0">
              <a:lnSpc>
                <a:spcPct val="150000"/>
              </a:lnSpc>
              <a:spcBef>
                <a:spcPct val="0"/>
              </a:spcBef>
              <a:spcAft>
                <a:spcPct val="0"/>
              </a:spcAft>
              <a:buFont typeface="Arial" panose="020B0604020202020204" pitchFamily="34" charset="0"/>
              <a:buChar char="•"/>
              <a:defRPr/>
            </a:pPr>
            <a:r>
              <a:rPr lang="en-US" sz="1100" b="1" noProof="0">
                <a:latin typeface="Santander Text" panose="020B0504020201020104"/>
              </a:rPr>
              <a:t> Platform Components as Accelerators: </a:t>
            </a:r>
            <a:r>
              <a:rPr lang="en-US" sz="1100" noProof="0">
                <a:latin typeface="Santander Text" panose="020B0504020201020104"/>
              </a:rPr>
              <a:t>Each module is designed in a plugin-ready format, allowing organizations to reuse them as building blocks to accelerate the development of custom platforms or agentic solutions. This modularity enables seamless integration with other agent implementations, internal tools, or AI ecosystems—maximizing flexibility and reducing time-to-build.</a:t>
            </a:r>
          </a:p>
          <a:p>
            <a:pPr algn="just" eaLnBrk="0" fontAlgn="base" hangingPunct="0">
              <a:lnSpc>
                <a:spcPct val="150000"/>
              </a:lnSpc>
              <a:spcBef>
                <a:spcPct val="0"/>
              </a:spcBef>
              <a:spcAft>
                <a:spcPct val="0"/>
              </a:spcAft>
              <a:defRPr/>
            </a:pPr>
            <a:r>
              <a:rPr kumimoji="0" lang="en-US" sz="400" b="0" i="0" u="none" strike="noStrike" kern="1200" cap="none" spc="0" normalizeH="0" baseline="0" noProof="0">
                <a:ln>
                  <a:noFill/>
                </a:ln>
                <a:effectLst/>
                <a:uLnTx/>
                <a:uFillTx/>
                <a:latin typeface="Santander Text" panose="020B0504020201020104"/>
              </a:rPr>
              <a:t>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en-US" sz="1100" b="1" noProof="0">
                <a:latin typeface="Santander Text" panose="020B0504020201020104"/>
              </a:rPr>
              <a:t>Execution of Agents Developed Outside the Platform: </a:t>
            </a:r>
            <a:r>
              <a:rPr kumimoji="0" lang="en-US" sz="1100" b="0" i="0" u="none" strike="noStrike" kern="1200" cap="none" spc="0" normalizeH="0" baseline="0" noProof="0">
                <a:ln>
                  <a:noFill/>
                </a:ln>
                <a:effectLst/>
                <a:uLnTx/>
                <a:uFillTx/>
                <a:latin typeface="Santander Text" panose="020B0504020201020104"/>
              </a:rPr>
              <a:t>Agents or multi-agent systems developed outside </a:t>
            </a:r>
            <a:r>
              <a:rPr kumimoji="0" lang="en-US" sz="1100" b="0" i="0" u="none" strike="noStrike" kern="1200" cap="none" spc="0" normalizeH="0" baseline="0" noProof="0" err="1">
                <a:ln>
                  <a:noFill/>
                </a:ln>
                <a:effectLst/>
                <a:uLnTx/>
                <a:uFillTx/>
                <a:latin typeface="Santander Text" panose="020B0504020201020104"/>
              </a:rPr>
              <a:t>AgenticAI</a:t>
            </a:r>
            <a:r>
              <a:rPr kumimoji="0" lang="en-US" sz="1100" b="0" i="0" u="none" strike="noStrike" kern="1200" cap="none" spc="0" normalizeH="0" baseline="0" noProof="0">
                <a:ln>
                  <a:noFill/>
                </a:ln>
                <a:effectLst/>
                <a:uLnTx/>
                <a:uFillTx/>
                <a:latin typeface="Santander Text" panose="020B0504020201020104"/>
              </a:rPr>
              <a:t>—using external frameworks—can be executed within the platform. To ensure seamless integration and full observability, these agents may require minor adjustments to align with core components such as memory management, observability, and the Agency Catalog.</a:t>
            </a:r>
          </a:p>
          <a:p>
            <a:pPr marR="0" lvl="0" algn="just" defTabSz="914400" rtl="0" eaLnBrk="0" fontAlgn="base" latinLnBrk="0" hangingPunct="0">
              <a:lnSpc>
                <a:spcPct val="150000"/>
              </a:lnSpc>
              <a:spcBef>
                <a:spcPct val="0"/>
              </a:spcBef>
              <a:spcAft>
                <a:spcPct val="0"/>
              </a:spcAft>
              <a:buClrTx/>
              <a:buSzTx/>
              <a:tabLst/>
              <a:defRPr/>
            </a:pPr>
            <a:r>
              <a:rPr lang="en-US" sz="400" noProof="0">
                <a:latin typeface="Santander Text" panose="020B0504020201020104"/>
              </a:rPr>
              <a:t> </a:t>
            </a:r>
            <a:endParaRPr kumimoji="0" lang="en-US" sz="400" b="0" i="0" u="none" strike="noStrike" kern="1200" cap="none" spc="0" normalizeH="0" baseline="0" noProof="0">
              <a:ln>
                <a:noFill/>
              </a:ln>
              <a:effectLst/>
              <a:uLnTx/>
              <a:uFillTx/>
              <a:latin typeface="Santander Text" panose="020B0504020201020104"/>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en-US" sz="1100" b="1" noProof="0">
                <a:latin typeface="Santander Text" panose="020B0504020201020104"/>
              </a:rPr>
              <a:t>Cloud-Agnostic Deployment</a:t>
            </a:r>
            <a:r>
              <a:rPr kumimoji="0" lang="en-US" sz="1100" b="0" i="0" u="none" strike="noStrike" kern="1200" cap="none" spc="0" normalizeH="0" baseline="0" noProof="0">
                <a:ln>
                  <a:noFill/>
                </a:ln>
                <a:effectLst/>
                <a:uLnTx/>
                <a:uFillTx/>
                <a:latin typeface="Santander Text" panose="020B0504020201020104"/>
              </a:rPr>
              <a:t>: The platform can be deployed in any major cloud environment—Azure, GCP, or AWS—ensuring alignment with your existing cloud strategy and governance model.</a:t>
            </a:r>
          </a:p>
          <a:p>
            <a:pPr marR="0" lvl="0" algn="just" defTabSz="914400" rtl="0" eaLnBrk="0" fontAlgn="base" latinLnBrk="0" hangingPunct="0">
              <a:lnSpc>
                <a:spcPct val="150000"/>
              </a:lnSpc>
              <a:spcBef>
                <a:spcPct val="0"/>
              </a:spcBef>
              <a:spcAft>
                <a:spcPct val="0"/>
              </a:spcAft>
              <a:buClrTx/>
              <a:buSzTx/>
              <a:tabLst/>
              <a:defRPr/>
            </a:pPr>
            <a:r>
              <a:rPr lang="en-US" sz="400" noProof="0">
                <a:latin typeface="Santander Text" panose="020B0504020201020104"/>
              </a:rPr>
              <a:t> </a:t>
            </a:r>
            <a:endParaRPr kumimoji="0" lang="en-US" sz="400" b="0" i="0" u="none" strike="noStrike" kern="1200" cap="none" spc="0" normalizeH="0" baseline="0" noProof="0">
              <a:ln>
                <a:noFill/>
              </a:ln>
              <a:effectLst/>
              <a:uLnTx/>
              <a:uFillTx/>
              <a:latin typeface="Santander Text" panose="020B0504020201020104"/>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en-US" sz="1100" b="1" noProof="0">
                <a:latin typeface="Santander Text" panose="020B0504020201020104"/>
              </a:rPr>
              <a:t>Framework Interoperability</a:t>
            </a:r>
            <a:r>
              <a:rPr kumimoji="0" lang="en-US" sz="1100" b="0" i="0" u="none" strike="noStrike" kern="1200" cap="none" spc="0" normalizeH="0" baseline="0" noProof="0">
                <a:ln>
                  <a:noFill/>
                </a:ln>
                <a:effectLst/>
                <a:uLnTx/>
                <a:uFillTx/>
                <a:latin typeface="Santander Text" panose="020B0504020201020104"/>
              </a:rPr>
              <a:t>: Fully compatible with leading agent frameworks like LangGraph, </a:t>
            </a:r>
            <a:r>
              <a:rPr kumimoji="0" lang="en-US" sz="1100" b="0" i="0" u="none" strike="noStrike" kern="1200" cap="none" spc="0" normalizeH="0" baseline="0" noProof="0" err="1">
                <a:ln>
                  <a:noFill/>
                </a:ln>
                <a:effectLst/>
                <a:uLnTx/>
                <a:uFillTx/>
                <a:latin typeface="Santander Text" panose="020B0504020201020104"/>
              </a:rPr>
              <a:t>CrewAI</a:t>
            </a:r>
            <a:r>
              <a:rPr kumimoji="0" lang="en-US" sz="1100" b="0" i="0" u="none" strike="noStrike" kern="1200" cap="none" spc="0" normalizeH="0" baseline="0" noProof="0">
                <a:ln>
                  <a:noFill/>
                </a:ln>
                <a:effectLst/>
                <a:uLnTx/>
                <a:uFillTx/>
                <a:latin typeface="Santander Text" panose="020B0504020201020104"/>
              </a:rPr>
              <a:t>, and Semantic Kernel, enabling teams to build with their preferred orchestration tools.</a:t>
            </a:r>
            <a:endParaRPr lang="en-US" sz="1100" noProof="0">
              <a:latin typeface="Santander Text" panose="020B0504020201020104"/>
            </a:endParaRPr>
          </a:p>
          <a:p>
            <a:pPr marR="0" lvl="0" algn="just" defTabSz="914400" rtl="0" eaLnBrk="0" fontAlgn="base" latinLnBrk="0" hangingPunct="0">
              <a:lnSpc>
                <a:spcPct val="150000"/>
              </a:lnSpc>
              <a:spcBef>
                <a:spcPct val="0"/>
              </a:spcBef>
              <a:spcAft>
                <a:spcPct val="0"/>
              </a:spcAft>
              <a:buClrTx/>
              <a:buSzTx/>
              <a:tabLst/>
              <a:defRPr/>
            </a:pPr>
            <a:r>
              <a:rPr kumimoji="0" lang="en-US" sz="400" b="0" i="0" u="none" strike="noStrike" kern="1200" cap="none" spc="0" normalizeH="0" baseline="0" noProof="0">
                <a:ln>
                  <a:noFill/>
                </a:ln>
                <a:effectLst/>
                <a:uLnTx/>
                <a:uFillTx/>
                <a:latin typeface="Santander Text" panose="020B0504020201020104"/>
              </a:rPr>
              <a:t>  </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lang="en-US" sz="1100" b="1" noProof="0">
                <a:latin typeface="Santander Text" panose="020B0504020201020104"/>
              </a:rPr>
              <a:t>Integration with </a:t>
            </a:r>
            <a:r>
              <a:rPr lang="en-US" sz="1100" b="1" noProof="0" err="1">
                <a:latin typeface="Santander Text" panose="020B0504020201020104"/>
              </a:rPr>
              <a:t>Hyperscaler</a:t>
            </a:r>
            <a:r>
              <a:rPr lang="en-US" sz="1100" b="1" noProof="0">
                <a:latin typeface="Santander Text" panose="020B0504020201020104"/>
              </a:rPr>
              <a:t> Ecosystems</a:t>
            </a:r>
            <a:r>
              <a:rPr kumimoji="0" lang="en-US" sz="1100" b="0" i="0" u="none" strike="noStrike" kern="1200" cap="none" spc="0" normalizeH="0" baseline="0" noProof="0">
                <a:ln>
                  <a:noFill/>
                </a:ln>
                <a:effectLst/>
                <a:uLnTx/>
                <a:uFillTx/>
                <a:latin typeface="Santander Text" panose="020B0504020201020104"/>
              </a:rPr>
              <a:t>: Natively integrates with agent development platforms such as Vertex AI Agent Builder, Azure AI Foundry, and AWS Bedrock, allowing organizations to build on top of trusted foundations.</a:t>
            </a:r>
            <a:endParaRPr kumimoji="0" lang="en-US" sz="1000" b="0" i="0" u="none" strike="noStrike" kern="1200" cap="none" spc="0" normalizeH="0" baseline="0" noProof="0">
              <a:ln>
                <a:noFill/>
              </a:ln>
              <a:effectLst/>
              <a:uLnTx/>
              <a:uFillTx/>
              <a:latin typeface="Arial" panose="020B0604020202020204" pitchFamily="34" charset="0"/>
              <a:ea typeface="+mn-ea"/>
              <a:cs typeface="+mn-cs"/>
            </a:endParaRPr>
          </a:p>
        </p:txBody>
      </p:sp>
      <p:sp>
        <p:nvSpPr>
          <p:cNvPr id="1113" name="CuadroTexto 60">
            <a:extLst>
              <a:ext uri="{FF2B5EF4-FFF2-40B4-BE49-F238E27FC236}">
                <a16:creationId xmlns:a16="http://schemas.microsoft.com/office/drawing/2014/main" id="{7BA05EB7-974A-AA13-C48B-6488239E4822}"/>
              </a:ext>
            </a:extLst>
          </p:cNvPr>
          <p:cNvSpPr txBox="1"/>
          <p:nvPr/>
        </p:nvSpPr>
        <p:spPr>
          <a:xfrm>
            <a:off x="8397880" y="914215"/>
            <a:ext cx="3495141" cy="50400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84E62"/>
                </a:solidFill>
                <a:effectLst/>
                <a:uLnTx/>
                <a:uFillTx/>
                <a:latin typeface="Santander Text" panose="020B0504020201020104"/>
              </a:rPr>
              <a:t>API Spec </a:t>
            </a:r>
            <a:r>
              <a:rPr kumimoji="0" lang="en-US" sz="1400" b="1" i="0" u="none" strike="noStrike" kern="1200" cap="none" spc="0" normalizeH="0" baseline="0" noProof="0" err="1">
                <a:ln>
                  <a:noFill/>
                </a:ln>
                <a:solidFill>
                  <a:srgbClr val="184E62"/>
                </a:solidFill>
                <a:effectLst/>
                <a:uLnTx/>
                <a:uFillTx/>
                <a:latin typeface="Santander Text" panose="020B0504020201020104"/>
              </a:rPr>
              <a:t>OpenAPI</a:t>
            </a:r>
            <a:r>
              <a:rPr kumimoji="0" lang="en-US" sz="1400" b="1" i="0" u="none" strike="noStrike" kern="1200" cap="none" spc="0" normalizeH="0" baseline="0" noProof="0">
                <a:ln>
                  <a:noFill/>
                </a:ln>
                <a:solidFill>
                  <a:srgbClr val="184E62"/>
                </a:solidFill>
                <a:effectLst/>
                <a:uLnTx/>
                <a:uFillTx/>
                <a:latin typeface="Santander Text" panose="020B0504020201020104"/>
              </a:rPr>
              <a:t>/Swagger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antander Text" panose="020B0504020201020104"/>
              </a:rPr>
              <a:t>Source of truth for contract-driven MCP generation.</a:t>
            </a:r>
          </a:p>
        </p:txBody>
      </p:sp>
      <p:sp>
        <p:nvSpPr>
          <p:cNvPr id="1114" name="CuadroTexto 61">
            <a:extLst>
              <a:ext uri="{FF2B5EF4-FFF2-40B4-BE49-F238E27FC236}">
                <a16:creationId xmlns:a16="http://schemas.microsoft.com/office/drawing/2014/main" id="{ED9D8683-EE82-0ED6-7F10-74EBBB1735A1}"/>
              </a:ext>
            </a:extLst>
          </p:cNvPr>
          <p:cNvSpPr txBox="1"/>
          <p:nvPr/>
        </p:nvSpPr>
        <p:spPr>
          <a:xfrm>
            <a:off x="8397880" y="1610112"/>
            <a:ext cx="3495141" cy="50400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84E62"/>
                </a:solidFill>
                <a:effectLst/>
                <a:uLnTx/>
                <a:uFillTx/>
                <a:latin typeface="Santander Text" panose="020B0504020201020104"/>
              </a:rPr>
              <a:t>MCP Generator Scaffold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antander Text" panose="020B0504020201020104"/>
              </a:rPr>
              <a:t>Automatic code generation of MCP servers and SDKs from specs.</a:t>
            </a:r>
          </a:p>
        </p:txBody>
      </p:sp>
      <p:sp>
        <p:nvSpPr>
          <p:cNvPr id="1115" name="CuadroTexto 62">
            <a:extLst>
              <a:ext uri="{FF2B5EF4-FFF2-40B4-BE49-F238E27FC236}">
                <a16:creationId xmlns:a16="http://schemas.microsoft.com/office/drawing/2014/main" id="{9F0E24BA-91E2-D389-1AE3-466FC2AE6DF1}"/>
              </a:ext>
            </a:extLst>
          </p:cNvPr>
          <p:cNvSpPr txBox="1"/>
          <p:nvPr/>
        </p:nvSpPr>
        <p:spPr>
          <a:xfrm>
            <a:off x="8397880" y="2312997"/>
            <a:ext cx="3495141" cy="50400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84E62"/>
                </a:solidFill>
                <a:effectLst/>
                <a:uLnTx/>
                <a:uFillTx/>
                <a:latin typeface="Santander Text" panose="020B0504020201020104"/>
              </a:rPr>
              <a:t>Unit &amp; Contract Tests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antander Text" panose="020B0504020201020104"/>
              </a:rPr>
              <a:t>Schema, semantic, and backward-compatibility validation.</a:t>
            </a:r>
          </a:p>
        </p:txBody>
      </p:sp>
      <p:sp>
        <p:nvSpPr>
          <p:cNvPr id="1116" name="CuadroTexto 63">
            <a:extLst>
              <a:ext uri="{FF2B5EF4-FFF2-40B4-BE49-F238E27FC236}">
                <a16:creationId xmlns:a16="http://schemas.microsoft.com/office/drawing/2014/main" id="{F0C2802A-17A8-0EA3-7384-0576EC753D87}"/>
              </a:ext>
            </a:extLst>
          </p:cNvPr>
          <p:cNvSpPr txBox="1"/>
          <p:nvPr/>
        </p:nvSpPr>
        <p:spPr>
          <a:xfrm>
            <a:off x="8397880" y="3103828"/>
            <a:ext cx="3595454" cy="50400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84E62"/>
                </a:solidFill>
                <a:effectLst/>
                <a:uLnTx/>
                <a:uFillTx/>
                <a:latin typeface="Santander Text" panose="020B0504020201020104"/>
              </a:rPr>
              <a:t>Static/Dynamic Sec (SAST/DAST)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antander Text" panose="020B0504020201020104"/>
              </a:rPr>
              <a:t>Automated build and runtime vulnerability scans.</a:t>
            </a:r>
          </a:p>
        </p:txBody>
      </p:sp>
      <p:sp>
        <p:nvSpPr>
          <p:cNvPr id="1117" name="CuadroTexto 66">
            <a:extLst>
              <a:ext uri="{FF2B5EF4-FFF2-40B4-BE49-F238E27FC236}">
                <a16:creationId xmlns:a16="http://schemas.microsoft.com/office/drawing/2014/main" id="{EFACB3F9-1174-F5C2-9E90-B9138D69A34C}"/>
              </a:ext>
            </a:extLst>
          </p:cNvPr>
          <p:cNvSpPr txBox="1"/>
          <p:nvPr/>
        </p:nvSpPr>
        <p:spPr>
          <a:xfrm>
            <a:off x="8397880" y="3802392"/>
            <a:ext cx="3495141" cy="50400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84E62"/>
                </a:solidFill>
                <a:effectLst/>
                <a:uLnTx/>
                <a:uFillTx/>
                <a:latin typeface="Santander Text" panose="020B0504020201020104"/>
              </a:rPr>
              <a:t>Policy 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antander Text" panose="020B0504020201020104"/>
              </a:rPr>
              <a:t>Pre-deployment enforcement of authorization and compliance rules.</a:t>
            </a:r>
          </a:p>
        </p:txBody>
      </p:sp>
      <p:cxnSp>
        <p:nvCxnSpPr>
          <p:cNvPr id="1118" name="Conector recto 67">
            <a:extLst>
              <a:ext uri="{FF2B5EF4-FFF2-40B4-BE49-F238E27FC236}">
                <a16:creationId xmlns:a16="http://schemas.microsoft.com/office/drawing/2014/main" id="{07EEB0F7-3151-371A-0DBD-A2928FBBB524}"/>
              </a:ext>
            </a:extLst>
          </p:cNvPr>
          <p:cNvCxnSpPr>
            <a:cxnSpLocks/>
          </p:cNvCxnSpPr>
          <p:nvPr/>
        </p:nvCxnSpPr>
        <p:spPr>
          <a:xfrm>
            <a:off x="8085925" y="895927"/>
            <a:ext cx="0" cy="5482410"/>
          </a:xfrm>
          <a:prstGeom prst="line">
            <a:avLst/>
          </a:prstGeom>
          <a:ln>
            <a:solidFill>
              <a:srgbClr val="080B0D"/>
            </a:solidFill>
          </a:ln>
        </p:spPr>
        <p:style>
          <a:lnRef idx="1">
            <a:schemeClr val="accent1"/>
          </a:lnRef>
          <a:fillRef idx="0">
            <a:schemeClr val="accent1"/>
          </a:fillRef>
          <a:effectRef idx="0">
            <a:schemeClr val="accent1"/>
          </a:effectRef>
          <a:fontRef idx="minor">
            <a:schemeClr val="tx1"/>
          </a:fontRef>
        </p:style>
      </p:cxnSp>
      <p:sp>
        <p:nvSpPr>
          <p:cNvPr id="1119" name="CuadroTexto 68">
            <a:extLst>
              <a:ext uri="{FF2B5EF4-FFF2-40B4-BE49-F238E27FC236}">
                <a16:creationId xmlns:a16="http://schemas.microsoft.com/office/drawing/2014/main" id="{66C773E2-4400-B747-0DE3-BE3C6B839C44}"/>
              </a:ext>
            </a:extLst>
          </p:cNvPr>
          <p:cNvSpPr txBox="1"/>
          <p:nvPr/>
        </p:nvSpPr>
        <p:spPr>
          <a:xfrm>
            <a:off x="8397879" y="4626430"/>
            <a:ext cx="3495141" cy="50400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84E62"/>
                </a:solidFill>
                <a:effectLst/>
                <a:uLnTx/>
                <a:uFillTx/>
                <a:latin typeface="Santander Text" panose="020B0504020201020104"/>
              </a:rPr>
              <a:t>Publish to Registry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antander Text" panose="020B0504020201020104"/>
              </a:rPr>
              <a:t>Controlled release into the global MCP catalog.</a:t>
            </a:r>
          </a:p>
        </p:txBody>
      </p:sp>
      <p:sp>
        <p:nvSpPr>
          <p:cNvPr id="1120" name="CuadroTexto 70">
            <a:extLst>
              <a:ext uri="{FF2B5EF4-FFF2-40B4-BE49-F238E27FC236}">
                <a16:creationId xmlns:a16="http://schemas.microsoft.com/office/drawing/2014/main" id="{152ACC68-AE39-F1A2-6F43-42173B63B5AA}"/>
              </a:ext>
            </a:extLst>
          </p:cNvPr>
          <p:cNvSpPr txBox="1"/>
          <p:nvPr/>
        </p:nvSpPr>
        <p:spPr>
          <a:xfrm>
            <a:off x="8397878" y="5327614"/>
            <a:ext cx="3495141" cy="50400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84E62"/>
                </a:solidFill>
                <a:effectLst/>
                <a:uLnTx/>
                <a:uFillTx/>
                <a:latin typeface="Santander Text" panose="020B0504020201020104"/>
              </a:rPr>
              <a:t>Promote to PRO (Blue/Green)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antander Text" panose="020B0504020201020104"/>
              </a:rPr>
              <a:t>Safe deployment and monitored traffic shifting.</a:t>
            </a:r>
          </a:p>
        </p:txBody>
      </p:sp>
      <p:sp>
        <p:nvSpPr>
          <p:cNvPr id="1121" name="CuadroTexto 73">
            <a:extLst>
              <a:ext uri="{FF2B5EF4-FFF2-40B4-BE49-F238E27FC236}">
                <a16:creationId xmlns:a16="http://schemas.microsoft.com/office/drawing/2014/main" id="{D6850A3F-EE84-96E4-6D3B-DB88EBD21255}"/>
              </a:ext>
            </a:extLst>
          </p:cNvPr>
          <p:cNvSpPr txBox="1"/>
          <p:nvPr/>
        </p:nvSpPr>
        <p:spPr>
          <a:xfrm>
            <a:off x="8397877" y="5960180"/>
            <a:ext cx="3495141" cy="50400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84E62"/>
                </a:solidFill>
                <a:effectLst/>
                <a:uLnTx/>
                <a:uFillTx/>
                <a:latin typeface="Santander Text" panose="020B0504020201020104"/>
              </a:rPr>
              <a:t>Observability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antander Text" panose="020B0504020201020104"/>
              </a:rPr>
              <a:t>Unified dashboards for traces, cost, drift, and policy adherence.</a:t>
            </a:r>
          </a:p>
        </p:txBody>
      </p:sp>
      <p:grpSp>
        <p:nvGrpSpPr>
          <p:cNvPr id="1122" name="Grupo 149">
            <a:extLst>
              <a:ext uri="{FF2B5EF4-FFF2-40B4-BE49-F238E27FC236}">
                <a16:creationId xmlns:a16="http://schemas.microsoft.com/office/drawing/2014/main" id="{6B20811E-515B-D027-68E7-822FCE774389}"/>
              </a:ext>
            </a:extLst>
          </p:cNvPr>
          <p:cNvGrpSpPr/>
          <p:nvPr/>
        </p:nvGrpSpPr>
        <p:grpSpPr>
          <a:xfrm>
            <a:off x="7937337" y="906124"/>
            <a:ext cx="308111" cy="221023"/>
            <a:chOff x="8035679" y="988788"/>
            <a:chExt cx="308111" cy="221023"/>
          </a:xfrm>
        </p:grpSpPr>
        <p:sp>
          <p:nvSpPr>
            <p:cNvPr id="1123" name="Elipse 74">
              <a:extLst>
                <a:ext uri="{FF2B5EF4-FFF2-40B4-BE49-F238E27FC236}">
                  <a16:creationId xmlns:a16="http://schemas.microsoft.com/office/drawing/2014/main" id="{525A7CAE-7F84-6BF3-A4BB-E0072565DADB}"/>
                </a:ext>
              </a:extLst>
            </p:cNvPr>
            <p:cNvSpPr/>
            <p:nvPr/>
          </p:nvSpPr>
          <p:spPr>
            <a:xfrm>
              <a:off x="8104959" y="1016995"/>
              <a:ext cx="166345" cy="166345"/>
            </a:xfrm>
            <a:prstGeom prst="ellipse">
              <a:avLst/>
            </a:prstGeom>
            <a:solidFill>
              <a:srgbClr val="080B0D"/>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antander Text" panose="020B0504020201020104"/>
              </a:endParaRPr>
            </a:p>
          </p:txBody>
        </p:sp>
        <p:sp>
          <p:nvSpPr>
            <p:cNvPr id="1124" name="CuadroTexto 94">
              <a:extLst>
                <a:ext uri="{FF2B5EF4-FFF2-40B4-BE49-F238E27FC236}">
                  <a16:creationId xmlns:a16="http://schemas.microsoft.com/office/drawing/2014/main" id="{634138AF-7997-BEDF-E341-57015C29CBF0}"/>
                </a:ext>
              </a:extLst>
            </p:cNvPr>
            <p:cNvSpPr txBox="1"/>
            <p:nvPr/>
          </p:nvSpPr>
          <p:spPr>
            <a:xfrm>
              <a:off x="8035679" y="988788"/>
              <a:ext cx="308111" cy="221023"/>
            </a:xfrm>
            <a:prstGeom prst="rect">
              <a:avLst/>
            </a:prstGeom>
            <a:noFill/>
          </p:spPr>
          <p:txBody>
            <a:bodyPr wrap="square">
              <a:spAutoFit/>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antander Text" panose="020B0504020201020104"/>
                  <a:ea typeface="Roboto" panose="02000000000000000000" pitchFamily="2" charset="0"/>
                  <a:cs typeface="Roboto" panose="02000000000000000000" pitchFamily="2" charset="0"/>
                </a:rPr>
                <a:t>1</a:t>
              </a:r>
            </a:p>
          </p:txBody>
        </p:sp>
      </p:grpSp>
      <p:grpSp>
        <p:nvGrpSpPr>
          <p:cNvPr id="1125" name="Grupo 150">
            <a:extLst>
              <a:ext uri="{FF2B5EF4-FFF2-40B4-BE49-F238E27FC236}">
                <a16:creationId xmlns:a16="http://schemas.microsoft.com/office/drawing/2014/main" id="{E57EDF61-7FD5-73BE-A51D-94BC9B9A40A0}"/>
              </a:ext>
            </a:extLst>
          </p:cNvPr>
          <p:cNvGrpSpPr/>
          <p:nvPr/>
        </p:nvGrpSpPr>
        <p:grpSpPr>
          <a:xfrm>
            <a:off x="7938941" y="1630981"/>
            <a:ext cx="308111" cy="221023"/>
            <a:chOff x="8035679" y="1717665"/>
            <a:chExt cx="308111" cy="221023"/>
          </a:xfrm>
        </p:grpSpPr>
        <p:sp>
          <p:nvSpPr>
            <p:cNvPr id="1126" name="Elipse 75">
              <a:extLst>
                <a:ext uri="{FF2B5EF4-FFF2-40B4-BE49-F238E27FC236}">
                  <a16:creationId xmlns:a16="http://schemas.microsoft.com/office/drawing/2014/main" id="{54DA7162-2F0F-E719-B90A-C954E57F1702}"/>
                </a:ext>
              </a:extLst>
            </p:cNvPr>
            <p:cNvSpPr/>
            <p:nvPr/>
          </p:nvSpPr>
          <p:spPr>
            <a:xfrm>
              <a:off x="8104959" y="1742824"/>
              <a:ext cx="166345" cy="166345"/>
            </a:xfrm>
            <a:prstGeom prst="ellipse">
              <a:avLst/>
            </a:prstGeom>
            <a:solidFill>
              <a:srgbClr val="080B0D"/>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antander Text" panose="020B0504020201020104"/>
              </a:endParaRPr>
            </a:p>
          </p:txBody>
        </p:sp>
        <p:sp>
          <p:nvSpPr>
            <p:cNvPr id="1127" name="CuadroTexto 95">
              <a:extLst>
                <a:ext uri="{FF2B5EF4-FFF2-40B4-BE49-F238E27FC236}">
                  <a16:creationId xmlns:a16="http://schemas.microsoft.com/office/drawing/2014/main" id="{4E00620E-E4F4-4E40-17A3-8B182D9E0AF6}"/>
                </a:ext>
              </a:extLst>
            </p:cNvPr>
            <p:cNvSpPr txBox="1"/>
            <p:nvPr/>
          </p:nvSpPr>
          <p:spPr>
            <a:xfrm>
              <a:off x="8035679" y="1717665"/>
              <a:ext cx="308111" cy="221023"/>
            </a:xfrm>
            <a:prstGeom prst="rect">
              <a:avLst/>
            </a:prstGeom>
            <a:noFill/>
          </p:spPr>
          <p:txBody>
            <a:bodyPr wrap="square">
              <a:spAutoFit/>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antander Text" panose="020B0504020201020104"/>
                  <a:ea typeface="Roboto" panose="02000000000000000000" pitchFamily="2" charset="0"/>
                  <a:cs typeface="Roboto" panose="02000000000000000000" pitchFamily="2" charset="0"/>
                </a:rPr>
                <a:t>2</a:t>
              </a:r>
            </a:p>
          </p:txBody>
        </p:sp>
      </p:grpSp>
      <p:grpSp>
        <p:nvGrpSpPr>
          <p:cNvPr id="1128" name="Grupo 151">
            <a:extLst>
              <a:ext uri="{FF2B5EF4-FFF2-40B4-BE49-F238E27FC236}">
                <a16:creationId xmlns:a16="http://schemas.microsoft.com/office/drawing/2014/main" id="{4F41BF29-7AC2-AEC9-F88A-C6A64434DE2F}"/>
              </a:ext>
            </a:extLst>
          </p:cNvPr>
          <p:cNvGrpSpPr/>
          <p:nvPr/>
        </p:nvGrpSpPr>
        <p:grpSpPr>
          <a:xfrm>
            <a:off x="7938941" y="2321643"/>
            <a:ext cx="308111" cy="221023"/>
            <a:chOff x="8031348" y="2440083"/>
            <a:chExt cx="308111" cy="221023"/>
          </a:xfrm>
        </p:grpSpPr>
        <p:sp>
          <p:nvSpPr>
            <p:cNvPr id="1129" name="Elipse 82">
              <a:extLst>
                <a:ext uri="{FF2B5EF4-FFF2-40B4-BE49-F238E27FC236}">
                  <a16:creationId xmlns:a16="http://schemas.microsoft.com/office/drawing/2014/main" id="{D562F786-9DB4-AF1B-F280-077F3E305663}"/>
                </a:ext>
              </a:extLst>
            </p:cNvPr>
            <p:cNvSpPr/>
            <p:nvPr/>
          </p:nvSpPr>
          <p:spPr>
            <a:xfrm>
              <a:off x="8104959" y="2468653"/>
              <a:ext cx="166345" cy="166345"/>
            </a:xfrm>
            <a:prstGeom prst="ellipse">
              <a:avLst/>
            </a:prstGeom>
            <a:solidFill>
              <a:srgbClr val="080B0D"/>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antander Text" panose="020B0504020201020104"/>
              </a:endParaRPr>
            </a:p>
          </p:txBody>
        </p:sp>
        <p:sp>
          <p:nvSpPr>
            <p:cNvPr id="1130" name="CuadroTexto 96">
              <a:extLst>
                <a:ext uri="{FF2B5EF4-FFF2-40B4-BE49-F238E27FC236}">
                  <a16:creationId xmlns:a16="http://schemas.microsoft.com/office/drawing/2014/main" id="{81B21557-D659-A0EA-36C3-8E354C48E508}"/>
                </a:ext>
              </a:extLst>
            </p:cNvPr>
            <p:cNvSpPr txBox="1"/>
            <p:nvPr/>
          </p:nvSpPr>
          <p:spPr>
            <a:xfrm>
              <a:off x="8031348" y="2440083"/>
              <a:ext cx="308111" cy="221023"/>
            </a:xfrm>
            <a:prstGeom prst="rect">
              <a:avLst/>
            </a:prstGeom>
            <a:noFill/>
          </p:spPr>
          <p:txBody>
            <a:bodyPr wrap="square">
              <a:spAutoFit/>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antander Text" panose="020B0504020201020104"/>
                  <a:ea typeface="Roboto" panose="02000000000000000000" pitchFamily="2" charset="0"/>
                  <a:cs typeface="Roboto" panose="02000000000000000000" pitchFamily="2" charset="0"/>
                </a:rPr>
                <a:t>3</a:t>
              </a:r>
            </a:p>
          </p:txBody>
        </p:sp>
      </p:grpSp>
      <p:grpSp>
        <p:nvGrpSpPr>
          <p:cNvPr id="1131" name="Grupo 152">
            <a:extLst>
              <a:ext uri="{FF2B5EF4-FFF2-40B4-BE49-F238E27FC236}">
                <a16:creationId xmlns:a16="http://schemas.microsoft.com/office/drawing/2014/main" id="{B5E299C7-ACA2-0ED4-E019-CE08A966CFD5}"/>
              </a:ext>
            </a:extLst>
          </p:cNvPr>
          <p:cNvGrpSpPr/>
          <p:nvPr/>
        </p:nvGrpSpPr>
        <p:grpSpPr>
          <a:xfrm>
            <a:off x="7927556" y="3114349"/>
            <a:ext cx="308111" cy="221023"/>
            <a:chOff x="8031348" y="3165820"/>
            <a:chExt cx="308111" cy="221023"/>
          </a:xfrm>
        </p:grpSpPr>
        <p:sp>
          <p:nvSpPr>
            <p:cNvPr id="1132" name="Elipse 83">
              <a:extLst>
                <a:ext uri="{FF2B5EF4-FFF2-40B4-BE49-F238E27FC236}">
                  <a16:creationId xmlns:a16="http://schemas.microsoft.com/office/drawing/2014/main" id="{DAC642BE-67EE-4A5D-757F-3AA3459E814A}"/>
                </a:ext>
              </a:extLst>
            </p:cNvPr>
            <p:cNvSpPr/>
            <p:nvPr/>
          </p:nvSpPr>
          <p:spPr>
            <a:xfrm>
              <a:off x="8104959" y="3194482"/>
              <a:ext cx="166345" cy="166345"/>
            </a:xfrm>
            <a:prstGeom prst="ellipse">
              <a:avLst/>
            </a:prstGeom>
            <a:solidFill>
              <a:srgbClr val="080B0D"/>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antander Text" panose="020B0504020201020104"/>
              </a:endParaRPr>
            </a:p>
          </p:txBody>
        </p:sp>
        <p:sp>
          <p:nvSpPr>
            <p:cNvPr id="1133" name="CuadroTexto 97">
              <a:extLst>
                <a:ext uri="{FF2B5EF4-FFF2-40B4-BE49-F238E27FC236}">
                  <a16:creationId xmlns:a16="http://schemas.microsoft.com/office/drawing/2014/main" id="{D2F7279E-F20E-AEE3-497A-4FA92AF00ADF}"/>
                </a:ext>
              </a:extLst>
            </p:cNvPr>
            <p:cNvSpPr txBox="1"/>
            <p:nvPr/>
          </p:nvSpPr>
          <p:spPr>
            <a:xfrm>
              <a:off x="8031348" y="3165820"/>
              <a:ext cx="308111" cy="221023"/>
            </a:xfrm>
            <a:prstGeom prst="rect">
              <a:avLst/>
            </a:prstGeom>
            <a:noFill/>
          </p:spPr>
          <p:txBody>
            <a:bodyPr wrap="square">
              <a:spAutoFit/>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antander Text" panose="020B0504020201020104"/>
                  <a:ea typeface="Roboto" panose="02000000000000000000" pitchFamily="2" charset="0"/>
                  <a:cs typeface="Roboto" panose="02000000000000000000" pitchFamily="2" charset="0"/>
                </a:rPr>
                <a:t>4</a:t>
              </a:r>
            </a:p>
          </p:txBody>
        </p:sp>
      </p:grpSp>
      <p:grpSp>
        <p:nvGrpSpPr>
          <p:cNvPr id="1134" name="Grupo 153">
            <a:extLst>
              <a:ext uri="{FF2B5EF4-FFF2-40B4-BE49-F238E27FC236}">
                <a16:creationId xmlns:a16="http://schemas.microsoft.com/office/drawing/2014/main" id="{CD664A21-3B04-144C-D30F-6DDE35F9EEA1}"/>
              </a:ext>
            </a:extLst>
          </p:cNvPr>
          <p:cNvGrpSpPr/>
          <p:nvPr/>
        </p:nvGrpSpPr>
        <p:grpSpPr>
          <a:xfrm>
            <a:off x="7927556" y="3811069"/>
            <a:ext cx="308111" cy="221023"/>
            <a:chOff x="8029823" y="3886526"/>
            <a:chExt cx="308111" cy="221023"/>
          </a:xfrm>
        </p:grpSpPr>
        <p:sp>
          <p:nvSpPr>
            <p:cNvPr id="1135" name="Elipse 90">
              <a:extLst>
                <a:ext uri="{FF2B5EF4-FFF2-40B4-BE49-F238E27FC236}">
                  <a16:creationId xmlns:a16="http://schemas.microsoft.com/office/drawing/2014/main" id="{48182DD2-1628-FF99-FFCB-BC23FFDE9B0A}"/>
                </a:ext>
              </a:extLst>
            </p:cNvPr>
            <p:cNvSpPr/>
            <p:nvPr/>
          </p:nvSpPr>
          <p:spPr>
            <a:xfrm>
              <a:off x="8104959" y="3920311"/>
              <a:ext cx="166345" cy="166345"/>
            </a:xfrm>
            <a:prstGeom prst="ellipse">
              <a:avLst/>
            </a:prstGeom>
            <a:solidFill>
              <a:srgbClr val="080B0D"/>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antander Text" panose="020B0504020201020104"/>
              </a:endParaRPr>
            </a:p>
          </p:txBody>
        </p:sp>
        <p:sp>
          <p:nvSpPr>
            <p:cNvPr id="1136" name="CuadroTexto 98">
              <a:extLst>
                <a:ext uri="{FF2B5EF4-FFF2-40B4-BE49-F238E27FC236}">
                  <a16:creationId xmlns:a16="http://schemas.microsoft.com/office/drawing/2014/main" id="{23023183-B4BC-9458-5DD9-ED3AD6FC4705}"/>
                </a:ext>
              </a:extLst>
            </p:cNvPr>
            <p:cNvSpPr txBox="1"/>
            <p:nvPr/>
          </p:nvSpPr>
          <p:spPr>
            <a:xfrm>
              <a:off x="8029823" y="3886526"/>
              <a:ext cx="308111" cy="221023"/>
            </a:xfrm>
            <a:prstGeom prst="rect">
              <a:avLst/>
            </a:prstGeom>
            <a:noFill/>
          </p:spPr>
          <p:txBody>
            <a:bodyPr wrap="square">
              <a:spAutoFit/>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antander Text" panose="020B0504020201020104"/>
                  <a:ea typeface="Roboto" panose="02000000000000000000" pitchFamily="2" charset="0"/>
                  <a:cs typeface="Roboto" panose="02000000000000000000" pitchFamily="2" charset="0"/>
                </a:rPr>
                <a:t>5</a:t>
              </a:r>
            </a:p>
          </p:txBody>
        </p:sp>
      </p:grpSp>
      <p:grpSp>
        <p:nvGrpSpPr>
          <p:cNvPr id="1137" name="Grupo 154">
            <a:extLst>
              <a:ext uri="{FF2B5EF4-FFF2-40B4-BE49-F238E27FC236}">
                <a16:creationId xmlns:a16="http://schemas.microsoft.com/office/drawing/2014/main" id="{2EA219CD-0445-13F2-402A-104019786D08}"/>
              </a:ext>
            </a:extLst>
          </p:cNvPr>
          <p:cNvGrpSpPr/>
          <p:nvPr/>
        </p:nvGrpSpPr>
        <p:grpSpPr>
          <a:xfrm>
            <a:off x="7929141" y="4630622"/>
            <a:ext cx="308111" cy="221023"/>
            <a:chOff x="8031347" y="4615403"/>
            <a:chExt cx="308111" cy="221023"/>
          </a:xfrm>
        </p:grpSpPr>
        <p:sp>
          <p:nvSpPr>
            <p:cNvPr id="1138" name="Elipse 91">
              <a:extLst>
                <a:ext uri="{FF2B5EF4-FFF2-40B4-BE49-F238E27FC236}">
                  <a16:creationId xmlns:a16="http://schemas.microsoft.com/office/drawing/2014/main" id="{BDE4A5A1-3C72-AF7A-5053-031D1C7EF7B9}"/>
                </a:ext>
              </a:extLst>
            </p:cNvPr>
            <p:cNvSpPr/>
            <p:nvPr/>
          </p:nvSpPr>
          <p:spPr>
            <a:xfrm>
              <a:off x="8104959" y="4646140"/>
              <a:ext cx="166345" cy="166345"/>
            </a:xfrm>
            <a:prstGeom prst="ellipse">
              <a:avLst/>
            </a:prstGeom>
            <a:solidFill>
              <a:srgbClr val="080B0D"/>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antander Text" panose="020B0504020201020104"/>
              </a:endParaRPr>
            </a:p>
          </p:txBody>
        </p:sp>
        <p:sp>
          <p:nvSpPr>
            <p:cNvPr id="1139" name="CuadroTexto 99">
              <a:extLst>
                <a:ext uri="{FF2B5EF4-FFF2-40B4-BE49-F238E27FC236}">
                  <a16:creationId xmlns:a16="http://schemas.microsoft.com/office/drawing/2014/main" id="{015052C1-640F-C573-38AC-FA2E39308F7F}"/>
                </a:ext>
              </a:extLst>
            </p:cNvPr>
            <p:cNvSpPr txBox="1"/>
            <p:nvPr/>
          </p:nvSpPr>
          <p:spPr>
            <a:xfrm>
              <a:off x="8031347" y="4615403"/>
              <a:ext cx="308111" cy="221023"/>
            </a:xfrm>
            <a:prstGeom prst="rect">
              <a:avLst/>
            </a:prstGeom>
            <a:noFill/>
          </p:spPr>
          <p:txBody>
            <a:bodyPr wrap="square">
              <a:spAutoFit/>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antander Text" panose="020B0504020201020104"/>
                  <a:ea typeface="Roboto" panose="02000000000000000000" pitchFamily="2" charset="0"/>
                  <a:cs typeface="Roboto" panose="02000000000000000000" pitchFamily="2" charset="0"/>
                </a:rPr>
                <a:t>6</a:t>
              </a:r>
            </a:p>
          </p:txBody>
        </p:sp>
      </p:grpSp>
      <p:grpSp>
        <p:nvGrpSpPr>
          <p:cNvPr id="1140" name="Grupo 155">
            <a:extLst>
              <a:ext uri="{FF2B5EF4-FFF2-40B4-BE49-F238E27FC236}">
                <a16:creationId xmlns:a16="http://schemas.microsoft.com/office/drawing/2014/main" id="{B0490A60-C308-1D9A-134C-5236078A0A18}"/>
              </a:ext>
            </a:extLst>
          </p:cNvPr>
          <p:cNvGrpSpPr/>
          <p:nvPr/>
        </p:nvGrpSpPr>
        <p:grpSpPr>
          <a:xfrm>
            <a:off x="7931930" y="5361127"/>
            <a:ext cx="308111" cy="221023"/>
            <a:chOff x="8034136" y="5345908"/>
            <a:chExt cx="308111" cy="221023"/>
          </a:xfrm>
        </p:grpSpPr>
        <p:sp>
          <p:nvSpPr>
            <p:cNvPr id="1141" name="Elipse 92">
              <a:extLst>
                <a:ext uri="{FF2B5EF4-FFF2-40B4-BE49-F238E27FC236}">
                  <a16:creationId xmlns:a16="http://schemas.microsoft.com/office/drawing/2014/main" id="{2A603DEE-FB9E-57AD-176E-322BD11DE88D}"/>
                </a:ext>
              </a:extLst>
            </p:cNvPr>
            <p:cNvSpPr/>
            <p:nvPr/>
          </p:nvSpPr>
          <p:spPr>
            <a:xfrm>
              <a:off x="8104959" y="5371969"/>
              <a:ext cx="166345" cy="166345"/>
            </a:xfrm>
            <a:prstGeom prst="ellipse">
              <a:avLst/>
            </a:prstGeom>
            <a:solidFill>
              <a:srgbClr val="080B0D"/>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antander Text" panose="020B0504020201020104"/>
              </a:endParaRPr>
            </a:p>
          </p:txBody>
        </p:sp>
        <p:sp>
          <p:nvSpPr>
            <p:cNvPr id="1142" name="CuadroTexto 103">
              <a:extLst>
                <a:ext uri="{FF2B5EF4-FFF2-40B4-BE49-F238E27FC236}">
                  <a16:creationId xmlns:a16="http://schemas.microsoft.com/office/drawing/2014/main" id="{9DFBCABF-43C9-F337-1E96-7CB0F7AD9832}"/>
                </a:ext>
              </a:extLst>
            </p:cNvPr>
            <p:cNvSpPr txBox="1"/>
            <p:nvPr/>
          </p:nvSpPr>
          <p:spPr>
            <a:xfrm>
              <a:off x="8034136" y="5345908"/>
              <a:ext cx="308111" cy="221023"/>
            </a:xfrm>
            <a:prstGeom prst="rect">
              <a:avLst/>
            </a:prstGeom>
            <a:noFill/>
          </p:spPr>
          <p:txBody>
            <a:bodyPr wrap="square">
              <a:spAutoFit/>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antander Text" panose="020B0504020201020104"/>
                  <a:ea typeface="Roboto" panose="02000000000000000000" pitchFamily="2" charset="0"/>
                  <a:cs typeface="Roboto" panose="02000000000000000000" pitchFamily="2" charset="0"/>
                </a:rPr>
                <a:t>7</a:t>
              </a:r>
            </a:p>
          </p:txBody>
        </p:sp>
      </p:grpSp>
      <p:grpSp>
        <p:nvGrpSpPr>
          <p:cNvPr id="1143" name="Grupo 156">
            <a:extLst>
              <a:ext uri="{FF2B5EF4-FFF2-40B4-BE49-F238E27FC236}">
                <a16:creationId xmlns:a16="http://schemas.microsoft.com/office/drawing/2014/main" id="{3C970FFC-2F33-AA82-FC01-3A21B3B1E160}"/>
              </a:ext>
            </a:extLst>
          </p:cNvPr>
          <p:cNvGrpSpPr/>
          <p:nvPr/>
        </p:nvGrpSpPr>
        <p:grpSpPr>
          <a:xfrm>
            <a:off x="7927617" y="5991157"/>
            <a:ext cx="308111" cy="221023"/>
            <a:chOff x="8034136" y="6071645"/>
            <a:chExt cx="308111" cy="221023"/>
          </a:xfrm>
        </p:grpSpPr>
        <p:sp>
          <p:nvSpPr>
            <p:cNvPr id="1144" name="Elipse 93">
              <a:extLst>
                <a:ext uri="{FF2B5EF4-FFF2-40B4-BE49-F238E27FC236}">
                  <a16:creationId xmlns:a16="http://schemas.microsoft.com/office/drawing/2014/main" id="{739B6515-3304-2C78-5F05-DC713238BF32}"/>
                </a:ext>
              </a:extLst>
            </p:cNvPr>
            <p:cNvSpPr/>
            <p:nvPr/>
          </p:nvSpPr>
          <p:spPr>
            <a:xfrm>
              <a:off x="8104959" y="6097796"/>
              <a:ext cx="166345" cy="166345"/>
            </a:xfrm>
            <a:prstGeom prst="ellipse">
              <a:avLst/>
            </a:prstGeom>
            <a:solidFill>
              <a:srgbClr val="080B0D"/>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antander Text" panose="020B0504020201020104"/>
              </a:endParaRPr>
            </a:p>
          </p:txBody>
        </p:sp>
        <p:sp>
          <p:nvSpPr>
            <p:cNvPr id="1145" name="CuadroTexto 105">
              <a:extLst>
                <a:ext uri="{FF2B5EF4-FFF2-40B4-BE49-F238E27FC236}">
                  <a16:creationId xmlns:a16="http://schemas.microsoft.com/office/drawing/2014/main" id="{64C699F8-DD61-DF76-1791-249DF5D93D0D}"/>
                </a:ext>
              </a:extLst>
            </p:cNvPr>
            <p:cNvSpPr txBox="1"/>
            <p:nvPr/>
          </p:nvSpPr>
          <p:spPr>
            <a:xfrm>
              <a:off x="8034136" y="6071645"/>
              <a:ext cx="308111" cy="221023"/>
            </a:xfrm>
            <a:prstGeom prst="rect">
              <a:avLst/>
            </a:prstGeom>
            <a:noFill/>
          </p:spPr>
          <p:txBody>
            <a:bodyPr wrap="square">
              <a:spAutoFit/>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antander Text" panose="020B0504020201020104"/>
                  <a:ea typeface="Roboto" panose="02000000000000000000" pitchFamily="2" charset="0"/>
                  <a:cs typeface="Roboto" panose="02000000000000000000" pitchFamily="2" charset="0"/>
                </a:rPr>
                <a:t>8</a:t>
              </a:r>
            </a:p>
          </p:txBody>
        </p:sp>
      </p:grpSp>
    </p:spTree>
    <p:extLst>
      <p:ext uri="{BB962C8B-B14F-4D97-AF65-F5344CB8AC3E}">
        <p14:creationId xmlns:p14="http://schemas.microsoft.com/office/powerpoint/2010/main" val="167368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18"/>
                                        </p:tgtEl>
                                        <p:attrNameLst>
                                          <p:attrName>style.visibility</p:attrName>
                                        </p:attrNameLst>
                                      </p:cBhvr>
                                      <p:to>
                                        <p:strVal val="visible"/>
                                      </p:to>
                                    </p:set>
                                    <p:animEffect transition="in" filter="wipe(up)">
                                      <p:cBhvr>
                                        <p:cTn id="7" dur="500"/>
                                        <p:tgtEl>
                                          <p:spTgt spid="11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22"/>
                                        </p:tgtEl>
                                        <p:attrNameLst>
                                          <p:attrName>style.visibility</p:attrName>
                                        </p:attrNameLst>
                                      </p:cBhvr>
                                      <p:to>
                                        <p:strVal val="visible"/>
                                      </p:to>
                                    </p:set>
                                    <p:animEffect transition="in" filter="fade">
                                      <p:cBhvr>
                                        <p:cTn id="11" dur="100"/>
                                        <p:tgtEl>
                                          <p:spTgt spid="1122"/>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1113"/>
                                        </p:tgtEl>
                                        <p:attrNameLst>
                                          <p:attrName>style.visibility</p:attrName>
                                        </p:attrNameLst>
                                      </p:cBhvr>
                                      <p:to>
                                        <p:strVal val="visible"/>
                                      </p:to>
                                    </p:set>
                                    <p:animEffect transition="in" filter="fade">
                                      <p:cBhvr>
                                        <p:cTn id="15" dur="100"/>
                                        <p:tgtEl>
                                          <p:spTgt spid="1113"/>
                                        </p:tgtEl>
                                      </p:cBhvr>
                                    </p:animEffect>
                                  </p:childTnLst>
                                </p:cTn>
                              </p:par>
                            </p:childTnLst>
                          </p:cTn>
                        </p:par>
                        <p:par>
                          <p:cTn id="16" fill="hold">
                            <p:stCondLst>
                              <p:cond delay="700"/>
                            </p:stCondLst>
                            <p:childTnLst>
                              <p:par>
                                <p:cTn id="17" presetID="10" presetClass="entr" presetSubtype="0" fill="hold" nodeType="afterEffect">
                                  <p:stCondLst>
                                    <p:cond delay="0"/>
                                  </p:stCondLst>
                                  <p:childTnLst>
                                    <p:set>
                                      <p:cBhvr>
                                        <p:cTn id="18" dur="1" fill="hold">
                                          <p:stCondLst>
                                            <p:cond delay="0"/>
                                          </p:stCondLst>
                                        </p:cTn>
                                        <p:tgtEl>
                                          <p:spTgt spid="1125"/>
                                        </p:tgtEl>
                                        <p:attrNameLst>
                                          <p:attrName>style.visibility</p:attrName>
                                        </p:attrNameLst>
                                      </p:cBhvr>
                                      <p:to>
                                        <p:strVal val="visible"/>
                                      </p:to>
                                    </p:set>
                                    <p:animEffect transition="in" filter="fade">
                                      <p:cBhvr>
                                        <p:cTn id="19" dur="100"/>
                                        <p:tgtEl>
                                          <p:spTgt spid="1125"/>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1114"/>
                                        </p:tgtEl>
                                        <p:attrNameLst>
                                          <p:attrName>style.visibility</p:attrName>
                                        </p:attrNameLst>
                                      </p:cBhvr>
                                      <p:to>
                                        <p:strVal val="visible"/>
                                      </p:to>
                                    </p:set>
                                    <p:animEffect transition="in" filter="fade">
                                      <p:cBhvr>
                                        <p:cTn id="23" dur="100"/>
                                        <p:tgtEl>
                                          <p:spTgt spid="1114"/>
                                        </p:tgtEl>
                                      </p:cBhvr>
                                    </p:animEffect>
                                  </p:childTnLst>
                                </p:cTn>
                              </p:par>
                            </p:childTnLst>
                          </p:cTn>
                        </p:par>
                        <p:par>
                          <p:cTn id="24" fill="hold">
                            <p:stCondLst>
                              <p:cond delay="900"/>
                            </p:stCondLst>
                            <p:childTnLst>
                              <p:par>
                                <p:cTn id="25" presetID="10" presetClass="entr" presetSubtype="0" fill="hold" nodeType="afterEffect">
                                  <p:stCondLst>
                                    <p:cond delay="0"/>
                                  </p:stCondLst>
                                  <p:childTnLst>
                                    <p:set>
                                      <p:cBhvr>
                                        <p:cTn id="26" dur="1" fill="hold">
                                          <p:stCondLst>
                                            <p:cond delay="0"/>
                                          </p:stCondLst>
                                        </p:cTn>
                                        <p:tgtEl>
                                          <p:spTgt spid="1128"/>
                                        </p:tgtEl>
                                        <p:attrNameLst>
                                          <p:attrName>style.visibility</p:attrName>
                                        </p:attrNameLst>
                                      </p:cBhvr>
                                      <p:to>
                                        <p:strVal val="visible"/>
                                      </p:to>
                                    </p:set>
                                    <p:animEffect transition="in" filter="fade">
                                      <p:cBhvr>
                                        <p:cTn id="27" dur="100"/>
                                        <p:tgtEl>
                                          <p:spTgt spid="1128"/>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115"/>
                                        </p:tgtEl>
                                        <p:attrNameLst>
                                          <p:attrName>style.visibility</p:attrName>
                                        </p:attrNameLst>
                                      </p:cBhvr>
                                      <p:to>
                                        <p:strVal val="visible"/>
                                      </p:to>
                                    </p:set>
                                    <p:animEffect transition="in" filter="fade">
                                      <p:cBhvr>
                                        <p:cTn id="31" dur="100"/>
                                        <p:tgtEl>
                                          <p:spTgt spid="1115"/>
                                        </p:tgtEl>
                                      </p:cBhvr>
                                    </p:animEffect>
                                  </p:childTnLst>
                                </p:cTn>
                              </p:par>
                            </p:childTnLst>
                          </p:cTn>
                        </p:par>
                        <p:par>
                          <p:cTn id="32" fill="hold">
                            <p:stCondLst>
                              <p:cond delay="1100"/>
                            </p:stCondLst>
                            <p:childTnLst>
                              <p:par>
                                <p:cTn id="33" presetID="10" presetClass="entr" presetSubtype="0" fill="hold" nodeType="afterEffect">
                                  <p:stCondLst>
                                    <p:cond delay="0"/>
                                  </p:stCondLst>
                                  <p:childTnLst>
                                    <p:set>
                                      <p:cBhvr>
                                        <p:cTn id="34" dur="1" fill="hold">
                                          <p:stCondLst>
                                            <p:cond delay="0"/>
                                          </p:stCondLst>
                                        </p:cTn>
                                        <p:tgtEl>
                                          <p:spTgt spid="1131"/>
                                        </p:tgtEl>
                                        <p:attrNameLst>
                                          <p:attrName>style.visibility</p:attrName>
                                        </p:attrNameLst>
                                      </p:cBhvr>
                                      <p:to>
                                        <p:strVal val="visible"/>
                                      </p:to>
                                    </p:set>
                                    <p:animEffect transition="in" filter="fade">
                                      <p:cBhvr>
                                        <p:cTn id="35" dur="100"/>
                                        <p:tgtEl>
                                          <p:spTgt spid="1131"/>
                                        </p:tgtEl>
                                      </p:cBhvr>
                                    </p:animEffect>
                                  </p:childTnLst>
                                </p:cTn>
                              </p:par>
                            </p:childTnLst>
                          </p:cTn>
                        </p:par>
                        <p:par>
                          <p:cTn id="36" fill="hold">
                            <p:stCondLst>
                              <p:cond delay="1200"/>
                            </p:stCondLst>
                            <p:childTnLst>
                              <p:par>
                                <p:cTn id="37" presetID="10" presetClass="entr" presetSubtype="0" fill="hold" grpId="0" nodeType="afterEffect">
                                  <p:stCondLst>
                                    <p:cond delay="0"/>
                                  </p:stCondLst>
                                  <p:childTnLst>
                                    <p:set>
                                      <p:cBhvr>
                                        <p:cTn id="38" dur="1" fill="hold">
                                          <p:stCondLst>
                                            <p:cond delay="0"/>
                                          </p:stCondLst>
                                        </p:cTn>
                                        <p:tgtEl>
                                          <p:spTgt spid="1116"/>
                                        </p:tgtEl>
                                        <p:attrNameLst>
                                          <p:attrName>style.visibility</p:attrName>
                                        </p:attrNameLst>
                                      </p:cBhvr>
                                      <p:to>
                                        <p:strVal val="visible"/>
                                      </p:to>
                                    </p:set>
                                    <p:animEffect transition="in" filter="fade">
                                      <p:cBhvr>
                                        <p:cTn id="39" dur="100"/>
                                        <p:tgtEl>
                                          <p:spTgt spid="1116"/>
                                        </p:tgtEl>
                                      </p:cBhvr>
                                    </p:animEffect>
                                  </p:childTnLst>
                                </p:cTn>
                              </p:par>
                            </p:childTnLst>
                          </p:cTn>
                        </p:par>
                        <p:par>
                          <p:cTn id="40" fill="hold">
                            <p:stCondLst>
                              <p:cond delay="1300"/>
                            </p:stCondLst>
                            <p:childTnLst>
                              <p:par>
                                <p:cTn id="41" presetID="10" presetClass="entr" presetSubtype="0" fill="hold" nodeType="afterEffect">
                                  <p:stCondLst>
                                    <p:cond delay="0"/>
                                  </p:stCondLst>
                                  <p:childTnLst>
                                    <p:set>
                                      <p:cBhvr>
                                        <p:cTn id="42" dur="1" fill="hold">
                                          <p:stCondLst>
                                            <p:cond delay="0"/>
                                          </p:stCondLst>
                                        </p:cTn>
                                        <p:tgtEl>
                                          <p:spTgt spid="1134"/>
                                        </p:tgtEl>
                                        <p:attrNameLst>
                                          <p:attrName>style.visibility</p:attrName>
                                        </p:attrNameLst>
                                      </p:cBhvr>
                                      <p:to>
                                        <p:strVal val="visible"/>
                                      </p:to>
                                    </p:set>
                                    <p:animEffect transition="in" filter="fade">
                                      <p:cBhvr>
                                        <p:cTn id="43" dur="100"/>
                                        <p:tgtEl>
                                          <p:spTgt spid="1134"/>
                                        </p:tgtEl>
                                      </p:cBhvr>
                                    </p:animEffect>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1117"/>
                                        </p:tgtEl>
                                        <p:attrNameLst>
                                          <p:attrName>style.visibility</p:attrName>
                                        </p:attrNameLst>
                                      </p:cBhvr>
                                      <p:to>
                                        <p:strVal val="visible"/>
                                      </p:to>
                                    </p:set>
                                    <p:animEffect transition="in" filter="fade">
                                      <p:cBhvr>
                                        <p:cTn id="47" dur="100"/>
                                        <p:tgtEl>
                                          <p:spTgt spid="1117"/>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137"/>
                                        </p:tgtEl>
                                        <p:attrNameLst>
                                          <p:attrName>style.visibility</p:attrName>
                                        </p:attrNameLst>
                                      </p:cBhvr>
                                      <p:to>
                                        <p:strVal val="visible"/>
                                      </p:to>
                                    </p:set>
                                    <p:animEffect transition="in" filter="fade">
                                      <p:cBhvr>
                                        <p:cTn id="51" dur="100"/>
                                        <p:tgtEl>
                                          <p:spTgt spid="1137"/>
                                        </p:tgtEl>
                                      </p:cBhvr>
                                    </p:animEffect>
                                  </p:childTnLst>
                                </p:cTn>
                              </p:par>
                            </p:childTnLst>
                          </p:cTn>
                        </p:par>
                        <p:par>
                          <p:cTn id="52" fill="hold">
                            <p:stCondLst>
                              <p:cond delay="1600"/>
                            </p:stCondLst>
                            <p:childTnLst>
                              <p:par>
                                <p:cTn id="53" presetID="10" presetClass="entr" presetSubtype="0" fill="hold" grpId="0" nodeType="afterEffect">
                                  <p:stCondLst>
                                    <p:cond delay="0"/>
                                  </p:stCondLst>
                                  <p:childTnLst>
                                    <p:set>
                                      <p:cBhvr>
                                        <p:cTn id="54" dur="1" fill="hold">
                                          <p:stCondLst>
                                            <p:cond delay="0"/>
                                          </p:stCondLst>
                                        </p:cTn>
                                        <p:tgtEl>
                                          <p:spTgt spid="1119"/>
                                        </p:tgtEl>
                                        <p:attrNameLst>
                                          <p:attrName>style.visibility</p:attrName>
                                        </p:attrNameLst>
                                      </p:cBhvr>
                                      <p:to>
                                        <p:strVal val="visible"/>
                                      </p:to>
                                    </p:set>
                                    <p:animEffect transition="in" filter="fade">
                                      <p:cBhvr>
                                        <p:cTn id="55" dur="100"/>
                                        <p:tgtEl>
                                          <p:spTgt spid="1119"/>
                                        </p:tgtEl>
                                      </p:cBhvr>
                                    </p:animEffect>
                                  </p:childTnLst>
                                </p:cTn>
                              </p:par>
                            </p:childTnLst>
                          </p:cTn>
                        </p:par>
                        <p:par>
                          <p:cTn id="56" fill="hold">
                            <p:stCondLst>
                              <p:cond delay="1700"/>
                            </p:stCondLst>
                            <p:childTnLst>
                              <p:par>
                                <p:cTn id="57" presetID="10" presetClass="entr" presetSubtype="0" fill="hold" nodeType="afterEffect">
                                  <p:stCondLst>
                                    <p:cond delay="0"/>
                                  </p:stCondLst>
                                  <p:childTnLst>
                                    <p:set>
                                      <p:cBhvr>
                                        <p:cTn id="58" dur="1" fill="hold">
                                          <p:stCondLst>
                                            <p:cond delay="0"/>
                                          </p:stCondLst>
                                        </p:cTn>
                                        <p:tgtEl>
                                          <p:spTgt spid="1140"/>
                                        </p:tgtEl>
                                        <p:attrNameLst>
                                          <p:attrName>style.visibility</p:attrName>
                                        </p:attrNameLst>
                                      </p:cBhvr>
                                      <p:to>
                                        <p:strVal val="visible"/>
                                      </p:to>
                                    </p:set>
                                    <p:animEffect transition="in" filter="fade">
                                      <p:cBhvr>
                                        <p:cTn id="59" dur="100"/>
                                        <p:tgtEl>
                                          <p:spTgt spid="1140"/>
                                        </p:tgtEl>
                                      </p:cBhvr>
                                    </p:animEffect>
                                  </p:childTnLst>
                                </p:cTn>
                              </p:par>
                            </p:childTnLst>
                          </p:cTn>
                        </p:par>
                        <p:par>
                          <p:cTn id="60" fill="hold">
                            <p:stCondLst>
                              <p:cond delay="1800"/>
                            </p:stCondLst>
                            <p:childTnLst>
                              <p:par>
                                <p:cTn id="61" presetID="10" presetClass="entr" presetSubtype="0" fill="hold" grpId="0" nodeType="afterEffect">
                                  <p:stCondLst>
                                    <p:cond delay="0"/>
                                  </p:stCondLst>
                                  <p:childTnLst>
                                    <p:set>
                                      <p:cBhvr>
                                        <p:cTn id="62" dur="1" fill="hold">
                                          <p:stCondLst>
                                            <p:cond delay="0"/>
                                          </p:stCondLst>
                                        </p:cTn>
                                        <p:tgtEl>
                                          <p:spTgt spid="1120"/>
                                        </p:tgtEl>
                                        <p:attrNameLst>
                                          <p:attrName>style.visibility</p:attrName>
                                        </p:attrNameLst>
                                      </p:cBhvr>
                                      <p:to>
                                        <p:strVal val="visible"/>
                                      </p:to>
                                    </p:set>
                                    <p:animEffect transition="in" filter="fade">
                                      <p:cBhvr>
                                        <p:cTn id="63" dur="100"/>
                                        <p:tgtEl>
                                          <p:spTgt spid="1120"/>
                                        </p:tgtEl>
                                      </p:cBhvr>
                                    </p:animEffect>
                                  </p:childTnLst>
                                </p:cTn>
                              </p:par>
                            </p:childTnLst>
                          </p:cTn>
                        </p:par>
                        <p:par>
                          <p:cTn id="64" fill="hold">
                            <p:stCondLst>
                              <p:cond delay="1900"/>
                            </p:stCondLst>
                            <p:childTnLst>
                              <p:par>
                                <p:cTn id="65" presetID="10" presetClass="entr" presetSubtype="0" fill="hold" nodeType="afterEffect">
                                  <p:stCondLst>
                                    <p:cond delay="0"/>
                                  </p:stCondLst>
                                  <p:childTnLst>
                                    <p:set>
                                      <p:cBhvr>
                                        <p:cTn id="66" dur="1" fill="hold">
                                          <p:stCondLst>
                                            <p:cond delay="0"/>
                                          </p:stCondLst>
                                        </p:cTn>
                                        <p:tgtEl>
                                          <p:spTgt spid="1143"/>
                                        </p:tgtEl>
                                        <p:attrNameLst>
                                          <p:attrName>style.visibility</p:attrName>
                                        </p:attrNameLst>
                                      </p:cBhvr>
                                      <p:to>
                                        <p:strVal val="visible"/>
                                      </p:to>
                                    </p:set>
                                    <p:animEffect transition="in" filter="fade">
                                      <p:cBhvr>
                                        <p:cTn id="67" dur="100"/>
                                        <p:tgtEl>
                                          <p:spTgt spid="1143"/>
                                        </p:tgtEl>
                                      </p:cBhvr>
                                    </p:animEffect>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1121"/>
                                        </p:tgtEl>
                                        <p:attrNameLst>
                                          <p:attrName>style.visibility</p:attrName>
                                        </p:attrNameLst>
                                      </p:cBhvr>
                                      <p:to>
                                        <p:strVal val="visible"/>
                                      </p:to>
                                    </p:set>
                                    <p:animEffect transition="in" filter="fade">
                                      <p:cBhvr>
                                        <p:cTn id="71" dur="100"/>
                                        <p:tgtEl>
                                          <p:spTgt spid="1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p:bldP spid="1114" grpId="0"/>
      <p:bldP spid="1115" grpId="0"/>
      <p:bldP spid="1116" grpId="0"/>
      <p:bldP spid="1117" grpId="0"/>
      <p:bldP spid="1119" grpId="0"/>
      <p:bldP spid="1120" grpId="0"/>
      <p:bldP spid="11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A703A-EB5D-8C3A-8D57-FDD4B6531320}"/>
            </a:ext>
          </a:extLst>
        </p:cNvPr>
        <p:cNvGrpSpPr/>
        <p:nvPr/>
      </p:nvGrpSpPr>
      <p:grpSpPr>
        <a:xfrm>
          <a:off x="0" y="0"/>
          <a:ext cx="0" cy="0"/>
          <a:chOff x="0" y="0"/>
          <a:chExt cx="0" cy="0"/>
        </a:xfrm>
      </p:grpSpPr>
      <p:sp>
        <p:nvSpPr>
          <p:cNvPr id="129" name="Rectangle: Rounded Corners 193">
            <a:extLst>
              <a:ext uri="{FF2B5EF4-FFF2-40B4-BE49-F238E27FC236}">
                <a16:creationId xmlns:a16="http://schemas.microsoft.com/office/drawing/2014/main" id="{EF6B0EF8-F563-A3D3-FF4F-F03CA21DA386}"/>
              </a:ext>
            </a:extLst>
          </p:cNvPr>
          <p:cNvSpPr>
            <a:spLocks noGrp="1" noRot="1" noMove="1" noResize="1" noEditPoints="1" noAdjustHandles="1" noChangeArrowheads="1" noChangeShapeType="1"/>
          </p:cNvSpPr>
          <p:nvPr/>
        </p:nvSpPr>
        <p:spPr>
          <a:xfrm rot="16200000">
            <a:off x="-886663" y="2524456"/>
            <a:ext cx="4449086" cy="1792532"/>
          </a:xfrm>
          <a:prstGeom prst="roundRect">
            <a:avLst>
              <a:gd name="adj" fmla="val 3636"/>
            </a:avLst>
          </a:prstGeom>
          <a:solidFill>
            <a:srgbClr val="C00000"/>
          </a:solidFill>
          <a:ln w="6350" cap="flat" cmpd="sng" algn="ctr">
            <a:noFill/>
            <a:prstDash val="solid"/>
            <a:miter lim="800000"/>
            <a:headEnd type="none" w="med" len="med"/>
            <a:tailEnd type="none" w="med" len="med"/>
          </a:ln>
          <a:effectLst/>
        </p:spPr>
        <p:txBody>
          <a:bodyPr vert="horz"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prstClr val="white"/>
              </a:solidFill>
              <a:effectLst/>
              <a:uLnTx/>
              <a:uFillTx/>
              <a:latin typeface="Santander Text" panose="020B0504020201020104"/>
              <a:ea typeface="+mn-ea"/>
              <a:cs typeface="+mn-cs"/>
            </a:endParaRPr>
          </a:p>
        </p:txBody>
      </p:sp>
      <p:sp>
        <p:nvSpPr>
          <p:cNvPr id="130" name="Rectangle: Rounded Corners 1218">
            <a:extLst>
              <a:ext uri="{FF2B5EF4-FFF2-40B4-BE49-F238E27FC236}">
                <a16:creationId xmlns:a16="http://schemas.microsoft.com/office/drawing/2014/main" id="{656C9674-C2B8-AAC7-D069-19ED621E9639}"/>
              </a:ext>
            </a:extLst>
          </p:cNvPr>
          <p:cNvSpPr>
            <a:spLocks noGrp="1" noRot="1" noMove="1" noResize="1" noEditPoints="1" noAdjustHandles="1" noChangeArrowheads="1" noChangeShapeType="1"/>
          </p:cNvSpPr>
          <p:nvPr/>
        </p:nvSpPr>
        <p:spPr>
          <a:xfrm>
            <a:off x="515838" y="1417134"/>
            <a:ext cx="1641191" cy="937891"/>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Santander Text" panose="020B0504020201020104"/>
                <a:ea typeface="+mn-ea"/>
                <a:cs typeface="+mn-cs"/>
              </a:rPr>
              <a:t>API Calls </a:t>
            </a:r>
            <a:br>
              <a:rPr kumimoji="0" lang="en-US" sz="900" b="1" i="0" u="none" strike="noStrike" kern="1200" cap="none" spc="0" normalizeH="0" baseline="0" noProof="0">
                <a:ln>
                  <a:noFill/>
                </a:ln>
                <a:solidFill>
                  <a:prstClr val="black"/>
                </a:solidFill>
                <a:effectLst/>
                <a:uLnTx/>
                <a:uFillTx/>
                <a:latin typeface="Santander Text" panose="020B0504020201020104"/>
                <a:ea typeface="+mn-ea"/>
                <a:cs typeface="+mn-cs"/>
              </a:rPr>
            </a:br>
            <a:r>
              <a:rPr kumimoji="0" lang="en-US" sz="900" b="1" i="0" u="none" strike="noStrike" kern="1200" cap="none" spc="0" normalizeH="0" baseline="0" noProof="0">
                <a:ln>
                  <a:noFill/>
                </a:ln>
                <a:solidFill>
                  <a:prstClr val="black"/>
                </a:solidFill>
                <a:effectLst/>
                <a:uLnTx/>
                <a:uFillTx/>
                <a:latin typeface="Santander Text" panose="020B0504020201020104"/>
                <a:ea typeface="+mn-ea"/>
                <a:cs typeface="+mn-cs"/>
              </a:rPr>
              <a:t>(Structured Data, Exchange Rate, STRATUS)</a:t>
            </a:r>
          </a:p>
        </p:txBody>
      </p:sp>
      <p:sp>
        <p:nvSpPr>
          <p:cNvPr id="133" name="Rectangle: Rounded Corners 1218">
            <a:extLst>
              <a:ext uri="{FF2B5EF4-FFF2-40B4-BE49-F238E27FC236}">
                <a16:creationId xmlns:a16="http://schemas.microsoft.com/office/drawing/2014/main" id="{B60D2350-0AE4-E621-D2D8-E9F1E4E438FE}"/>
              </a:ext>
            </a:extLst>
          </p:cNvPr>
          <p:cNvSpPr>
            <a:spLocks noGrp="1" noRot="1" noMove="1" noResize="1" noEditPoints="1" noAdjustHandles="1" noChangeArrowheads="1" noChangeShapeType="1"/>
          </p:cNvSpPr>
          <p:nvPr/>
        </p:nvSpPr>
        <p:spPr>
          <a:xfrm>
            <a:off x="529112" y="3522002"/>
            <a:ext cx="1614643" cy="937891"/>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antander Text" panose="020B0504020201020104"/>
                <a:ea typeface="+mn-ea"/>
                <a:cs typeface="+mn-cs"/>
              </a:rPr>
              <a:t>Output Manager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antander Text" panose="020B0504020201020104"/>
                <a:ea typeface="+mn-ea"/>
                <a:cs typeface="+mn-cs"/>
              </a:rPr>
              <a:t>(BDH Operational Data)</a:t>
            </a:r>
          </a:p>
        </p:txBody>
      </p:sp>
      <p:sp>
        <p:nvSpPr>
          <p:cNvPr id="134" name="Rectangle: Rounded Corners 1218">
            <a:extLst>
              <a:ext uri="{FF2B5EF4-FFF2-40B4-BE49-F238E27FC236}">
                <a16:creationId xmlns:a16="http://schemas.microsoft.com/office/drawing/2014/main" id="{D42E33CA-2F96-7747-B92E-E90D77B457D1}"/>
              </a:ext>
            </a:extLst>
          </p:cNvPr>
          <p:cNvSpPr>
            <a:spLocks noGrp="1" noRot="1" noMove="1" noResize="1" noEditPoints="1" noAdjustHandles="1" noChangeArrowheads="1" noChangeShapeType="1"/>
          </p:cNvSpPr>
          <p:nvPr/>
        </p:nvSpPr>
        <p:spPr>
          <a:xfrm>
            <a:off x="529112" y="4589776"/>
            <a:ext cx="1614643" cy="937891"/>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antander Text" panose="020B0504020201020104"/>
                <a:ea typeface="+mn-ea"/>
                <a:cs typeface="+mn-cs"/>
              </a:rPr>
              <a:t>Output Manager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antander Text" panose="020B0504020201020104"/>
                <a:ea typeface="+mn-ea"/>
                <a:cs typeface="+mn-cs"/>
              </a:rPr>
              <a:t>(BDH Operational Data)</a:t>
            </a:r>
          </a:p>
        </p:txBody>
      </p:sp>
      <p:sp>
        <p:nvSpPr>
          <p:cNvPr id="135" name="Rectángulo: esquinas redondeadas 134">
            <a:extLst>
              <a:ext uri="{FF2B5EF4-FFF2-40B4-BE49-F238E27FC236}">
                <a16:creationId xmlns:a16="http://schemas.microsoft.com/office/drawing/2014/main" id="{883B2D06-E09F-A171-5806-E1B3FDD1A7B0}"/>
              </a:ext>
            </a:extLst>
          </p:cNvPr>
          <p:cNvSpPr>
            <a:spLocks noGrp="1" noRot="1" noMove="1" noResize="1" noEditPoints="1" noAdjustHandles="1" noChangeArrowheads="1" noChangeShapeType="1"/>
          </p:cNvSpPr>
          <p:nvPr/>
        </p:nvSpPr>
        <p:spPr>
          <a:xfrm>
            <a:off x="643634" y="961502"/>
            <a:ext cx="1350928" cy="347869"/>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Santander Text" panose="020B0504020201020104"/>
                <a:ea typeface="+mn-ea"/>
                <a:cs typeface="+mn-cs"/>
              </a:rPr>
              <a:t>Data Sources</a:t>
            </a:r>
          </a:p>
        </p:txBody>
      </p:sp>
      <p:sp>
        <p:nvSpPr>
          <p:cNvPr id="136" name="Rectangle: Rounded Corners 193">
            <a:extLst>
              <a:ext uri="{FF2B5EF4-FFF2-40B4-BE49-F238E27FC236}">
                <a16:creationId xmlns:a16="http://schemas.microsoft.com/office/drawing/2014/main" id="{2235C3F2-28B3-7675-48D7-F852B030121D}"/>
              </a:ext>
            </a:extLst>
          </p:cNvPr>
          <p:cNvSpPr>
            <a:spLocks/>
          </p:cNvSpPr>
          <p:nvPr/>
        </p:nvSpPr>
        <p:spPr>
          <a:xfrm>
            <a:off x="2847495" y="1679541"/>
            <a:ext cx="8291091" cy="2910235"/>
          </a:xfrm>
          <a:prstGeom prst="roundRect">
            <a:avLst>
              <a:gd name="adj" fmla="val 3636"/>
            </a:avLst>
          </a:prstGeom>
          <a:solidFill>
            <a:srgbClr val="C00000"/>
          </a:solidFill>
          <a:ln w="6350" cap="flat" cmpd="sng" algn="ctr">
            <a:noFill/>
            <a:prstDash val="solid"/>
            <a:miter lim="800000"/>
            <a:headEnd type="none" w="med" len="med"/>
            <a:tailEnd type="none" w="med" len="med"/>
          </a:ln>
          <a:effectLst/>
        </p:spPr>
        <p:txBody>
          <a:bodyPr vert="horz"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prstClr val="white"/>
              </a:solidFill>
              <a:effectLst/>
              <a:uLnTx/>
              <a:uFillTx/>
              <a:latin typeface="Santander Text" panose="020B0504020201020104"/>
              <a:ea typeface="+mn-ea"/>
              <a:cs typeface="+mn-cs"/>
            </a:endParaRPr>
          </a:p>
        </p:txBody>
      </p:sp>
      <p:sp>
        <p:nvSpPr>
          <p:cNvPr id="137" name="Rectángulo: esquinas redondeadas 136">
            <a:extLst>
              <a:ext uri="{FF2B5EF4-FFF2-40B4-BE49-F238E27FC236}">
                <a16:creationId xmlns:a16="http://schemas.microsoft.com/office/drawing/2014/main" id="{09D814BE-80A3-3AB4-6922-91F0A7B97DDB}"/>
              </a:ext>
            </a:extLst>
          </p:cNvPr>
          <p:cNvSpPr/>
          <p:nvPr/>
        </p:nvSpPr>
        <p:spPr>
          <a:xfrm>
            <a:off x="2903472" y="1417134"/>
            <a:ext cx="1350928" cy="347869"/>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Santander Text" panose="020B0504020201020104"/>
                <a:ea typeface="+mn-ea"/>
                <a:cs typeface="+mn-cs"/>
              </a:rPr>
              <a:t>FMIS</a:t>
            </a:r>
          </a:p>
        </p:txBody>
      </p:sp>
      <p:sp>
        <p:nvSpPr>
          <p:cNvPr id="138" name="Rectangle: Rounded Corners 1218">
            <a:extLst>
              <a:ext uri="{FF2B5EF4-FFF2-40B4-BE49-F238E27FC236}">
                <a16:creationId xmlns:a16="http://schemas.microsoft.com/office/drawing/2014/main" id="{3A2E01F6-1B4F-39CB-909A-BE15E746E33F}"/>
              </a:ext>
            </a:extLst>
          </p:cNvPr>
          <p:cNvSpPr/>
          <p:nvPr/>
        </p:nvSpPr>
        <p:spPr>
          <a:xfrm>
            <a:off x="3017571" y="1945079"/>
            <a:ext cx="4808376" cy="2526089"/>
          </a:xfrm>
          <a:prstGeom prst="roundRect">
            <a:avLst>
              <a:gd name="adj" fmla="val 5394"/>
            </a:avLst>
          </a:prstGeom>
          <a:solidFill>
            <a:schemeClr val="accent1">
              <a:lumMod val="20000"/>
              <a:lumOff val="80000"/>
            </a:schemeClr>
          </a:solidFill>
          <a:ln w="12700" cap="flat" cmpd="sng" algn="ctr">
            <a:noFill/>
            <a:prstDash val="solid"/>
            <a:miter lim="800000"/>
          </a:ln>
          <a:effectLst>
            <a:outerShdw blurRad="50800" dist="38100" dir="5400000" algn="t" rotWithShape="0">
              <a:prstClr val="black">
                <a:alpha val="40000"/>
              </a:prst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antander Text" panose="020B0504020201020104"/>
                <a:ea typeface="+mn-ea"/>
                <a:cs typeface="+mn-cs"/>
              </a:rPr>
              <a:t>Process Engine</a:t>
            </a:r>
          </a:p>
        </p:txBody>
      </p:sp>
      <p:pic>
        <p:nvPicPr>
          <p:cNvPr id="34" name="Gráfico 56" descr="Servidor contorno">
            <a:extLst>
              <a:ext uri="{FF2B5EF4-FFF2-40B4-BE49-F238E27FC236}">
                <a16:creationId xmlns:a16="http://schemas.microsoft.com/office/drawing/2014/main" id="{DB2BAA27-4ED5-133F-0F91-C31BDDE4F253}"/>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rcRect b="33102"/>
          <a:stretch>
            <a:fillRect/>
          </a:stretch>
        </p:blipFill>
        <p:spPr>
          <a:xfrm>
            <a:off x="1082808" y="3961523"/>
            <a:ext cx="460124" cy="307815"/>
          </a:xfrm>
          <a:prstGeom prst="rect">
            <a:avLst/>
          </a:prstGeom>
        </p:spPr>
      </p:pic>
      <p:pic>
        <p:nvPicPr>
          <p:cNvPr id="35" name="Gráfico 61" descr="Nube contorno">
            <a:extLst>
              <a:ext uri="{FF2B5EF4-FFF2-40B4-BE49-F238E27FC236}">
                <a16:creationId xmlns:a16="http://schemas.microsoft.com/office/drawing/2014/main" id="{1CE1025B-3B0B-FD3C-653C-475DAC9CD27C}"/>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1129187" y="1885418"/>
            <a:ext cx="367368" cy="367368"/>
          </a:xfrm>
          <a:prstGeom prst="rect">
            <a:avLst/>
          </a:prstGeom>
        </p:spPr>
      </p:pic>
      <p:pic>
        <p:nvPicPr>
          <p:cNvPr id="36" name="Gráfico 1343" descr="Sobre contorno">
            <a:extLst>
              <a:ext uri="{FF2B5EF4-FFF2-40B4-BE49-F238E27FC236}">
                <a16:creationId xmlns:a16="http://schemas.microsoft.com/office/drawing/2014/main" id="{9756481A-E22E-22FA-39EC-D8089493343C}"/>
              </a:ext>
            </a:extLst>
          </p:cNvPr>
          <p:cNvPicPr>
            <a:picLocks noGrp="1" noRot="1" noChangeAspect="1" noMove="1" noResize="1" noEditPoints="1" noAdjustHandles="1" noChangeArrowheads="1" noChangeShapeType="1" noCrop="1"/>
          </p:cNvPicPr>
          <p:nvPr/>
        </p:nvPicPr>
        <p:blipFill>
          <a:blip r:embed="rId7">
            <a:extLst>
              <a:ext uri="{96DAC541-7B7A-43D3-8B79-37D633B846F1}">
                <asvg:svgBlip xmlns:asvg="http://schemas.microsoft.com/office/drawing/2016/SVG/main" r:embed="rId8"/>
              </a:ext>
            </a:extLst>
          </a:blip>
          <a:stretch>
            <a:fillRect/>
          </a:stretch>
        </p:blipFill>
        <p:spPr>
          <a:xfrm>
            <a:off x="1099742" y="4950475"/>
            <a:ext cx="487582" cy="487582"/>
          </a:xfrm>
          <a:prstGeom prst="rect">
            <a:avLst/>
          </a:prstGeom>
        </p:spPr>
      </p:pic>
      <p:sp>
        <p:nvSpPr>
          <p:cNvPr id="65" name="Arrow: Right 498">
            <a:extLst>
              <a:ext uri="{FF2B5EF4-FFF2-40B4-BE49-F238E27FC236}">
                <a16:creationId xmlns:a16="http://schemas.microsoft.com/office/drawing/2014/main" id="{4D6CB0A0-5AFB-E644-DD53-ABC504BA4D75}"/>
              </a:ext>
            </a:extLst>
          </p:cNvPr>
          <p:cNvSpPr/>
          <p:nvPr/>
        </p:nvSpPr>
        <p:spPr>
          <a:xfrm>
            <a:off x="2212092" y="3043018"/>
            <a:ext cx="887213" cy="715322"/>
          </a:xfrm>
          <a:prstGeom prst="rightArrow">
            <a:avLst/>
          </a:prstGeom>
          <a:solidFill>
            <a:srgbClr val="C00000"/>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Ingestion</a:t>
            </a:r>
          </a:p>
        </p:txBody>
      </p:sp>
      <p:sp>
        <p:nvSpPr>
          <p:cNvPr id="84" name="Rectangle: Rounded Corners 1218">
            <a:extLst>
              <a:ext uri="{FF2B5EF4-FFF2-40B4-BE49-F238E27FC236}">
                <a16:creationId xmlns:a16="http://schemas.microsoft.com/office/drawing/2014/main" id="{1C857DE3-3B7A-9BC1-A4AB-B8652E7637F5}"/>
              </a:ext>
            </a:extLst>
          </p:cNvPr>
          <p:cNvSpPr/>
          <p:nvPr/>
        </p:nvSpPr>
        <p:spPr>
          <a:xfrm>
            <a:off x="8453040" y="2327936"/>
            <a:ext cx="2505182" cy="867400"/>
          </a:xfrm>
          <a:prstGeom prst="roundRect">
            <a:avLst>
              <a:gd name="adj" fmla="val 5394"/>
            </a:avLst>
          </a:prstGeom>
          <a:solidFill>
            <a:schemeClr val="accent1">
              <a:lumMod val="20000"/>
              <a:lumOff val="80000"/>
            </a:schemeClr>
          </a:solidFill>
          <a:ln w="12700" cap="flat" cmpd="sng" algn="ctr">
            <a:noFill/>
            <a:prstDash val="solid"/>
            <a:miter lim="800000"/>
          </a:ln>
          <a:effectLst>
            <a:outerShdw blurRad="50800" dist="38100" dir="5400000" algn="t" rotWithShape="0">
              <a:prstClr val="black">
                <a:alpha val="40000"/>
              </a:prst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antander Text" panose="020B0504020201020104"/>
                <a:ea typeface="+mn-ea"/>
                <a:cs typeface="+mn-cs"/>
              </a:rPr>
              <a:t>FMIS Oracle DB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antander Text" panose="020B0504020201020104"/>
                <a:ea typeface="+mn-ea"/>
                <a:cs typeface="+mn-cs"/>
              </a:rPr>
              <a:t>(OFSAA)</a:t>
            </a:r>
          </a:p>
        </p:txBody>
      </p:sp>
      <p:grpSp>
        <p:nvGrpSpPr>
          <p:cNvPr id="140" name="Database3" descr="{&quot;Key&quot;:&quot;POWER_USER_SHAPE_ICON&quot;,&quot;Value&quot;:&quot;POWER_USER_SHAPE_ICON_STYLE_1&quot;}">
            <a:extLst>
              <a:ext uri="{FF2B5EF4-FFF2-40B4-BE49-F238E27FC236}">
                <a16:creationId xmlns:a16="http://schemas.microsoft.com/office/drawing/2014/main" id="{DBAA92BA-A361-4B37-325F-2FA58B4DFA73}"/>
              </a:ext>
            </a:extLst>
          </p:cNvPr>
          <p:cNvGrpSpPr>
            <a:grpSpLocks noChangeAspect="1"/>
          </p:cNvGrpSpPr>
          <p:nvPr/>
        </p:nvGrpSpPr>
        <p:grpSpPr>
          <a:xfrm>
            <a:off x="10256929" y="2702166"/>
            <a:ext cx="264993" cy="424592"/>
            <a:chOff x="3805239" y="5622926"/>
            <a:chExt cx="279400" cy="447676"/>
          </a:xfrm>
          <a:solidFill>
            <a:schemeClr val="dk1"/>
          </a:solidFill>
        </p:grpSpPr>
        <p:sp>
          <p:nvSpPr>
            <p:cNvPr id="141" name="Freeform 490">
              <a:extLst>
                <a:ext uri="{FF2B5EF4-FFF2-40B4-BE49-F238E27FC236}">
                  <a16:creationId xmlns:a16="http://schemas.microsoft.com/office/drawing/2014/main" id="{C8460969-C2F7-53E5-019A-6CA68DCB4561}"/>
                </a:ext>
              </a:extLst>
            </p:cNvPr>
            <p:cNvSpPr>
              <a:spLocks noEditPoints="1"/>
            </p:cNvSpPr>
            <p:nvPr/>
          </p:nvSpPr>
          <p:spPr bwMode="auto">
            <a:xfrm>
              <a:off x="3805239" y="5622926"/>
              <a:ext cx="279400" cy="131763"/>
            </a:xfrm>
            <a:custGeom>
              <a:avLst/>
              <a:gdLst>
                <a:gd name="T0" fmla="*/ 184 w 368"/>
                <a:gd name="T1" fmla="*/ 17 h 173"/>
                <a:gd name="T2" fmla="*/ 16 w 368"/>
                <a:gd name="T3" fmla="*/ 86 h 173"/>
                <a:gd name="T4" fmla="*/ 184 w 368"/>
                <a:gd name="T5" fmla="*/ 156 h 173"/>
                <a:gd name="T6" fmla="*/ 351 w 368"/>
                <a:gd name="T7" fmla="*/ 86 h 173"/>
                <a:gd name="T8" fmla="*/ 184 w 368"/>
                <a:gd name="T9" fmla="*/ 17 h 173"/>
                <a:gd name="T10" fmla="*/ 184 w 368"/>
                <a:gd name="T11" fmla="*/ 173 h 173"/>
                <a:gd name="T12" fmla="*/ 0 w 368"/>
                <a:gd name="T13" fmla="*/ 86 h 173"/>
                <a:gd name="T14" fmla="*/ 184 w 368"/>
                <a:gd name="T15" fmla="*/ 0 h 173"/>
                <a:gd name="T16" fmla="*/ 368 w 368"/>
                <a:gd name="T17" fmla="*/ 86 h 173"/>
                <a:gd name="T18" fmla="*/ 184 w 368"/>
                <a:gd name="T19"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173">
                  <a:moveTo>
                    <a:pt x="184" y="17"/>
                  </a:moveTo>
                  <a:cubicBezTo>
                    <a:pt x="84" y="17"/>
                    <a:pt x="16" y="53"/>
                    <a:pt x="16" y="86"/>
                  </a:cubicBezTo>
                  <a:cubicBezTo>
                    <a:pt x="16" y="120"/>
                    <a:pt x="84" y="156"/>
                    <a:pt x="184" y="156"/>
                  </a:cubicBezTo>
                  <a:cubicBezTo>
                    <a:pt x="284" y="156"/>
                    <a:pt x="351" y="120"/>
                    <a:pt x="351" y="86"/>
                  </a:cubicBezTo>
                  <a:cubicBezTo>
                    <a:pt x="351" y="53"/>
                    <a:pt x="284" y="17"/>
                    <a:pt x="184" y="17"/>
                  </a:cubicBezTo>
                  <a:close/>
                  <a:moveTo>
                    <a:pt x="184" y="173"/>
                  </a:moveTo>
                  <a:cubicBezTo>
                    <a:pt x="81" y="173"/>
                    <a:pt x="0" y="135"/>
                    <a:pt x="0" y="86"/>
                  </a:cubicBezTo>
                  <a:cubicBezTo>
                    <a:pt x="0" y="38"/>
                    <a:pt x="81" y="0"/>
                    <a:pt x="184" y="0"/>
                  </a:cubicBezTo>
                  <a:cubicBezTo>
                    <a:pt x="287" y="0"/>
                    <a:pt x="368" y="38"/>
                    <a:pt x="368" y="86"/>
                  </a:cubicBezTo>
                  <a:cubicBezTo>
                    <a:pt x="368" y="135"/>
                    <a:pt x="287" y="173"/>
                    <a:pt x="184" y="1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42" name="Freeform 491">
              <a:extLst>
                <a:ext uri="{FF2B5EF4-FFF2-40B4-BE49-F238E27FC236}">
                  <a16:creationId xmlns:a16="http://schemas.microsoft.com/office/drawing/2014/main" id="{ED2E8C10-F495-2DF3-2688-852645919062}"/>
                </a:ext>
              </a:extLst>
            </p:cNvPr>
            <p:cNvSpPr>
              <a:spLocks/>
            </p:cNvSpPr>
            <p:nvPr/>
          </p:nvSpPr>
          <p:spPr bwMode="auto">
            <a:xfrm>
              <a:off x="3805239" y="5768976"/>
              <a:ext cx="279400" cy="65088"/>
            </a:xfrm>
            <a:custGeom>
              <a:avLst/>
              <a:gdLst>
                <a:gd name="T0" fmla="*/ 184 w 368"/>
                <a:gd name="T1" fmla="*/ 86 h 86"/>
                <a:gd name="T2" fmla="*/ 0 w 368"/>
                <a:gd name="T3" fmla="*/ 0 h 86"/>
                <a:gd name="T4" fmla="*/ 16 w 368"/>
                <a:gd name="T5" fmla="*/ 0 h 86"/>
                <a:gd name="T6" fmla="*/ 184 w 368"/>
                <a:gd name="T7" fmla="*/ 69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3"/>
                    <a:pt x="84" y="69"/>
                    <a:pt x="184" y="69"/>
                  </a:cubicBezTo>
                  <a:cubicBezTo>
                    <a:pt x="284" y="69"/>
                    <a:pt x="351" y="33"/>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43" name="Freeform 492">
              <a:extLst>
                <a:ext uri="{FF2B5EF4-FFF2-40B4-BE49-F238E27FC236}">
                  <a16:creationId xmlns:a16="http://schemas.microsoft.com/office/drawing/2014/main" id="{731914CB-48F9-E664-FF1A-FEBE08B233B2}"/>
                </a:ext>
              </a:extLst>
            </p:cNvPr>
            <p:cNvSpPr>
              <a:spLocks/>
            </p:cNvSpPr>
            <p:nvPr/>
          </p:nvSpPr>
          <p:spPr bwMode="auto">
            <a:xfrm>
              <a:off x="3805239" y="5848351"/>
              <a:ext cx="279400" cy="65088"/>
            </a:xfrm>
            <a:custGeom>
              <a:avLst/>
              <a:gdLst>
                <a:gd name="T0" fmla="*/ 184 w 368"/>
                <a:gd name="T1" fmla="*/ 86 h 86"/>
                <a:gd name="T2" fmla="*/ 0 w 368"/>
                <a:gd name="T3" fmla="*/ 0 h 86"/>
                <a:gd name="T4" fmla="*/ 16 w 368"/>
                <a:gd name="T5" fmla="*/ 0 h 86"/>
                <a:gd name="T6" fmla="*/ 184 w 368"/>
                <a:gd name="T7" fmla="*/ 70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4"/>
                    <a:pt x="84" y="70"/>
                    <a:pt x="184" y="70"/>
                  </a:cubicBezTo>
                  <a:cubicBezTo>
                    <a:pt x="284" y="70"/>
                    <a:pt x="351" y="34"/>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44" name="Freeform 493">
              <a:extLst>
                <a:ext uri="{FF2B5EF4-FFF2-40B4-BE49-F238E27FC236}">
                  <a16:creationId xmlns:a16="http://schemas.microsoft.com/office/drawing/2014/main" id="{5EFEB51E-4CD5-EF73-6DEF-7444A3066F88}"/>
                </a:ext>
              </a:extLst>
            </p:cNvPr>
            <p:cNvSpPr>
              <a:spLocks/>
            </p:cNvSpPr>
            <p:nvPr/>
          </p:nvSpPr>
          <p:spPr bwMode="auto">
            <a:xfrm>
              <a:off x="3805239" y="5689601"/>
              <a:ext cx="279400" cy="304800"/>
            </a:xfrm>
            <a:custGeom>
              <a:avLst/>
              <a:gdLst>
                <a:gd name="T0" fmla="*/ 184 w 368"/>
                <a:gd name="T1" fmla="*/ 400 h 400"/>
                <a:gd name="T2" fmla="*/ 0 w 368"/>
                <a:gd name="T3" fmla="*/ 314 h 400"/>
                <a:gd name="T4" fmla="*/ 0 w 368"/>
                <a:gd name="T5" fmla="*/ 0 h 400"/>
                <a:gd name="T6" fmla="*/ 16 w 368"/>
                <a:gd name="T7" fmla="*/ 0 h 400"/>
                <a:gd name="T8" fmla="*/ 16 w 368"/>
                <a:gd name="T9" fmla="*/ 314 h 400"/>
                <a:gd name="T10" fmla="*/ 184 w 368"/>
                <a:gd name="T11" fmla="*/ 383 h 400"/>
                <a:gd name="T12" fmla="*/ 351 w 368"/>
                <a:gd name="T13" fmla="*/ 314 h 400"/>
                <a:gd name="T14" fmla="*/ 351 w 368"/>
                <a:gd name="T15" fmla="*/ 0 h 400"/>
                <a:gd name="T16" fmla="*/ 368 w 368"/>
                <a:gd name="T17" fmla="*/ 0 h 400"/>
                <a:gd name="T18" fmla="*/ 368 w 368"/>
                <a:gd name="T19" fmla="*/ 314 h 400"/>
                <a:gd name="T20" fmla="*/ 184 w 368"/>
                <a:gd name="T21"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400">
                  <a:moveTo>
                    <a:pt x="184" y="400"/>
                  </a:moveTo>
                  <a:cubicBezTo>
                    <a:pt x="81" y="400"/>
                    <a:pt x="0" y="362"/>
                    <a:pt x="0" y="314"/>
                  </a:cubicBezTo>
                  <a:lnTo>
                    <a:pt x="0" y="0"/>
                  </a:lnTo>
                  <a:lnTo>
                    <a:pt x="16" y="0"/>
                  </a:lnTo>
                  <a:lnTo>
                    <a:pt x="16" y="314"/>
                  </a:lnTo>
                  <a:cubicBezTo>
                    <a:pt x="16" y="347"/>
                    <a:pt x="84" y="383"/>
                    <a:pt x="184" y="383"/>
                  </a:cubicBezTo>
                  <a:cubicBezTo>
                    <a:pt x="284" y="383"/>
                    <a:pt x="351" y="347"/>
                    <a:pt x="351" y="314"/>
                  </a:cubicBezTo>
                  <a:lnTo>
                    <a:pt x="351" y="0"/>
                  </a:lnTo>
                  <a:lnTo>
                    <a:pt x="368" y="0"/>
                  </a:lnTo>
                  <a:lnTo>
                    <a:pt x="368" y="314"/>
                  </a:lnTo>
                  <a:cubicBezTo>
                    <a:pt x="368" y="362"/>
                    <a:pt x="287" y="400"/>
                    <a:pt x="184" y="40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45" name="Freeform 494">
              <a:extLst>
                <a:ext uri="{FF2B5EF4-FFF2-40B4-BE49-F238E27FC236}">
                  <a16:creationId xmlns:a16="http://schemas.microsoft.com/office/drawing/2014/main" id="{38D734F8-BD91-6A54-34AA-D0C6EBA89D0F}"/>
                </a:ext>
              </a:extLst>
            </p:cNvPr>
            <p:cNvSpPr>
              <a:spLocks noEditPoints="1"/>
            </p:cNvSpPr>
            <p:nvPr/>
          </p:nvSpPr>
          <p:spPr bwMode="auto">
            <a:xfrm>
              <a:off x="3905251" y="5778501"/>
              <a:ext cx="80963" cy="15875"/>
            </a:xfrm>
            <a:custGeom>
              <a:avLst/>
              <a:gdLst>
                <a:gd name="T0" fmla="*/ 87 w 106"/>
                <a:gd name="T1" fmla="*/ 3 h 22"/>
                <a:gd name="T2" fmla="*/ 103 w 106"/>
                <a:gd name="T3" fmla="*/ 0 h 22"/>
                <a:gd name="T4" fmla="*/ 106 w 106"/>
                <a:gd name="T5" fmla="*/ 17 h 22"/>
                <a:gd name="T6" fmla="*/ 89 w 106"/>
                <a:gd name="T7" fmla="*/ 20 h 22"/>
                <a:gd name="T8" fmla="*/ 87 w 106"/>
                <a:gd name="T9" fmla="*/ 3 h 22"/>
                <a:gd name="T10" fmla="*/ 8 w 106"/>
                <a:gd name="T11" fmla="*/ 18 h 22"/>
                <a:gd name="T12" fmla="*/ 0 w 106"/>
                <a:gd name="T13" fmla="*/ 17 h 22"/>
                <a:gd name="T14" fmla="*/ 3 w 106"/>
                <a:gd name="T15" fmla="*/ 0 h 22"/>
                <a:gd name="T16" fmla="*/ 19 w 106"/>
                <a:gd name="T17" fmla="*/ 3 h 22"/>
                <a:gd name="T18" fmla="*/ 17 w 106"/>
                <a:gd name="T19" fmla="*/ 20 h 22"/>
                <a:gd name="T20" fmla="*/ 8 w 106"/>
                <a:gd name="T21" fmla="*/ 18 h 22"/>
                <a:gd name="T22" fmla="*/ 45 w 106"/>
                <a:gd name="T23" fmla="*/ 22 h 22"/>
                <a:gd name="T24" fmla="*/ 45 w 106"/>
                <a:gd name="T25" fmla="*/ 5 h 22"/>
                <a:gd name="T26" fmla="*/ 61 w 106"/>
                <a:gd name="T27" fmla="*/ 5 h 22"/>
                <a:gd name="T28" fmla="*/ 61 w 106"/>
                <a:gd name="T29" fmla="*/ 22 h 22"/>
                <a:gd name="T30" fmla="*/ 53 w 106"/>
                <a:gd name="T31" fmla="*/ 22 h 22"/>
                <a:gd name="T32" fmla="*/ 45 w 106"/>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2">
                  <a:moveTo>
                    <a:pt x="87" y="3"/>
                  </a:moveTo>
                  <a:lnTo>
                    <a:pt x="103" y="0"/>
                  </a:lnTo>
                  <a:lnTo>
                    <a:pt x="106" y="17"/>
                  </a:lnTo>
                  <a:lnTo>
                    <a:pt x="89" y="20"/>
                  </a:lnTo>
                  <a:lnTo>
                    <a:pt x="87" y="3"/>
                  </a:lnTo>
                  <a:close/>
                  <a:moveTo>
                    <a:pt x="8" y="18"/>
                  </a:moveTo>
                  <a:lnTo>
                    <a:pt x="0" y="17"/>
                  </a:lnTo>
                  <a:lnTo>
                    <a:pt x="3" y="0"/>
                  </a:lnTo>
                  <a:lnTo>
                    <a:pt x="19" y="3"/>
                  </a:lnTo>
                  <a:lnTo>
                    <a:pt x="17" y="20"/>
                  </a:lnTo>
                  <a:lnTo>
                    <a:pt x="8" y="18"/>
                  </a:lnTo>
                  <a:close/>
                  <a:moveTo>
                    <a:pt x="45" y="22"/>
                  </a:moveTo>
                  <a:lnTo>
                    <a:pt x="45" y="5"/>
                  </a:lnTo>
                  <a:lnTo>
                    <a:pt x="61" y="5"/>
                  </a:lnTo>
                  <a:lnTo>
                    <a:pt x="61" y="22"/>
                  </a:lnTo>
                  <a:lnTo>
                    <a:pt x="53" y="22"/>
                  </a:lnTo>
                  <a:lnTo>
                    <a:pt x="4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46" name="Freeform 495">
              <a:extLst>
                <a:ext uri="{FF2B5EF4-FFF2-40B4-BE49-F238E27FC236}">
                  <a16:creationId xmlns:a16="http://schemas.microsoft.com/office/drawing/2014/main" id="{575CAC14-B049-D93D-06E3-30A63917F1A5}"/>
                </a:ext>
              </a:extLst>
            </p:cNvPr>
            <p:cNvSpPr>
              <a:spLocks/>
            </p:cNvSpPr>
            <p:nvPr/>
          </p:nvSpPr>
          <p:spPr bwMode="auto">
            <a:xfrm>
              <a:off x="3805239" y="5762626"/>
              <a:ext cx="279400" cy="71438"/>
            </a:xfrm>
            <a:custGeom>
              <a:avLst/>
              <a:gdLst>
                <a:gd name="T0" fmla="*/ 184 w 368"/>
                <a:gd name="T1" fmla="*/ 95 h 95"/>
                <a:gd name="T2" fmla="*/ 0 w 368"/>
                <a:gd name="T3" fmla="*/ 9 h 95"/>
                <a:gd name="T4" fmla="*/ 0 w 368"/>
                <a:gd name="T5" fmla="*/ 0 h 95"/>
                <a:gd name="T6" fmla="*/ 16 w 368"/>
                <a:gd name="T7" fmla="*/ 0 h 95"/>
                <a:gd name="T8" fmla="*/ 16 w 368"/>
                <a:gd name="T9" fmla="*/ 9 h 95"/>
                <a:gd name="T10" fmla="*/ 184 w 368"/>
                <a:gd name="T11" fmla="*/ 78 h 95"/>
                <a:gd name="T12" fmla="*/ 351 w 368"/>
                <a:gd name="T13" fmla="*/ 9 h 95"/>
                <a:gd name="T14" fmla="*/ 351 w 368"/>
                <a:gd name="T15" fmla="*/ 0 h 95"/>
                <a:gd name="T16" fmla="*/ 368 w 368"/>
                <a:gd name="T17" fmla="*/ 0 h 95"/>
                <a:gd name="T18" fmla="*/ 368 w 368"/>
                <a:gd name="T19" fmla="*/ 9 h 95"/>
                <a:gd name="T20" fmla="*/ 184 w 368"/>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95">
                  <a:moveTo>
                    <a:pt x="184" y="95"/>
                  </a:moveTo>
                  <a:cubicBezTo>
                    <a:pt x="81" y="95"/>
                    <a:pt x="0" y="57"/>
                    <a:pt x="0" y="9"/>
                  </a:cubicBezTo>
                  <a:lnTo>
                    <a:pt x="0" y="0"/>
                  </a:lnTo>
                  <a:lnTo>
                    <a:pt x="16" y="0"/>
                  </a:lnTo>
                  <a:lnTo>
                    <a:pt x="16" y="9"/>
                  </a:lnTo>
                  <a:cubicBezTo>
                    <a:pt x="16" y="42"/>
                    <a:pt x="84" y="78"/>
                    <a:pt x="184" y="78"/>
                  </a:cubicBezTo>
                  <a:cubicBezTo>
                    <a:pt x="284" y="78"/>
                    <a:pt x="351" y="42"/>
                    <a:pt x="351" y="9"/>
                  </a:cubicBezTo>
                  <a:lnTo>
                    <a:pt x="351" y="0"/>
                  </a:lnTo>
                  <a:lnTo>
                    <a:pt x="368" y="0"/>
                  </a:lnTo>
                  <a:lnTo>
                    <a:pt x="368" y="9"/>
                  </a:lnTo>
                  <a:cubicBezTo>
                    <a:pt x="368" y="57"/>
                    <a:pt x="287" y="95"/>
                    <a:pt x="184" y="9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47" name="Freeform 496">
              <a:extLst>
                <a:ext uri="{FF2B5EF4-FFF2-40B4-BE49-F238E27FC236}">
                  <a16:creationId xmlns:a16="http://schemas.microsoft.com/office/drawing/2014/main" id="{A0B5B5BE-B64C-D1D6-3DA1-995AC96F961D}"/>
                </a:ext>
              </a:extLst>
            </p:cNvPr>
            <p:cNvSpPr>
              <a:spLocks noEditPoints="1"/>
            </p:cNvSpPr>
            <p:nvPr/>
          </p:nvSpPr>
          <p:spPr bwMode="auto">
            <a:xfrm>
              <a:off x="3905251" y="5857876"/>
              <a:ext cx="80963" cy="15875"/>
            </a:xfrm>
            <a:custGeom>
              <a:avLst/>
              <a:gdLst>
                <a:gd name="T0" fmla="*/ 87 w 106"/>
                <a:gd name="T1" fmla="*/ 2 h 21"/>
                <a:gd name="T2" fmla="*/ 95 w 106"/>
                <a:gd name="T3" fmla="*/ 1 h 21"/>
                <a:gd name="T4" fmla="*/ 95 w 106"/>
                <a:gd name="T5" fmla="*/ 1 h 21"/>
                <a:gd name="T6" fmla="*/ 103 w 106"/>
                <a:gd name="T7" fmla="*/ 0 h 21"/>
                <a:gd name="T8" fmla="*/ 106 w 106"/>
                <a:gd name="T9" fmla="*/ 16 h 21"/>
                <a:gd name="T10" fmla="*/ 89 w 106"/>
                <a:gd name="T11" fmla="*/ 19 h 21"/>
                <a:gd name="T12" fmla="*/ 87 w 106"/>
                <a:gd name="T13" fmla="*/ 2 h 21"/>
                <a:gd name="T14" fmla="*/ 8 w 106"/>
                <a:gd name="T15" fmla="*/ 17 h 21"/>
                <a:gd name="T16" fmla="*/ 0 w 106"/>
                <a:gd name="T17" fmla="*/ 16 h 21"/>
                <a:gd name="T18" fmla="*/ 3 w 106"/>
                <a:gd name="T19" fmla="*/ 0 h 21"/>
                <a:gd name="T20" fmla="*/ 19 w 106"/>
                <a:gd name="T21" fmla="*/ 2 h 21"/>
                <a:gd name="T22" fmla="*/ 17 w 106"/>
                <a:gd name="T23" fmla="*/ 19 h 21"/>
                <a:gd name="T24" fmla="*/ 8 w 106"/>
                <a:gd name="T25" fmla="*/ 17 h 21"/>
                <a:gd name="T26" fmla="*/ 45 w 106"/>
                <a:gd name="T27" fmla="*/ 21 h 21"/>
                <a:gd name="T28" fmla="*/ 45 w 106"/>
                <a:gd name="T29" fmla="*/ 4 h 21"/>
                <a:gd name="T30" fmla="*/ 61 w 106"/>
                <a:gd name="T31" fmla="*/ 4 h 21"/>
                <a:gd name="T32" fmla="*/ 61 w 106"/>
                <a:gd name="T33" fmla="*/ 21 h 21"/>
                <a:gd name="T34" fmla="*/ 53 w 106"/>
                <a:gd name="T35" fmla="*/ 21 h 21"/>
                <a:gd name="T36" fmla="*/ 45 w 106"/>
                <a:gd name="T3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21">
                  <a:moveTo>
                    <a:pt x="87" y="2"/>
                  </a:moveTo>
                  <a:lnTo>
                    <a:pt x="95" y="1"/>
                  </a:lnTo>
                  <a:lnTo>
                    <a:pt x="95" y="1"/>
                  </a:lnTo>
                  <a:lnTo>
                    <a:pt x="103" y="0"/>
                  </a:lnTo>
                  <a:lnTo>
                    <a:pt x="106" y="16"/>
                  </a:lnTo>
                  <a:lnTo>
                    <a:pt x="89" y="19"/>
                  </a:lnTo>
                  <a:lnTo>
                    <a:pt x="87" y="2"/>
                  </a:lnTo>
                  <a:close/>
                  <a:moveTo>
                    <a:pt x="8" y="17"/>
                  </a:moveTo>
                  <a:lnTo>
                    <a:pt x="0" y="16"/>
                  </a:lnTo>
                  <a:lnTo>
                    <a:pt x="3" y="0"/>
                  </a:lnTo>
                  <a:lnTo>
                    <a:pt x="19" y="2"/>
                  </a:lnTo>
                  <a:lnTo>
                    <a:pt x="17" y="19"/>
                  </a:lnTo>
                  <a:lnTo>
                    <a:pt x="8" y="17"/>
                  </a:lnTo>
                  <a:close/>
                  <a:moveTo>
                    <a:pt x="45" y="21"/>
                  </a:moveTo>
                  <a:lnTo>
                    <a:pt x="45" y="4"/>
                  </a:lnTo>
                  <a:lnTo>
                    <a:pt x="61" y="4"/>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49" name="Freeform 497">
              <a:extLst>
                <a:ext uri="{FF2B5EF4-FFF2-40B4-BE49-F238E27FC236}">
                  <a16:creationId xmlns:a16="http://schemas.microsoft.com/office/drawing/2014/main" id="{34559EFF-87EB-2EC4-B87F-2A8269F7394F}"/>
                </a:ext>
              </a:extLst>
            </p:cNvPr>
            <p:cNvSpPr>
              <a:spLocks noEditPoints="1"/>
            </p:cNvSpPr>
            <p:nvPr/>
          </p:nvSpPr>
          <p:spPr bwMode="auto">
            <a:xfrm>
              <a:off x="3905251" y="5937251"/>
              <a:ext cx="80963" cy="15875"/>
            </a:xfrm>
            <a:custGeom>
              <a:avLst/>
              <a:gdLst>
                <a:gd name="T0" fmla="*/ 87 w 106"/>
                <a:gd name="T1" fmla="*/ 3 h 21"/>
                <a:gd name="T2" fmla="*/ 103 w 106"/>
                <a:gd name="T3" fmla="*/ 0 h 21"/>
                <a:gd name="T4" fmla="*/ 106 w 106"/>
                <a:gd name="T5" fmla="*/ 16 h 21"/>
                <a:gd name="T6" fmla="*/ 89 w 106"/>
                <a:gd name="T7" fmla="*/ 19 h 21"/>
                <a:gd name="T8" fmla="*/ 87 w 106"/>
                <a:gd name="T9" fmla="*/ 3 h 21"/>
                <a:gd name="T10" fmla="*/ 8 w 106"/>
                <a:gd name="T11" fmla="*/ 18 h 21"/>
                <a:gd name="T12" fmla="*/ 0 w 106"/>
                <a:gd name="T13" fmla="*/ 16 h 21"/>
                <a:gd name="T14" fmla="*/ 3 w 106"/>
                <a:gd name="T15" fmla="*/ 0 h 21"/>
                <a:gd name="T16" fmla="*/ 19 w 106"/>
                <a:gd name="T17" fmla="*/ 3 h 21"/>
                <a:gd name="T18" fmla="*/ 17 w 106"/>
                <a:gd name="T19" fmla="*/ 19 h 21"/>
                <a:gd name="T20" fmla="*/ 8 w 106"/>
                <a:gd name="T21" fmla="*/ 18 h 21"/>
                <a:gd name="T22" fmla="*/ 45 w 106"/>
                <a:gd name="T23" fmla="*/ 21 h 21"/>
                <a:gd name="T24" fmla="*/ 45 w 106"/>
                <a:gd name="T25" fmla="*/ 5 h 21"/>
                <a:gd name="T26" fmla="*/ 61 w 106"/>
                <a:gd name="T27" fmla="*/ 5 h 21"/>
                <a:gd name="T28" fmla="*/ 61 w 106"/>
                <a:gd name="T29" fmla="*/ 21 h 21"/>
                <a:gd name="T30" fmla="*/ 53 w 106"/>
                <a:gd name="T31" fmla="*/ 21 h 21"/>
                <a:gd name="T32" fmla="*/ 45 w 10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1">
                  <a:moveTo>
                    <a:pt x="87" y="3"/>
                  </a:moveTo>
                  <a:lnTo>
                    <a:pt x="103" y="0"/>
                  </a:lnTo>
                  <a:lnTo>
                    <a:pt x="106" y="16"/>
                  </a:lnTo>
                  <a:lnTo>
                    <a:pt x="89" y="19"/>
                  </a:lnTo>
                  <a:lnTo>
                    <a:pt x="87" y="3"/>
                  </a:lnTo>
                  <a:close/>
                  <a:moveTo>
                    <a:pt x="8" y="18"/>
                  </a:moveTo>
                  <a:lnTo>
                    <a:pt x="0" y="16"/>
                  </a:lnTo>
                  <a:lnTo>
                    <a:pt x="3" y="0"/>
                  </a:lnTo>
                  <a:lnTo>
                    <a:pt x="19" y="3"/>
                  </a:lnTo>
                  <a:lnTo>
                    <a:pt x="17" y="19"/>
                  </a:lnTo>
                  <a:lnTo>
                    <a:pt x="8" y="18"/>
                  </a:lnTo>
                  <a:close/>
                  <a:moveTo>
                    <a:pt x="45" y="21"/>
                  </a:moveTo>
                  <a:lnTo>
                    <a:pt x="45" y="5"/>
                  </a:lnTo>
                  <a:lnTo>
                    <a:pt x="61" y="5"/>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54" name="Rectangle 498">
              <a:extLst>
                <a:ext uri="{FF2B5EF4-FFF2-40B4-BE49-F238E27FC236}">
                  <a16:creationId xmlns:a16="http://schemas.microsoft.com/office/drawing/2014/main" id="{1FA34E75-3547-FD3C-4AFA-E0C65FFA816E}"/>
                </a:ext>
              </a:extLst>
            </p:cNvPr>
            <p:cNvSpPr>
              <a:spLocks noChangeArrowheads="1"/>
            </p:cNvSpPr>
            <p:nvPr/>
          </p:nvSpPr>
          <p:spPr bwMode="auto">
            <a:xfrm>
              <a:off x="3938589" y="5980114"/>
              <a:ext cx="1270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55" name="Rectangle 499">
              <a:extLst>
                <a:ext uri="{FF2B5EF4-FFF2-40B4-BE49-F238E27FC236}">
                  <a16:creationId xmlns:a16="http://schemas.microsoft.com/office/drawing/2014/main" id="{C8B2960D-3E61-3311-37F7-3C9ED78CD6C9}"/>
                </a:ext>
              </a:extLst>
            </p:cNvPr>
            <p:cNvSpPr>
              <a:spLocks noChangeArrowheads="1"/>
            </p:cNvSpPr>
            <p:nvPr/>
          </p:nvSpPr>
          <p:spPr bwMode="auto">
            <a:xfrm>
              <a:off x="38052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56" name="Freeform 500">
              <a:extLst>
                <a:ext uri="{FF2B5EF4-FFF2-40B4-BE49-F238E27FC236}">
                  <a16:creationId xmlns:a16="http://schemas.microsoft.com/office/drawing/2014/main" id="{06F511D7-CD6D-6589-6966-171B54E8B533}"/>
                </a:ext>
              </a:extLst>
            </p:cNvPr>
            <p:cNvSpPr>
              <a:spLocks noEditPoints="1"/>
            </p:cNvSpPr>
            <p:nvPr/>
          </p:nvSpPr>
          <p:spPr bwMode="auto">
            <a:xfrm>
              <a:off x="3919539" y="6018214"/>
              <a:ext cx="50800" cy="52388"/>
            </a:xfrm>
            <a:custGeom>
              <a:avLst/>
              <a:gdLst>
                <a:gd name="T0" fmla="*/ 34 w 68"/>
                <a:gd name="T1" fmla="*/ 16 h 68"/>
                <a:gd name="T2" fmla="*/ 16 w 68"/>
                <a:gd name="T3" fmla="*/ 34 h 68"/>
                <a:gd name="T4" fmla="*/ 34 w 68"/>
                <a:gd name="T5" fmla="*/ 51 h 68"/>
                <a:gd name="T6" fmla="*/ 51 w 68"/>
                <a:gd name="T7" fmla="*/ 34 h 68"/>
                <a:gd name="T8" fmla="*/ 34 w 68"/>
                <a:gd name="T9" fmla="*/ 16 h 68"/>
                <a:gd name="T10" fmla="*/ 34 w 68"/>
                <a:gd name="T11" fmla="*/ 68 h 68"/>
                <a:gd name="T12" fmla="*/ 0 w 68"/>
                <a:gd name="T13" fmla="*/ 34 h 68"/>
                <a:gd name="T14" fmla="*/ 34 w 68"/>
                <a:gd name="T15" fmla="*/ 0 h 68"/>
                <a:gd name="T16" fmla="*/ 68 w 68"/>
                <a:gd name="T17" fmla="*/ 34 h 68"/>
                <a:gd name="T18" fmla="*/ 34 w 68"/>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16"/>
                  </a:moveTo>
                  <a:cubicBezTo>
                    <a:pt x="24" y="16"/>
                    <a:pt x="16" y="24"/>
                    <a:pt x="16" y="34"/>
                  </a:cubicBezTo>
                  <a:cubicBezTo>
                    <a:pt x="16" y="43"/>
                    <a:pt x="24" y="51"/>
                    <a:pt x="34" y="51"/>
                  </a:cubicBezTo>
                  <a:cubicBezTo>
                    <a:pt x="43" y="51"/>
                    <a:pt x="51" y="43"/>
                    <a:pt x="51" y="34"/>
                  </a:cubicBezTo>
                  <a:cubicBezTo>
                    <a:pt x="51" y="24"/>
                    <a:pt x="43" y="16"/>
                    <a:pt x="34" y="16"/>
                  </a:cubicBezTo>
                  <a:close/>
                  <a:moveTo>
                    <a:pt x="34" y="68"/>
                  </a:moveTo>
                  <a:cubicBezTo>
                    <a:pt x="15" y="68"/>
                    <a:pt x="0" y="52"/>
                    <a:pt x="0" y="34"/>
                  </a:cubicBezTo>
                  <a:cubicBezTo>
                    <a:pt x="0" y="15"/>
                    <a:pt x="15" y="0"/>
                    <a:pt x="34" y="0"/>
                  </a:cubicBezTo>
                  <a:cubicBezTo>
                    <a:pt x="53" y="0"/>
                    <a:pt x="68" y="15"/>
                    <a:pt x="68" y="34"/>
                  </a:cubicBezTo>
                  <a:cubicBezTo>
                    <a:pt x="68" y="52"/>
                    <a:pt x="53" y="68"/>
                    <a:pt x="34"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57" name="Rectangle 501">
              <a:extLst>
                <a:ext uri="{FF2B5EF4-FFF2-40B4-BE49-F238E27FC236}">
                  <a16:creationId xmlns:a16="http://schemas.microsoft.com/office/drawing/2014/main" id="{2036A229-1D13-38DB-0A06-1B7C153C1752}"/>
                </a:ext>
              </a:extLst>
            </p:cNvPr>
            <p:cNvSpPr>
              <a:spLocks noChangeArrowheads="1"/>
            </p:cNvSpPr>
            <p:nvPr/>
          </p:nvSpPr>
          <p:spPr bwMode="auto">
            <a:xfrm>
              <a:off x="39576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grpSp>
      <p:grpSp>
        <p:nvGrpSpPr>
          <p:cNvPr id="97" name="Grupo 96">
            <a:extLst>
              <a:ext uri="{FF2B5EF4-FFF2-40B4-BE49-F238E27FC236}">
                <a16:creationId xmlns:a16="http://schemas.microsoft.com/office/drawing/2014/main" id="{F02E0527-D3EA-E398-BDEF-009979E16D74}"/>
              </a:ext>
            </a:extLst>
          </p:cNvPr>
          <p:cNvGrpSpPr/>
          <p:nvPr/>
        </p:nvGrpSpPr>
        <p:grpSpPr>
          <a:xfrm>
            <a:off x="9850096" y="3754061"/>
            <a:ext cx="1119787" cy="717107"/>
            <a:chOff x="9566990" y="3172870"/>
            <a:chExt cx="1119787" cy="717107"/>
          </a:xfrm>
        </p:grpSpPr>
        <p:sp>
          <p:nvSpPr>
            <p:cNvPr id="90" name="Rectangle: Rounded Corners 1218">
              <a:extLst>
                <a:ext uri="{FF2B5EF4-FFF2-40B4-BE49-F238E27FC236}">
                  <a16:creationId xmlns:a16="http://schemas.microsoft.com/office/drawing/2014/main" id="{368F5AE9-55A0-A13D-E455-63F749473F3C}"/>
                </a:ext>
              </a:extLst>
            </p:cNvPr>
            <p:cNvSpPr/>
            <p:nvPr/>
          </p:nvSpPr>
          <p:spPr>
            <a:xfrm>
              <a:off x="9566990" y="3172870"/>
              <a:ext cx="1119787" cy="717107"/>
            </a:xfrm>
            <a:prstGeom prst="roundRect">
              <a:avLst>
                <a:gd name="adj" fmla="val 5394"/>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Santander Text" panose="020B0504020201020104"/>
                  <a:ea typeface="+mn-ea"/>
                  <a:cs typeface="+mn-cs"/>
                </a:rPr>
                <a:t>Reports</a:t>
              </a:r>
            </a:p>
          </p:txBody>
        </p:sp>
        <p:grpSp>
          <p:nvGrpSpPr>
            <p:cNvPr id="159" name="Analytics25" descr="{&quot;Key&quot;:&quot;POWER_USER_SHAPE_ICON&quot;,&quot;Value&quot;:&quot;POWER_USER_SHAPE_ICON_STYLE_1&quot;}">
              <a:extLst>
                <a:ext uri="{FF2B5EF4-FFF2-40B4-BE49-F238E27FC236}">
                  <a16:creationId xmlns:a16="http://schemas.microsoft.com/office/drawing/2014/main" id="{7E600D34-886C-7262-3D36-5A701AB8EC1E}"/>
                </a:ext>
              </a:extLst>
            </p:cNvPr>
            <p:cNvGrpSpPr>
              <a:grpSpLocks noChangeAspect="1"/>
            </p:cNvGrpSpPr>
            <p:nvPr/>
          </p:nvGrpSpPr>
          <p:grpSpPr>
            <a:xfrm>
              <a:off x="10050979" y="3415520"/>
              <a:ext cx="256968" cy="337201"/>
              <a:chOff x="4452938" y="3203575"/>
              <a:chExt cx="400050" cy="495300"/>
            </a:xfrm>
            <a:solidFill>
              <a:schemeClr val="dk1"/>
            </a:solidFill>
          </p:grpSpPr>
          <p:sp>
            <p:nvSpPr>
              <p:cNvPr id="161" name="Freeform 628">
                <a:extLst>
                  <a:ext uri="{FF2B5EF4-FFF2-40B4-BE49-F238E27FC236}">
                    <a16:creationId xmlns:a16="http://schemas.microsoft.com/office/drawing/2014/main" id="{D8394C50-C2E5-EC5F-3C7D-76920C8D72B0}"/>
                  </a:ext>
                </a:extLst>
              </p:cNvPr>
              <p:cNvSpPr>
                <a:spLocks/>
              </p:cNvSpPr>
              <p:nvPr/>
            </p:nvSpPr>
            <p:spPr bwMode="auto">
              <a:xfrm>
                <a:off x="4452938" y="3203575"/>
                <a:ext cx="355600" cy="495300"/>
              </a:xfrm>
              <a:custGeom>
                <a:avLst/>
                <a:gdLst>
                  <a:gd name="T0" fmla="*/ 382 w 389"/>
                  <a:gd name="T1" fmla="*/ 543 h 543"/>
                  <a:gd name="T2" fmla="*/ 8 w 389"/>
                  <a:gd name="T3" fmla="*/ 543 h 543"/>
                  <a:gd name="T4" fmla="*/ 0 w 389"/>
                  <a:gd name="T5" fmla="*/ 536 h 543"/>
                  <a:gd name="T6" fmla="*/ 0 w 389"/>
                  <a:gd name="T7" fmla="*/ 7 h 543"/>
                  <a:gd name="T8" fmla="*/ 8 w 389"/>
                  <a:gd name="T9" fmla="*/ 0 h 543"/>
                  <a:gd name="T10" fmla="*/ 382 w 389"/>
                  <a:gd name="T11" fmla="*/ 0 h 543"/>
                  <a:gd name="T12" fmla="*/ 389 w 389"/>
                  <a:gd name="T13" fmla="*/ 7 h 543"/>
                  <a:gd name="T14" fmla="*/ 389 w 389"/>
                  <a:gd name="T15" fmla="*/ 389 h 543"/>
                  <a:gd name="T16" fmla="*/ 382 w 389"/>
                  <a:gd name="T17" fmla="*/ 396 h 543"/>
                  <a:gd name="T18" fmla="*/ 374 w 389"/>
                  <a:gd name="T19" fmla="*/ 389 h 543"/>
                  <a:gd name="T20" fmla="*/ 374 w 389"/>
                  <a:gd name="T21" fmla="*/ 14 h 543"/>
                  <a:gd name="T22" fmla="*/ 15 w 389"/>
                  <a:gd name="T23" fmla="*/ 14 h 543"/>
                  <a:gd name="T24" fmla="*/ 15 w 389"/>
                  <a:gd name="T25" fmla="*/ 529 h 543"/>
                  <a:gd name="T26" fmla="*/ 374 w 389"/>
                  <a:gd name="T27" fmla="*/ 529 h 543"/>
                  <a:gd name="T28" fmla="*/ 374 w 389"/>
                  <a:gd name="T29" fmla="*/ 518 h 543"/>
                  <a:gd name="T30" fmla="*/ 382 w 389"/>
                  <a:gd name="T31" fmla="*/ 511 h 543"/>
                  <a:gd name="T32" fmla="*/ 389 w 389"/>
                  <a:gd name="T33" fmla="*/ 518 h 543"/>
                  <a:gd name="T34" fmla="*/ 389 w 389"/>
                  <a:gd name="T35" fmla="*/ 536 h 543"/>
                  <a:gd name="T36" fmla="*/ 382 w 389"/>
                  <a:gd name="T37" fmla="*/ 54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9" h="543">
                    <a:moveTo>
                      <a:pt x="382" y="543"/>
                    </a:moveTo>
                    <a:lnTo>
                      <a:pt x="8" y="543"/>
                    </a:lnTo>
                    <a:cubicBezTo>
                      <a:pt x="4" y="543"/>
                      <a:pt x="0" y="540"/>
                      <a:pt x="0" y="536"/>
                    </a:cubicBezTo>
                    <a:lnTo>
                      <a:pt x="0" y="7"/>
                    </a:lnTo>
                    <a:cubicBezTo>
                      <a:pt x="0" y="3"/>
                      <a:pt x="4" y="0"/>
                      <a:pt x="8" y="0"/>
                    </a:cubicBezTo>
                    <a:lnTo>
                      <a:pt x="382" y="0"/>
                    </a:lnTo>
                    <a:cubicBezTo>
                      <a:pt x="386" y="0"/>
                      <a:pt x="389" y="3"/>
                      <a:pt x="389" y="7"/>
                    </a:cubicBezTo>
                    <a:lnTo>
                      <a:pt x="389" y="389"/>
                    </a:lnTo>
                    <a:cubicBezTo>
                      <a:pt x="389" y="393"/>
                      <a:pt x="386" y="396"/>
                      <a:pt x="382" y="396"/>
                    </a:cubicBezTo>
                    <a:cubicBezTo>
                      <a:pt x="378" y="396"/>
                      <a:pt x="374" y="393"/>
                      <a:pt x="374" y="389"/>
                    </a:cubicBezTo>
                    <a:lnTo>
                      <a:pt x="374" y="14"/>
                    </a:lnTo>
                    <a:lnTo>
                      <a:pt x="15" y="14"/>
                    </a:lnTo>
                    <a:lnTo>
                      <a:pt x="15" y="529"/>
                    </a:lnTo>
                    <a:lnTo>
                      <a:pt x="374" y="529"/>
                    </a:lnTo>
                    <a:lnTo>
                      <a:pt x="374" y="518"/>
                    </a:lnTo>
                    <a:cubicBezTo>
                      <a:pt x="374" y="514"/>
                      <a:pt x="378" y="511"/>
                      <a:pt x="382" y="511"/>
                    </a:cubicBezTo>
                    <a:cubicBezTo>
                      <a:pt x="386" y="511"/>
                      <a:pt x="389" y="514"/>
                      <a:pt x="389" y="518"/>
                    </a:cubicBezTo>
                    <a:lnTo>
                      <a:pt x="389" y="536"/>
                    </a:lnTo>
                    <a:cubicBezTo>
                      <a:pt x="389" y="540"/>
                      <a:pt x="386" y="543"/>
                      <a:pt x="382" y="5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62" name="Freeform 629">
                <a:extLst>
                  <a:ext uri="{FF2B5EF4-FFF2-40B4-BE49-F238E27FC236}">
                    <a16:creationId xmlns:a16="http://schemas.microsoft.com/office/drawing/2014/main" id="{84A7B3F9-293A-520C-C3D4-BB21F445F4C3}"/>
                  </a:ext>
                </a:extLst>
              </p:cNvPr>
              <p:cNvSpPr>
                <a:spLocks noEditPoints="1"/>
              </p:cNvSpPr>
              <p:nvPr/>
            </p:nvSpPr>
            <p:spPr bwMode="auto">
              <a:xfrm>
                <a:off x="4741863" y="3562350"/>
                <a:ext cx="111125" cy="109538"/>
              </a:xfrm>
              <a:custGeom>
                <a:avLst/>
                <a:gdLst>
                  <a:gd name="T0" fmla="*/ 13 w 121"/>
                  <a:gd name="T1" fmla="*/ 30 h 120"/>
                  <a:gd name="T2" fmla="*/ 13 w 121"/>
                  <a:gd name="T3" fmla="*/ 30 h 120"/>
                  <a:gd name="T4" fmla="*/ 16 w 121"/>
                  <a:gd name="T5" fmla="*/ 33 h 120"/>
                  <a:gd name="T6" fmla="*/ 85 w 121"/>
                  <a:gd name="T7" fmla="*/ 102 h 120"/>
                  <a:gd name="T8" fmla="*/ 101 w 121"/>
                  <a:gd name="T9" fmla="*/ 102 h 120"/>
                  <a:gd name="T10" fmla="*/ 101 w 121"/>
                  <a:gd name="T11" fmla="*/ 86 h 120"/>
                  <a:gd name="T12" fmla="*/ 32 w 121"/>
                  <a:gd name="T13" fmla="*/ 17 h 120"/>
                  <a:gd name="T14" fmla="*/ 16 w 121"/>
                  <a:gd name="T15" fmla="*/ 33 h 120"/>
                  <a:gd name="T16" fmla="*/ 93 w 121"/>
                  <a:gd name="T17" fmla="*/ 120 h 120"/>
                  <a:gd name="T18" fmla="*/ 75 w 121"/>
                  <a:gd name="T19" fmla="*/ 112 h 120"/>
                  <a:gd name="T20" fmla="*/ 3 w 121"/>
                  <a:gd name="T21" fmla="*/ 40 h 120"/>
                  <a:gd name="T22" fmla="*/ 0 w 121"/>
                  <a:gd name="T23" fmla="*/ 33 h 120"/>
                  <a:gd name="T24" fmla="*/ 3 w 121"/>
                  <a:gd name="T25" fmla="*/ 25 h 120"/>
                  <a:gd name="T26" fmla="*/ 24 w 121"/>
                  <a:gd name="T27" fmla="*/ 4 h 120"/>
                  <a:gd name="T28" fmla="*/ 40 w 121"/>
                  <a:gd name="T29" fmla="*/ 4 h 120"/>
                  <a:gd name="T30" fmla="*/ 111 w 121"/>
                  <a:gd name="T31" fmla="*/ 75 h 120"/>
                  <a:gd name="T32" fmla="*/ 111 w 121"/>
                  <a:gd name="T33" fmla="*/ 112 h 120"/>
                  <a:gd name="T34" fmla="*/ 93 w 121"/>
                  <a:gd name="T3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120">
                    <a:moveTo>
                      <a:pt x="13" y="30"/>
                    </a:moveTo>
                    <a:lnTo>
                      <a:pt x="13" y="30"/>
                    </a:lnTo>
                    <a:close/>
                    <a:moveTo>
                      <a:pt x="16" y="33"/>
                    </a:moveTo>
                    <a:lnTo>
                      <a:pt x="85" y="102"/>
                    </a:lnTo>
                    <a:cubicBezTo>
                      <a:pt x="89" y="106"/>
                      <a:pt x="97" y="106"/>
                      <a:pt x="101" y="102"/>
                    </a:cubicBezTo>
                    <a:cubicBezTo>
                      <a:pt x="105" y="97"/>
                      <a:pt x="105" y="90"/>
                      <a:pt x="101" y="86"/>
                    </a:cubicBezTo>
                    <a:lnTo>
                      <a:pt x="32" y="17"/>
                    </a:lnTo>
                    <a:lnTo>
                      <a:pt x="16" y="33"/>
                    </a:lnTo>
                    <a:close/>
                    <a:moveTo>
                      <a:pt x="93" y="120"/>
                    </a:moveTo>
                    <a:cubicBezTo>
                      <a:pt x="86" y="120"/>
                      <a:pt x="80" y="117"/>
                      <a:pt x="75" y="112"/>
                    </a:cubicBezTo>
                    <a:lnTo>
                      <a:pt x="3" y="40"/>
                    </a:lnTo>
                    <a:cubicBezTo>
                      <a:pt x="1" y="38"/>
                      <a:pt x="0" y="35"/>
                      <a:pt x="0" y="33"/>
                    </a:cubicBezTo>
                    <a:cubicBezTo>
                      <a:pt x="0" y="30"/>
                      <a:pt x="1" y="27"/>
                      <a:pt x="3" y="25"/>
                    </a:cubicBezTo>
                    <a:lnTo>
                      <a:pt x="24" y="4"/>
                    </a:lnTo>
                    <a:cubicBezTo>
                      <a:pt x="28" y="0"/>
                      <a:pt x="35" y="0"/>
                      <a:pt x="40" y="4"/>
                    </a:cubicBezTo>
                    <a:lnTo>
                      <a:pt x="111" y="75"/>
                    </a:lnTo>
                    <a:cubicBezTo>
                      <a:pt x="121" y="86"/>
                      <a:pt x="121" y="102"/>
                      <a:pt x="111" y="112"/>
                    </a:cubicBezTo>
                    <a:cubicBezTo>
                      <a:pt x="106" y="117"/>
                      <a:pt x="100" y="120"/>
                      <a:pt x="93" y="1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63" name="Freeform 630">
                <a:extLst>
                  <a:ext uri="{FF2B5EF4-FFF2-40B4-BE49-F238E27FC236}">
                    <a16:creationId xmlns:a16="http://schemas.microsoft.com/office/drawing/2014/main" id="{AE1AE7A3-DF42-A43E-4DBB-39183C8D7310}"/>
                  </a:ext>
                </a:extLst>
              </p:cNvPr>
              <p:cNvSpPr>
                <a:spLocks/>
              </p:cNvSpPr>
              <p:nvPr/>
            </p:nvSpPr>
            <p:spPr bwMode="auto">
              <a:xfrm>
                <a:off x="4729163" y="3549650"/>
                <a:ext cx="44450" cy="44450"/>
              </a:xfrm>
              <a:custGeom>
                <a:avLst/>
                <a:gdLst>
                  <a:gd name="T0" fmla="*/ 25 w 49"/>
                  <a:gd name="T1" fmla="*/ 48 h 48"/>
                  <a:gd name="T2" fmla="*/ 19 w 49"/>
                  <a:gd name="T3" fmla="*/ 46 h 48"/>
                  <a:gd name="T4" fmla="*/ 3 w 49"/>
                  <a:gd name="T5" fmla="*/ 30 h 48"/>
                  <a:gd name="T6" fmla="*/ 3 w 49"/>
                  <a:gd name="T7" fmla="*/ 20 h 48"/>
                  <a:gd name="T8" fmla="*/ 14 w 49"/>
                  <a:gd name="T9" fmla="*/ 20 h 48"/>
                  <a:gd name="T10" fmla="*/ 25 w 49"/>
                  <a:gd name="T11" fmla="*/ 30 h 48"/>
                  <a:gd name="T12" fmla="*/ 31 w 49"/>
                  <a:gd name="T13" fmla="*/ 24 h 48"/>
                  <a:gd name="T14" fmla="*/ 20 w 49"/>
                  <a:gd name="T15" fmla="*/ 13 h 48"/>
                  <a:gd name="T16" fmla="*/ 20 w 49"/>
                  <a:gd name="T17" fmla="*/ 3 h 48"/>
                  <a:gd name="T18" fmla="*/ 30 w 49"/>
                  <a:gd name="T19" fmla="*/ 3 h 48"/>
                  <a:gd name="T20" fmla="*/ 46 w 49"/>
                  <a:gd name="T21" fmla="*/ 19 h 48"/>
                  <a:gd name="T22" fmla="*/ 46 w 49"/>
                  <a:gd name="T23" fmla="*/ 29 h 48"/>
                  <a:gd name="T24" fmla="*/ 30 w 49"/>
                  <a:gd name="T25" fmla="*/ 46 h 48"/>
                  <a:gd name="T26" fmla="*/ 25 w 49"/>
                  <a:gd name="T2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48">
                    <a:moveTo>
                      <a:pt x="25" y="48"/>
                    </a:moveTo>
                    <a:cubicBezTo>
                      <a:pt x="23" y="48"/>
                      <a:pt x="21" y="47"/>
                      <a:pt x="19" y="46"/>
                    </a:cubicBezTo>
                    <a:lnTo>
                      <a:pt x="3" y="30"/>
                    </a:lnTo>
                    <a:cubicBezTo>
                      <a:pt x="0" y="27"/>
                      <a:pt x="0" y="22"/>
                      <a:pt x="3" y="20"/>
                    </a:cubicBezTo>
                    <a:cubicBezTo>
                      <a:pt x="6" y="17"/>
                      <a:pt x="11" y="17"/>
                      <a:pt x="14" y="20"/>
                    </a:cubicBezTo>
                    <a:lnTo>
                      <a:pt x="25" y="30"/>
                    </a:lnTo>
                    <a:lnTo>
                      <a:pt x="31" y="24"/>
                    </a:lnTo>
                    <a:lnTo>
                      <a:pt x="20" y="13"/>
                    </a:lnTo>
                    <a:cubicBezTo>
                      <a:pt x="17" y="10"/>
                      <a:pt x="17" y="6"/>
                      <a:pt x="20" y="3"/>
                    </a:cubicBezTo>
                    <a:cubicBezTo>
                      <a:pt x="23" y="0"/>
                      <a:pt x="27" y="0"/>
                      <a:pt x="30" y="3"/>
                    </a:cubicBezTo>
                    <a:lnTo>
                      <a:pt x="46" y="19"/>
                    </a:lnTo>
                    <a:cubicBezTo>
                      <a:pt x="49" y="22"/>
                      <a:pt x="49" y="27"/>
                      <a:pt x="46" y="29"/>
                    </a:cubicBezTo>
                    <a:lnTo>
                      <a:pt x="30" y="46"/>
                    </a:lnTo>
                    <a:cubicBezTo>
                      <a:pt x="28" y="47"/>
                      <a:pt x="26" y="48"/>
                      <a:pt x="25" y="4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64" name="Freeform 631">
                <a:extLst>
                  <a:ext uri="{FF2B5EF4-FFF2-40B4-BE49-F238E27FC236}">
                    <a16:creationId xmlns:a16="http://schemas.microsoft.com/office/drawing/2014/main" id="{0BCA25A0-42A2-5112-EB2F-AF864F36C79E}"/>
                  </a:ext>
                </a:extLst>
              </p:cNvPr>
              <p:cNvSpPr>
                <a:spLocks noEditPoints="1"/>
              </p:cNvSpPr>
              <p:nvPr/>
            </p:nvSpPr>
            <p:spPr bwMode="auto">
              <a:xfrm>
                <a:off x="4594226" y="3414713"/>
                <a:ext cx="188913" cy="180975"/>
              </a:xfrm>
              <a:custGeom>
                <a:avLst/>
                <a:gdLst>
                  <a:gd name="T0" fmla="*/ 104 w 207"/>
                  <a:gd name="T1" fmla="*/ 23 h 198"/>
                  <a:gd name="T2" fmla="*/ 47 w 207"/>
                  <a:gd name="T3" fmla="*/ 47 h 198"/>
                  <a:gd name="T4" fmla="*/ 47 w 207"/>
                  <a:gd name="T5" fmla="*/ 160 h 198"/>
                  <a:gd name="T6" fmla="*/ 104 w 207"/>
                  <a:gd name="T7" fmla="*/ 183 h 198"/>
                  <a:gd name="T8" fmla="*/ 160 w 207"/>
                  <a:gd name="T9" fmla="*/ 160 h 198"/>
                  <a:gd name="T10" fmla="*/ 184 w 207"/>
                  <a:gd name="T11" fmla="*/ 103 h 198"/>
                  <a:gd name="T12" fmla="*/ 160 w 207"/>
                  <a:gd name="T13" fmla="*/ 47 h 198"/>
                  <a:gd name="T14" fmla="*/ 104 w 207"/>
                  <a:gd name="T15" fmla="*/ 23 h 198"/>
                  <a:gd name="T16" fmla="*/ 104 w 207"/>
                  <a:gd name="T17" fmla="*/ 198 h 198"/>
                  <a:gd name="T18" fmla="*/ 37 w 207"/>
                  <a:gd name="T19" fmla="*/ 170 h 198"/>
                  <a:gd name="T20" fmla="*/ 37 w 207"/>
                  <a:gd name="T21" fmla="*/ 36 h 198"/>
                  <a:gd name="T22" fmla="*/ 171 w 207"/>
                  <a:gd name="T23" fmla="*/ 36 h 198"/>
                  <a:gd name="T24" fmla="*/ 171 w 207"/>
                  <a:gd name="T25" fmla="*/ 170 h 198"/>
                  <a:gd name="T26" fmla="*/ 104 w 207"/>
                  <a:gd name="T2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 h="198">
                    <a:moveTo>
                      <a:pt x="104" y="23"/>
                    </a:moveTo>
                    <a:cubicBezTo>
                      <a:pt x="82" y="23"/>
                      <a:pt x="62" y="32"/>
                      <a:pt x="47" y="47"/>
                    </a:cubicBezTo>
                    <a:cubicBezTo>
                      <a:pt x="16" y="78"/>
                      <a:pt x="16" y="129"/>
                      <a:pt x="47" y="160"/>
                    </a:cubicBezTo>
                    <a:cubicBezTo>
                      <a:pt x="62" y="175"/>
                      <a:pt x="82" y="183"/>
                      <a:pt x="104" y="183"/>
                    </a:cubicBezTo>
                    <a:cubicBezTo>
                      <a:pt x="125" y="183"/>
                      <a:pt x="145" y="175"/>
                      <a:pt x="160" y="160"/>
                    </a:cubicBezTo>
                    <a:cubicBezTo>
                      <a:pt x="175" y="145"/>
                      <a:pt x="184" y="125"/>
                      <a:pt x="184" y="103"/>
                    </a:cubicBezTo>
                    <a:cubicBezTo>
                      <a:pt x="184" y="82"/>
                      <a:pt x="175" y="62"/>
                      <a:pt x="160" y="47"/>
                    </a:cubicBezTo>
                    <a:cubicBezTo>
                      <a:pt x="145" y="32"/>
                      <a:pt x="125" y="23"/>
                      <a:pt x="104" y="23"/>
                    </a:cubicBezTo>
                    <a:close/>
                    <a:moveTo>
                      <a:pt x="104" y="198"/>
                    </a:moveTo>
                    <a:cubicBezTo>
                      <a:pt x="79" y="198"/>
                      <a:pt x="55" y="189"/>
                      <a:pt x="37" y="170"/>
                    </a:cubicBezTo>
                    <a:cubicBezTo>
                      <a:pt x="0" y="133"/>
                      <a:pt x="0" y="73"/>
                      <a:pt x="37" y="36"/>
                    </a:cubicBezTo>
                    <a:cubicBezTo>
                      <a:pt x="74" y="0"/>
                      <a:pt x="134" y="0"/>
                      <a:pt x="171" y="36"/>
                    </a:cubicBezTo>
                    <a:cubicBezTo>
                      <a:pt x="207" y="73"/>
                      <a:pt x="207" y="133"/>
                      <a:pt x="171" y="170"/>
                    </a:cubicBezTo>
                    <a:cubicBezTo>
                      <a:pt x="152" y="189"/>
                      <a:pt x="128" y="198"/>
                      <a:pt x="104" y="19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65" name="Freeform 632">
                <a:extLst>
                  <a:ext uri="{FF2B5EF4-FFF2-40B4-BE49-F238E27FC236}">
                    <a16:creationId xmlns:a16="http://schemas.microsoft.com/office/drawing/2014/main" id="{7ADC93A2-9EE3-D718-4ACA-F743A547023D}"/>
                  </a:ext>
                </a:extLst>
              </p:cNvPr>
              <p:cNvSpPr>
                <a:spLocks noEditPoints="1"/>
              </p:cNvSpPr>
              <p:nvPr/>
            </p:nvSpPr>
            <p:spPr bwMode="auto">
              <a:xfrm>
                <a:off x="4489451" y="3452813"/>
                <a:ext cx="63500" cy="101600"/>
              </a:xfrm>
              <a:custGeom>
                <a:avLst/>
                <a:gdLst>
                  <a:gd name="T0" fmla="*/ 15 w 70"/>
                  <a:gd name="T1" fmla="*/ 98 h 112"/>
                  <a:gd name="T2" fmla="*/ 56 w 70"/>
                  <a:gd name="T3" fmla="*/ 98 h 112"/>
                  <a:gd name="T4" fmla="*/ 56 w 70"/>
                  <a:gd name="T5" fmla="*/ 15 h 112"/>
                  <a:gd name="T6" fmla="*/ 15 w 70"/>
                  <a:gd name="T7" fmla="*/ 15 h 112"/>
                  <a:gd name="T8" fmla="*/ 15 w 70"/>
                  <a:gd name="T9" fmla="*/ 98 h 112"/>
                  <a:gd name="T10" fmla="*/ 63 w 70"/>
                  <a:gd name="T11" fmla="*/ 112 h 112"/>
                  <a:gd name="T12" fmla="*/ 7 w 70"/>
                  <a:gd name="T13" fmla="*/ 112 h 112"/>
                  <a:gd name="T14" fmla="*/ 0 w 70"/>
                  <a:gd name="T15" fmla="*/ 105 h 112"/>
                  <a:gd name="T16" fmla="*/ 0 w 70"/>
                  <a:gd name="T17" fmla="*/ 7 h 112"/>
                  <a:gd name="T18" fmla="*/ 7 w 70"/>
                  <a:gd name="T19" fmla="*/ 0 h 112"/>
                  <a:gd name="T20" fmla="*/ 63 w 70"/>
                  <a:gd name="T21" fmla="*/ 0 h 112"/>
                  <a:gd name="T22" fmla="*/ 70 w 70"/>
                  <a:gd name="T23" fmla="*/ 7 h 112"/>
                  <a:gd name="T24" fmla="*/ 70 w 70"/>
                  <a:gd name="T25" fmla="*/ 105 h 112"/>
                  <a:gd name="T26" fmla="*/ 63 w 70"/>
                  <a:gd name="T2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112">
                    <a:moveTo>
                      <a:pt x="15" y="98"/>
                    </a:moveTo>
                    <a:lnTo>
                      <a:pt x="56" y="98"/>
                    </a:lnTo>
                    <a:lnTo>
                      <a:pt x="56" y="15"/>
                    </a:lnTo>
                    <a:lnTo>
                      <a:pt x="15" y="15"/>
                    </a:lnTo>
                    <a:lnTo>
                      <a:pt x="15" y="98"/>
                    </a:lnTo>
                    <a:close/>
                    <a:moveTo>
                      <a:pt x="63" y="112"/>
                    </a:moveTo>
                    <a:lnTo>
                      <a:pt x="7" y="112"/>
                    </a:lnTo>
                    <a:cubicBezTo>
                      <a:pt x="3" y="112"/>
                      <a:pt x="0" y="109"/>
                      <a:pt x="0" y="105"/>
                    </a:cubicBezTo>
                    <a:lnTo>
                      <a:pt x="0" y="7"/>
                    </a:lnTo>
                    <a:cubicBezTo>
                      <a:pt x="0" y="3"/>
                      <a:pt x="3" y="0"/>
                      <a:pt x="7" y="0"/>
                    </a:cubicBezTo>
                    <a:lnTo>
                      <a:pt x="63" y="0"/>
                    </a:lnTo>
                    <a:cubicBezTo>
                      <a:pt x="67" y="0"/>
                      <a:pt x="70" y="3"/>
                      <a:pt x="70" y="7"/>
                    </a:cubicBezTo>
                    <a:lnTo>
                      <a:pt x="70" y="105"/>
                    </a:lnTo>
                    <a:cubicBezTo>
                      <a:pt x="70" y="109"/>
                      <a:pt x="67" y="112"/>
                      <a:pt x="63" y="1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66" name="Freeform 633">
                <a:extLst>
                  <a:ext uri="{FF2B5EF4-FFF2-40B4-BE49-F238E27FC236}">
                    <a16:creationId xmlns:a16="http://schemas.microsoft.com/office/drawing/2014/main" id="{4F1EDB25-952C-1759-F8FE-60B472EBD6DD}"/>
                  </a:ext>
                </a:extLst>
              </p:cNvPr>
              <p:cNvSpPr>
                <a:spLocks/>
              </p:cNvSpPr>
              <p:nvPr/>
            </p:nvSpPr>
            <p:spPr bwMode="auto">
              <a:xfrm>
                <a:off x="4579938" y="3392488"/>
                <a:ext cx="63500" cy="161925"/>
              </a:xfrm>
              <a:custGeom>
                <a:avLst/>
                <a:gdLst>
                  <a:gd name="T0" fmla="*/ 23 w 70"/>
                  <a:gd name="T1" fmla="*/ 177 h 177"/>
                  <a:gd name="T2" fmla="*/ 7 w 70"/>
                  <a:gd name="T3" fmla="*/ 177 h 177"/>
                  <a:gd name="T4" fmla="*/ 0 w 70"/>
                  <a:gd name="T5" fmla="*/ 170 h 177"/>
                  <a:gd name="T6" fmla="*/ 0 w 70"/>
                  <a:gd name="T7" fmla="*/ 7 h 177"/>
                  <a:gd name="T8" fmla="*/ 7 w 70"/>
                  <a:gd name="T9" fmla="*/ 0 h 177"/>
                  <a:gd name="T10" fmla="*/ 63 w 70"/>
                  <a:gd name="T11" fmla="*/ 0 h 177"/>
                  <a:gd name="T12" fmla="*/ 70 w 70"/>
                  <a:gd name="T13" fmla="*/ 7 h 177"/>
                  <a:gd name="T14" fmla="*/ 70 w 70"/>
                  <a:gd name="T15" fmla="*/ 40 h 177"/>
                  <a:gd name="T16" fmla="*/ 63 w 70"/>
                  <a:gd name="T17" fmla="*/ 47 h 177"/>
                  <a:gd name="T18" fmla="*/ 56 w 70"/>
                  <a:gd name="T19" fmla="*/ 40 h 177"/>
                  <a:gd name="T20" fmla="*/ 56 w 70"/>
                  <a:gd name="T21" fmla="*/ 15 h 177"/>
                  <a:gd name="T22" fmla="*/ 15 w 70"/>
                  <a:gd name="T23" fmla="*/ 15 h 177"/>
                  <a:gd name="T24" fmla="*/ 15 w 70"/>
                  <a:gd name="T25" fmla="*/ 163 h 177"/>
                  <a:gd name="T26" fmla="*/ 23 w 70"/>
                  <a:gd name="T27" fmla="*/ 163 h 177"/>
                  <a:gd name="T28" fmla="*/ 30 w 70"/>
                  <a:gd name="T29" fmla="*/ 170 h 177"/>
                  <a:gd name="T30" fmla="*/ 23 w 70"/>
                  <a:gd name="T31"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177">
                    <a:moveTo>
                      <a:pt x="23" y="177"/>
                    </a:moveTo>
                    <a:lnTo>
                      <a:pt x="7" y="177"/>
                    </a:lnTo>
                    <a:cubicBezTo>
                      <a:pt x="3" y="177"/>
                      <a:pt x="0" y="174"/>
                      <a:pt x="0" y="170"/>
                    </a:cubicBezTo>
                    <a:lnTo>
                      <a:pt x="0" y="7"/>
                    </a:lnTo>
                    <a:cubicBezTo>
                      <a:pt x="0" y="3"/>
                      <a:pt x="3" y="0"/>
                      <a:pt x="7" y="0"/>
                    </a:cubicBezTo>
                    <a:lnTo>
                      <a:pt x="63" y="0"/>
                    </a:lnTo>
                    <a:cubicBezTo>
                      <a:pt x="67" y="0"/>
                      <a:pt x="70" y="3"/>
                      <a:pt x="70" y="7"/>
                    </a:cubicBezTo>
                    <a:lnTo>
                      <a:pt x="70" y="40"/>
                    </a:lnTo>
                    <a:cubicBezTo>
                      <a:pt x="70" y="44"/>
                      <a:pt x="67" y="47"/>
                      <a:pt x="63" y="47"/>
                    </a:cubicBezTo>
                    <a:cubicBezTo>
                      <a:pt x="59" y="47"/>
                      <a:pt x="56" y="44"/>
                      <a:pt x="56" y="40"/>
                    </a:cubicBezTo>
                    <a:lnTo>
                      <a:pt x="56" y="15"/>
                    </a:lnTo>
                    <a:lnTo>
                      <a:pt x="15" y="15"/>
                    </a:lnTo>
                    <a:lnTo>
                      <a:pt x="15" y="163"/>
                    </a:lnTo>
                    <a:lnTo>
                      <a:pt x="23" y="163"/>
                    </a:lnTo>
                    <a:cubicBezTo>
                      <a:pt x="27" y="163"/>
                      <a:pt x="30" y="166"/>
                      <a:pt x="30" y="170"/>
                    </a:cubicBezTo>
                    <a:cubicBezTo>
                      <a:pt x="30" y="174"/>
                      <a:pt x="27" y="177"/>
                      <a:pt x="23"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67" name="Freeform 634">
                <a:extLst>
                  <a:ext uri="{FF2B5EF4-FFF2-40B4-BE49-F238E27FC236}">
                    <a16:creationId xmlns:a16="http://schemas.microsoft.com/office/drawing/2014/main" id="{A2EAF840-ED84-E090-AE6F-3209EEB0375F}"/>
                  </a:ext>
                </a:extLst>
              </p:cNvPr>
              <p:cNvSpPr>
                <a:spLocks/>
              </p:cNvSpPr>
              <p:nvPr/>
            </p:nvSpPr>
            <p:spPr bwMode="auto">
              <a:xfrm>
                <a:off x="4630738" y="3473450"/>
                <a:ext cx="12700" cy="80963"/>
              </a:xfrm>
              <a:custGeom>
                <a:avLst/>
                <a:gdLst>
                  <a:gd name="T0" fmla="*/ 7 w 14"/>
                  <a:gd name="T1" fmla="*/ 89 h 89"/>
                  <a:gd name="T2" fmla="*/ 0 w 14"/>
                  <a:gd name="T3" fmla="*/ 82 h 89"/>
                  <a:gd name="T4" fmla="*/ 0 w 14"/>
                  <a:gd name="T5" fmla="*/ 8 h 89"/>
                  <a:gd name="T6" fmla="*/ 7 w 14"/>
                  <a:gd name="T7" fmla="*/ 0 h 89"/>
                  <a:gd name="T8" fmla="*/ 14 w 14"/>
                  <a:gd name="T9" fmla="*/ 8 h 89"/>
                  <a:gd name="T10" fmla="*/ 14 w 14"/>
                  <a:gd name="T11" fmla="*/ 82 h 89"/>
                  <a:gd name="T12" fmla="*/ 7 w 14"/>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14" h="89">
                    <a:moveTo>
                      <a:pt x="7" y="89"/>
                    </a:moveTo>
                    <a:cubicBezTo>
                      <a:pt x="3" y="89"/>
                      <a:pt x="0" y="86"/>
                      <a:pt x="0" y="82"/>
                    </a:cubicBezTo>
                    <a:lnTo>
                      <a:pt x="0" y="8"/>
                    </a:lnTo>
                    <a:cubicBezTo>
                      <a:pt x="0" y="4"/>
                      <a:pt x="3" y="0"/>
                      <a:pt x="7" y="0"/>
                    </a:cubicBezTo>
                    <a:cubicBezTo>
                      <a:pt x="11" y="0"/>
                      <a:pt x="14" y="4"/>
                      <a:pt x="14" y="8"/>
                    </a:cubicBezTo>
                    <a:lnTo>
                      <a:pt x="14" y="82"/>
                    </a:lnTo>
                    <a:cubicBezTo>
                      <a:pt x="14" y="86"/>
                      <a:pt x="11" y="89"/>
                      <a:pt x="7" y="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68" name="Freeform 635">
                <a:extLst>
                  <a:ext uri="{FF2B5EF4-FFF2-40B4-BE49-F238E27FC236}">
                    <a16:creationId xmlns:a16="http://schemas.microsoft.com/office/drawing/2014/main" id="{915D514F-46B5-407C-D417-8BFD63C82A8A}"/>
                  </a:ext>
                </a:extLst>
              </p:cNvPr>
              <p:cNvSpPr>
                <a:spLocks/>
              </p:cNvSpPr>
              <p:nvPr/>
            </p:nvSpPr>
            <p:spPr bwMode="auto">
              <a:xfrm>
                <a:off x="4670426" y="3308350"/>
                <a:ext cx="63500" cy="117475"/>
              </a:xfrm>
              <a:custGeom>
                <a:avLst/>
                <a:gdLst>
                  <a:gd name="T0" fmla="*/ 63 w 70"/>
                  <a:gd name="T1" fmla="*/ 129 h 129"/>
                  <a:gd name="T2" fmla="*/ 56 w 70"/>
                  <a:gd name="T3" fmla="*/ 122 h 129"/>
                  <a:gd name="T4" fmla="*/ 56 w 70"/>
                  <a:gd name="T5" fmla="*/ 15 h 129"/>
                  <a:gd name="T6" fmla="*/ 15 w 70"/>
                  <a:gd name="T7" fmla="*/ 15 h 129"/>
                  <a:gd name="T8" fmla="*/ 15 w 70"/>
                  <a:gd name="T9" fmla="*/ 115 h 129"/>
                  <a:gd name="T10" fmla="*/ 8 w 70"/>
                  <a:gd name="T11" fmla="*/ 122 h 129"/>
                  <a:gd name="T12" fmla="*/ 0 w 70"/>
                  <a:gd name="T13" fmla="*/ 115 h 129"/>
                  <a:gd name="T14" fmla="*/ 0 w 70"/>
                  <a:gd name="T15" fmla="*/ 7 h 129"/>
                  <a:gd name="T16" fmla="*/ 8 w 70"/>
                  <a:gd name="T17" fmla="*/ 0 h 129"/>
                  <a:gd name="T18" fmla="*/ 63 w 70"/>
                  <a:gd name="T19" fmla="*/ 0 h 129"/>
                  <a:gd name="T20" fmla="*/ 70 w 70"/>
                  <a:gd name="T21" fmla="*/ 7 h 129"/>
                  <a:gd name="T22" fmla="*/ 70 w 70"/>
                  <a:gd name="T23" fmla="*/ 122 h 129"/>
                  <a:gd name="T24" fmla="*/ 63 w 70"/>
                  <a:gd name="T25"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29">
                    <a:moveTo>
                      <a:pt x="63" y="129"/>
                    </a:moveTo>
                    <a:cubicBezTo>
                      <a:pt x="59" y="129"/>
                      <a:pt x="56" y="126"/>
                      <a:pt x="56" y="122"/>
                    </a:cubicBezTo>
                    <a:lnTo>
                      <a:pt x="56" y="15"/>
                    </a:lnTo>
                    <a:lnTo>
                      <a:pt x="15" y="15"/>
                    </a:lnTo>
                    <a:lnTo>
                      <a:pt x="15" y="115"/>
                    </a:lnTo>
                    <a:cubicBezTo>
                      <a:pt x="15" y="119"/>
                      <a:pt x="12" y="122"/>
                      <a:pt x="8" y="122"/>
                    </a:cubicBezTo>
                    <a:cubicBezTo>
                      <a:pt x="4" y="122"/>
                      <a:pt x="0" y="119"/>
                      <a:pt x="0" y="115"/>
                    </a:cubicBezTo>
                    <a:lnTo>
                      <a:pt x="0" y="7"/>
                    </a:lnTo>
                    <a:cubicBezTo>
                      <a:pt x="0" y="3"/>
                      <a:pt x="4" y="0"/>
                      <a:pt x="8" y="0"/>
                    </a:cubicBezTo>
                    <a:lnTo>
                      <a:pt x="63" y="0"/>
                    </a:lnTo>
                    <a:cubicBezTo>
                      <a:pt x="67" y="0"/>
                      <a:pt x="70" y="3"/>
                      <a:pt x="70" y="7"/>
                    </a:cubicBezTo>
                    <a:lnTo>
                      <a:pt x="70" y="122"/>
                    </a:lnTo>
                    <a:cubicBezTo>
                      <a:pt x="70" y="126"/>
                      <a:pt x="67" y="129"/>
                      <a:pt x="63"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69" name="Freeform 636">
                <a:extLst>
                  <a:ext uri="{FF2B5EF4-FFF2-40B4-BE49-F238E27FC236}">
                    <a16:creationId xmlns:a16="http://schemas.microsoft.com/office/drawing/2014/main" id="{BFB58F9B-DF47-1F34-6359-1EE6951720D8}"/>
                  </a:ext>
                </a:extLst>
              </p:cNvPr>
              <p:cNvSpPr>
                <a:spLocks/>
              </p:cNvSpPr>
              <p:nvPr/>
            </p:nvSpPr>
            <p:spPr bwMode="auto">
              <a:xfrm>
                <a:off x="4670426" y="3448050"/>
                <a:ext cx="63500" cy="106363"/>
              </a:xfrm>
              <a:custGeom>
                <a:avLst/>
                <a:gdLst>
                  <a:gd name="T0" fmla="*/ 63 w 70"/>
                  <a:gd name="T1" fmla="*/ 116 h 116"/>
                  <a:gd name="T2" fmla="*/ 8 w 70"/>
                  <a:gd name="T3" fmla="*/ 116 h 116"/>
                  <a:gd name="T4" fmla="*/ 0 w 70"/>
                  <a:gd name="T5" fmla="*/ 109 h 116"/>
                  <a:gd name="T6" fmla="*/ 0 w 70"/>
                  <a:gd name="T7" fmla="*/ 7 h 116"/>
                  <a:gd name="T8" fmla="*/ 8 w 70"/>
                  <a:gd name="T9" fmla="*/ 0 h 116"/>
                  <a:gd name="T10" fmla="*/ 15 w 70"/>
                  <a:gd name="T11" fmla="*/ 7 h 116"/>
                  <a:gd name="T12" fmla="*/ 15 w 70"/>
                  <a:gd name="T13" fmla="*/ 102 h 116"/>
                  <a:gd name="T14" fmla="*/ 56 w 70"/>
                  <a:gd name="T15" fmla="*/ 102 h 116"/>
                  <a:gd name="T16" fmla="*/ 56 w 70"/>
                  <a:gd name="T17" fmla="*/ 14 h 116"/>
                  <a:gd name="T18" fmla="*/ 63 w 70"/>
                  <a:gd name="T19" fmla="*/ 7 h 116"/>
                  <a:gd name="T20" fmla="*/ 70 w 70"/>
                  <a:gd name="T21" fmla="*/ 14 h 116"/>
                  <a:gd name="T22" fmla="*/ 70 w 70"/>
                  <a:gd name="T23" fmla="*/ 109 h 116"/>
                  <a:gd name="T24" fmla="*/ 63 w 70"/>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16">
                    <a:moveTo>
                      <a:pt x="63" y="116"/>
                    </a:moveTo>
                    <a:lnTo>
                      <a:pt x="8" y="116"/>
                    </a:lnTo>
                    <a:cubicBezTo>
                      <a:pt x="4" y="116"/>
                      <a:pt x="0" y="113"/>
                      <a:pt x="0" y="109"/>
                    </a:cubicBezTo>
                    <a:lnTo>
                      <a:pt x="0" y="7"/>
                    </a:lnTo>
                    <a:cubicBezTo>
                      <a:pt x="0" y="3"/>
                      <a:pt x="4" y="0"/>
                      <a:pt x="8" y="0"/>
                    </a:cubicBezTo>
                    <a:cubicBezTo>
                      <a:pt x="12" y="0"/>
                      <a:pt x="15" y="3"/>
                      <a:pt x="15" y="7"/>
                    </a:cubicBezTo>
                    <a:lnTo>
                      <a:pt x="15" y="102"/>
                    </a:lnTo>
                    <a:lnTo>
                      <a:pt x="56" y="102"/>
                    </a:lnTo>
                    <a:lnTo>
                      <a:pt x="56" y="14"/>
                    </a:lnTo>
                    <a:cubicBezTo>
                      <a:pt x="56" y="10"/>
                      <a:pt x="59" y="7"/>
                      <a:pt x="63" y="7"/>
                    </a:cubicBezTo>
                    <a:cubicBezTo>
                      <a:pt x="67" y="7"/>
                      <a:pt x="70" y="10"/>
                      <a:pt x="70" y="14"/>
                    </a:cubicBezTo>
                    <a:lnTo>
                      <a:pt x="70" y="109"/>
                    </a:lnTo>
                    <a:cubicBezTo>
                      <a:pt x="70" y="113"/>
                      <a:pt x="67" y="116"/>
                      <a:pt x="63" y="11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grpSp>
      </p:grpSp>
      <p:cxnSp>
        <p:nvCxnSpPr>
          <p:cNvPr id="110" name="Conector recto de flecha 109">
            <a:extLst>
              <a:ext uri="{FF2B5EF4-FFF2-40B4-BE49-F238E27FC236}">
                <a16:creationId xmlns:a16="http://schemas.microsoft.com/office/drawing/2014/main" id="{A77C6D79-0302-F811-4E74-54E1A38BCA2A}"/>
              </a:ext>
            </a:extLst>
          </p:cNvPr>
          <p:cNvCxnSpPr>
            <a:cxnSpLocks/>
          </p:cNvCxnSpPr>
          <p:nvPr/>
        </p:nvCxnSpPr>
        <p:spPr>
          <a:xfrm>
            <a:off x="7630413" y="2822734"/>
            <a:ext cx="808882"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Conector recto de flecha 111">
            <a:extLst>
              <a:ext uri="{FF2B5EF4-FFF2-40B4-BE49-F238E27FC236}">
                <a16:creationId xmlns:a16="http://schemas.microsoft.com/office/drawing/2014/main" id="{B4E2F690-5A0B-EA99-585C-99DC2A19C441}"/>
              </a:ext>
            </a:extLst>
          </p:cNvPr>
          <p:cNvCxnSpPr>
            <a:cxnSpLocks/>
            <a:endCxn id="90" idx="0"/>
          </p:cNvCxnSpPr>
          <p:nvPr/>
        </p:nvCxnSpPr>
        <p:spPr>
          <a:xfrm>
            <a:off x="10409990" y="3195336"/>
            <a:ext cx="0" cy="558725"/>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32" name="Text Placeholder 3">
            <a:extLst>
              <a:ext uri="{FF2B5EF4-FFF2-40B4-BE49-F238E27FC236}">
                <a16:creationId xmlns:a16="http://schemas.microsoft.com/office/drawing/2014/main" id="{FFA5A3E9-F43B-8033-A369-AF57CCF8E1EC}"/>
              </a:ext>
            </a:extLst>
          </p:cNvPr>
          <p:cNvSpPr txBox="1">
            <a:spLocks/>
          </p:cNvSpPr>
          <p:nvPr/>
        </p:nvSpPr>
        <p:spPr>
          <a:xfrm>
            <a:off x="441135" y="224364"/>
            <a:ext cx="2173287" cy="307777"/>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F14949"/>
                </a:solidFill>
                <a:effectLst/>
                <a:uLnTx/>
                <a:uFillTx/>
                <a:latin typeface="Santander Headline" panose="020B0504020201020104"/>
                <a:ea typeface="+mn-ea"/>
                <a:cs typeface="+mn-cs"/>
              </a:rPr>
              <a:t>Agentic Architecture</a:t>
            </a:r>
          </a:p>
        </p:txBody>
      </p:sp>
      <p:sp>
        <p:nvSpPr>
          <p:cNvPr id="333" name="CuadroTexto 332">
            <a:extLst>
              <a:ext uri="{FF2B5EF4-FFF2-40B4-BE49-F238E27FC236}">
                <a16:creationId xmlns:a16="http://schemas.microsoft.com/office/drawing/2014/main" id="{34CFE2BB-94FA-320C-9CCD-70F67A87A1D5}"/>
              </a:ext>
            </a:extLst>
          </p:cNvPr>
          <p:cNvSpPr txBox="1"/>
          <p:nvPr/>
        </p:nvSpPr>
        <p:spPr>
          <a:xfrm>
            <a:off x="353774" y="462381"/>
            <a:ext cx="53508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14949"/>
                </a:solidFill>
                <a:effectLst/>
                <a:uLnTx/>
                <a:uFillTx/>
                <a:latin typeface="Santander Headline" panose="020B0504020201020104"/>
                <a:ea typeface="+mn-ea"/>
                <a:cs typeface="Arial"/>
              </a:rPr>
              <a:t>FMIS Error Remediation</a:t>
            </a:r>
            <a:endParaRPr kumimoji="0" lang="en-US" sz="1200" b="0" i="0" u="none" strike="noStrike" kern="1200" cap="none" spc="0" normalizeH="0" baseline="0" noProof="0">
              <a:ln>
                <a:noFill/>
              </a:ln>
              <a:solidFill>
                <a:srgbClr val="F14949"/>
              </a:solidFill>
              <a:effectLst/>
              <a:uLnTx/>
              <a:uFillTx/>
              <a:latin typeface="Santander Headline" panose="020B0504020201020104"/>
              <a:ea typeface="+mn-ea"/>
              <a:cs typeface="+mn-cs"/>
            </a:endParaRPr>
          </a:p>
        </p:txBody>
      </p:sp>
      <p:pic>
        <p:nvPicPr>
          <p:cNvPr id="81" name="Imagen 2" descr="NTT Data - Red Seguridad">
            <a:extLst>
              <a:ext uri="{FF2B5EF4-FFF2-40B4-BE49-F238E27FC236}">
                <a16:creationId xmlns:a16="http://schemas.microsoft.com/office/drawing/2014/main" id="{7BF9270B-8D4B-74AB-2DE7-F0AFC4B8B77B}"/>
              </a:ext>
            </a:extLst>
          </p:cNvPr>
          <p:cNvPicPr>
            <a:picLocks noChangeAspect="1"/>
          </p:cNvPicPr>
          <p:nvPr/>
        </p:nvPicPr>
        <p:blipFill>
          <a:blip r:embed="rId9"/>
          <a:stretch>
            <a:fillRect/>
          </a:stretch>
        </p:blipFill>
        <p:spPr>
          <a:xfrm>
            <a:off x="10881313" y="-202669"/>
            <a:ext cx="1166998" cy="847775"/>
          </a:xfrm>
          <a:prstGeom prst="rect">
            <a:avLst/>
          </a:prstGeom>
        </p:spPr>
      </p:pic>
      <p:pic>
        <p:nvPicPr>
          <p:cNvPr id="82" name="Picture 81">
            <a:extLst>
              <a:ext uri="{FF2B5EF4-FFF2-40B4-BE49-F238E27FC236}">
                <a16:creationId xmlns:a16="http://schemas.microsoft.com/office/drawing/2014/main" id="{3152A0DA-8A75-CB31-EE4E-8CFD4CCA0AA9}"/>
              </a:ext>
            </a:extLst>
          </p:cNvPr>
          <p:cNvPicPr>
            <a:picLocks noChangeAspect="1"/>
          </p:cNvPicPr>
          <p:nvPr/>
        </p:nvPicPr>
        <p:blipFill>
          <a:blip r:embed="rId10"/>
          <a:srcRect r="22480"/>
          <a:stretch>
            <a:fillRect/>
          </a:stretch>
        </p:blipFill>
        <p:spPr>
          <a:xfrm>
            <a:off x="9081410" y="32335"/>
            <a:ext cx="1610515" cy="388493"/>
          </a:xfrm>
          <a:prstGeom prst="rect">
            <a:avLst/>
          </a:prstGeom>
        </p:spPr>
      </p:pic>
      <p:sp>
        <p:nvSpPr>
          <p:cNvPr id="139" name="Rectangle: Rounded Corners 1218">
            <a:extLst>
              <a:ext uri="{FF2B5EF4-FFF2-40B4-BE49-F238E27FC236}">
                <a16:creationId xmlns:a16="http://schemas.microsoft.com/office/drawing/2014/main" id="{065953E7-BBC4-2798-BEA5-9FA6A1FBD9A6}"/>
              </a:ext>
            </a:extLst>
          </p:cNvPr>
          <p:cNvSpPr/>
          <p:nvPr/>
        </p:nvSpPr>
        <p:spPr>
          <a:xfrm>
            <a:off x="5967245" y="2717449"/>
            <a:ext cx="255505" cy="238715"/>
          </a:xfrm>
          <a:prstGeom prst="flowChartDecision">
            <a:avLst/>
          </a:prstGeom>
          <a:solidFill>
            <a:schemeClr val="bg1"/>
          </a:solidFill>
          <a:ln w="12700" cap="flat" cmpd="sng" algn="ctr">
            <a:solidFill>
              <a:srgbClr val="ED0202"/>
            </a:solidFill>
            <a:prstDash val="solid"/>
            <a:miter lim="800000"/>
          </a:ln>
          <a:effectLst>
            <a:outerShdw blurRad="50800" dist="38100" dir="5400000" algn="t"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13" name="CuadroTexto 112">
            <a:extLst>
              <a:ext uri="{FF2B5EF4-FFF2-40B4-BE49-F238E27FC236}">
                <a16:creationId xmlns:a16="http://schemas.microsoft.com/office/drawing/2014/main" id="{7164B5DC-8B27-2046-9CE7-00664663DA0A}"/>
              </a:ext>
            </a:extLst>
          </p:cNvPr>
          <p:cNvSpPr txBox="1"/>
          <p:nvPr/>
        </p:nvSpPr>
        <p:spPr>
          <a:xfrm>
            <a:off x="5775970" y="2484557"/>
            <a:ext cx="56938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9B2D1F"/>
                </a:solidFill>
                <a:effectLst/>
                <a:uLnTx/>
                <a:uFillTx/>
                <a:latin typeface="Santander Text" panose="020B0504020201020104"/>
                <a:ea typeface="+mn-ea"/>
                <a:cs typeface="+mn-cs"/>
              </a:rPr>
              <a:t>ERROR?</a:t>
            </a:r>
          </a:p>
        </p:txBody>
      </p:sp>
      <p:sp>
        <p:nvSpPr>
          <p:cNvPr id="114" name="CuadroTexto 113">
            <a:extLst>
              <a:ext uri="{FF2B5EF4-FFF2-40B4-BE49-F238E27FC236}">
                <a16:creationId xmlns:a16="http://schemas.microsoft.com/office/drawing/2014/main" id="{952CFF99-9BF8-53C6-92DA-BD0AB15F00E4}"/>
              </a:ext>
            </a:extLst>
          </p:cNvPr>
          <p:cNvSpPr txBox="1"/>
          <p:nvPr/>
        </p:nvSpPr>
        <p:spPr>
          <a:xfrm>
            <a:off x="6059005" y="3040127"/>
            <a:ext cx="3545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9B2D1F"/>
                </a:solidFill>
                <a:effectLst/>
                <a:uLnTx/>
                <a:uFillTx/>
                <a:latin typeface="Santander Text" panose="020B0504020201020104"/>
                <a:ea typeface="+mn-ea"/>
                <a:cs typeface="+mn-cs"/>
              </a:rPr>
              <a:t>YES</a:t>
            </a:r>
          </a:p>
        </p:txBody>
      </p:sp>
      <p:sp>
        <p:nvSpPr>
          <p:cNvPr id="31" name="CuadroTexto 30">
            <a:extLst>
              <a:ext uri="{FF2B5EF4-FFF2-40B4-BE49-F238E27FC236}">
                <a16:creationId xmlns:a16="http://schemas.microsoft.com/office/drawing/2014/main" id="{4B9177DB-D81A-F56E-B1C4-66D69777C184}"/>
              </a:ext>
            </a:extLst>
          </p:cNvPr>
          <p:cNvSpPr txBox="1"/>
          <p:nvPr/>
        </p:nvSpPr>
        <p:spPr>
          <a:xfrm>
            <a:off x="6180214" y="2636022"/>
            <a:ext cx="33855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9B2D1F"/>
                </a:solidFill>
                <a:effectLst/>
                <a:uLnTx/>
                <a:uFillTx/>
                <a:latin typeface="Santander Text" panose="020B0504020201020104"/>
                <a:ea typeface="+mn-ea"/>
                <a:cs typeface="+mn-cs"/>
              </a:rPr>
              <a:t>NO</a:t>
            </a:r>
          </a:p>
        </p:txBody>
      </p:sp>
      <p:grpSp>
        <p:nvGrpSpPr>
          <p:cNvPr id="46" name="Grupo 45">
            <a:extLst>
              <a:ext uri="{FF2B5EF4-FFF2-40B4-BE49-F238E27FC236}">
                <a16:creationId xmlns:a16="http://schemas.microsoft.com/office/drawing/2014/main" id="{B05024D6-5212-1507-505F-E425B15BB4C1}"/>
              </a:ext>
            </a:extLst>
          </p:cNvPr>
          <p:cNvGrpSpPr/>
          <p:nvPr/>
        </p:nvGrpSpPr>
        <p:grpSpPr>
          <a:xfrm>
            <a:off x="6510626" y="2297171"/>
            <a:ext cx="1119787" cy="1084809"/>
            <a:chOff x="5394973" y="2415033"/>
            <a:chExt cx="1119787" cy="1084809"/>
          </a:xfrm>
        </p:grpSpPr>
        <p:sp>
          <p:nvSpPr>
            <p:cNvPr id="44" name="Rectangle: Rounded Corners 1218">
              <a:extLst>
                <a:ext uri="{FF2B5EF4-FFF2-40B4-BE49-F238E27FC236}">
                  <a16:creationId xmlns:a16="http://schemas.microsoft.com/office/drawing/2014/main" id="{46C0ECCE-3847-AE6C-4E34-07B3390E7AC0}"/>
                </a:ext>
              </a:extLst>
            </p:cNvPr>
            <p:cNvSpPr/>
            <p:nvPr/>
          </p:nvSpPr>
          <p:spPr>
            <a:xfrm>
              <a:off x="5394973" y="2415033"/>
              <a:ext cx="1119787" cy="1084809"/>
            </a:xfrm>
            <a:prstGeom prst="roundRect">
              <a:avLst>
                <a:gd name="adj" fmla="val 5394"/>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Santander Text" panose="020B0504020201020104"/>
                  <a:ea typeface="+mn-ea"/>
                  <a:cs typeface="+mn-cs"/>
                </a:rPr>
                <a:t>Common Data Layer</a:t>
              </a:r>
            </a:p>
          </p:txBody>
        </p:sp>
        <p:sp>
          <p:nvSpPr>
            <p:cNvPr id="43" name="Cilindro 42">
              <a:extLst>
                <a:ext uri="{FF2B5EF4-FFF2-40B4-BE49-F238E27FC236}">
                  <a16:creationId xmlns:a16="http://schemas.microsoft.com/office/drawing/2014/main" id="{2FE43FDB-919D-7FCF-E977-F0B16A7E9B2B}"/>
                </a:ext>
              </a:extLst>
            </p:cNvPr>
            <p:cNvSpPr/>
            <p:nvPr/>
          </p:nvSpPr>
          <p:spPr>
            <a:xfrm>
              <a:off x="5659547" y="2833251"/>
              <a:ext cx="612747" cy="490612"/>
            </a:xfrm>
            <a:prstGeom prst="can">
              <a:avLst/>
            </a:prstGeom>
            <a:solidFill>
              <a:schemeClr val="accent2">
                <a:lumMod val="40000"/>
                <a:lumOff val="60000"/>
              </a:schemeClr>
            </a:solidFill>
            <a:ln w="12700" cap="flat" cmpd="sng" algn="ctr">
              <a:solidFill>
                <a:srgbClr val="ED0202"/>
              </a:solidFill>
              <a:prstDash val="solid"/>
              <a:miter lim="800000"/>
            </a:ln>
            <a:effectLst>
              <a:outerShdw blurRad="50800" dist="38100" dir="5400000" algn="t"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grpSp>
      <p:grpSp>
        <p:nvGrpSpPr>
          <p:cNvPr id="60" name="Grupo 59">
            <a:extLst>
              <a:ext uri="{FF2B5EF4-FFF2-40B4-BE49-F238E27FC236}">
                <a16:creationId xmlns:a16="http://schemas.microsoft.com/office/drawing/2014/main" id="{D440D911-F52A-2622-B612-217B35323BF3}"/>
              </a:ext>
            </a:extLst>
          </p:cNvPr>
          <p:cNvGrpSpPr/>
          <p:nvPr/>
        </p:nvGrpSpPr>
        <p:grpSpPr>
          <a:xfrm>
            <a:off x="3280931" y="2292394"/>
            <a:ext cx="1119787" cy="1084809"/>
            <a:chOff x="2909880" y="2636886"/>
            <a:chExt cx="1119787" cy="1084809"/>
          </a:xfrm>
        </p:grpSpPr>
        <p:sp>
          <p:nvSpPr>
            <p:cNvPr id="50" name="Rectangle: Rounded Corners 1218">
              <a:extLst>
                <a:ext uri="{FF2B5EF4-FFF2-40B4-BE49-F238E27FC236}">
                  <a16:creationId xmlns:a16="http://schemas.microsoft.com/office/drawing/2014/main" id="{C0C9CB38-6295-7D9F-3F43-06FBC7BB1DB1}"/>
                </a:ext>
              </a:extLst>
            </p:cNvPr>
            <p:cNvSpPr/>
            <p:nvPr/>
          </p:nvSpPr>
          <p:spPr>
            <a:xfrm>
              <a:off x="2909880" y="2636886"/>
              <a:ext cx="1119787" cy="1084809"/>
            </a:xfrm>
            <a:prstGeom prst="roundRect">
              <a:avLst>
                <a:gd name="adj" fmla="val 5394"/>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Santander Text" panose="020B0504020201020104"/>
                  <a:ea typeface="+mn-ea"/>
                  <a:cs typeface="+mn-cs"/>
                </a:rPr>
                <a:t>Landing Data Layer</a:t>
              </a:r>
            </a:p>
          </p:txBody>
        </p:sp>
        <p:sp>
          <p:nvSpPr>
            <p:cNvPr id="42" name="Cilindro 41">
              <a:extLst>
                <a:ext uri="{FF2B5EF4-FFF2-40B4-BE49-F238E27FC236}">
                  <a16:creationId xmlns:a16="http://schemas.microsoft.com/office/drawing/2014/main" id="{8330206B-2207-F66B-6136-E96B35D06A00}"/>
                </a:ext>
              </a:extLst>
            </p:cNvPr>
            <p:cNvSpPr/>
            <p:nvPr/>
          </p:nvSpPr>
          <p:spPr>
            <a:xfrm>
              <a:off x="3187246" y="2983717"/>
              <a:ext cx="565057" cy="490612"/>
            </a:xfrm>
            <a:prstGeom prst="can">
              <a:avLst/>
            </a:prstGeom>
            <a:solidFill>
              <a:schemeClr val="accent2">
                <a:lumMod val="40000"/>
                <a:lumOff val="60000"/>
              </a:schemeClr>
            </a:solidFill>
            <a:ln w="12700" cap="flat" cmpd="sng" algn="ctr">
              <a:solidFill>
                <a:srgbClr val="ED0202"/>
              </a:solidFill>
              <a:prstDash val="solid"/>
              <a:miter lim="800000"/>
            </a:ln>
            <a:effectLst>
              <a:outerShdw blurRad="50800" dist="38100" dir="5400000" algn="t"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grpSp>
      <p:sp>
        <p:nvSpPr>
          <p:cNvPr id="61" name="Rectangle: Rounded Corners 1218">
            <a:extLst>
              <a:ext uri="{FF2B5EF4-FFF2-40B4-BE49-F238E27FC236}">
                <a16:creationId xmlns:a16="http://schemas.microsoft.com/office/drawing/2014/main" id="{C94E07C4-8C75-7B10-15B1-F48E8DE38DA2}"/>
              </a:ext>
            </a:extLst>
          </p:cNvPr>
          <p:cNvSpPr/>
          <p:nvPr/>
        </p:nvSpPr>
        <p:spPr>
          <a:xfrm>
            <a:off x="4647616" y="2572683"/>
            <a:ext cx="1119787" cy="520565"/>
          </a:xfrm>
          <a:prstGeom prst="roundRect">
            <a:avLst>
              <a:gd name="adj" fmla="val 5394"/>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Santander Text" panose="020B0504020201020104"/>
                <a:ea typeface="+mn-ea"/>
                <a:cs typeface="+mn-cs"/>
              </a:rPr>
              <a:t>Normalization &amp; Data Quality process</a:t>
            </a:r>
          </a:p>
        </p:txBody>
      </p:sp>
      <p:cxnSp>
        <p:nvCxnSpPr>
          <p:cNvPr id="62" name="Conector recto de flecha 61">
            <a:extLst>
              <a:ext uri="{FF2B5EF4-FFF2-40B4-BE49-F238E27FC236}">
                <a16:creationId xmlns:a16="http://schemas.microsoft.com/office/drawing/2014/main" id="{9CAFA4F0-8B71-5D03-871A-8201A653C7E3}"/>
              </a:ext>
            </a:extLst>
          </p:cNvPr>
          <p:cNvCxnSpPr>
            <a:cxnSpLocks/>
            <a:stCxn id="139" idx="3"/>
          </p:cNvCxnSpPr>
          <p:nvPr/>
        </p:nvCxnSpPr>
        <p:spPr>
          <a:xfrm>
            <a:off x="6222750" y="2836807"/>
            <a:ext cx="287876" cy="2769"/>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71" name="Conector recto de flecha 70">
            <a:extLst>
              <a:ext uri="{FF2B5EF4-FFF2-40B4-BE49-F238E27FC236}">
                <a16:creationId xmlns:a16="http://schemas.microsoft.com/office/drawing/2014/main" id="{54F3CBD2-76C9-7F89-A16E-4DF801033125}"/>
              </a:ext>
            </a:extLst>
          </p:cNvPr>
          <p:cNvCxnSpPr>
            <a:cxnSpLocks/>
            <a:stCxn id="61" idx="3"/>
            <a:endCxn id="139" idx="1"/>
          </p:cNvCxnSpPr>
          <p:nvPr/>
        </p:nvCxnSpPr>
        <p:spPr>
          <a:xfrm>
            <a:off x="5767403" y="2832966"/>
            <a:ext cx="199842" cy="384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75" name="Conector recto de flecha 74">
            <a:extLst>
              <a:ext uri="{FF2B5EF4-FFF2-40B4-BE49-F238E27FC236}">
                <a16:creationId xmlns:a16="http://schemas.microsoft.com/office/drawing/2014/main" id="{998DFB1C-0F1D-6C63-F2D6-3C276C805823}"/>
              </a:ext>
            </a:extLst>
          </p:cNvPr>
          <p:cNvCxnSpPr>
            <a:cxnSpLocks/>
            <a:endCxn id="61" idx="1"/>
          </p:cNvCxnSpPr>
          <p:nvPr/>
        </p:nvCxnSpPr>
        <p:spPr>
          <a:xfrm flipV="1">
            <a:off x="4400718" y="2832966"/>
            <a:ext cx="246898" cy="183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2" name="Conector recto de flecha 91">
            <a:extLst>
              <a:ext uri="{FF2B5EF4-FFF2-40B4-BE49-F238E27FC236}">
                <a16:creationId xmlns:a16="http://schemas.microsoft.com/office/drawing/2014/main" id="{7C134E49-DF84-27D4-BCC0-951DD1F3AEDB}"/>
              </a:ext>
            </a:extLst>
          </p:cNvPr>
          <p:cNvCxnSpPr>
            <a:cxnSpLocks/>
            <a:stCxn id="139" idx="2"/>
          </p:cNvCxnSpPr>
          <p:nvPr/>
        </p:nvCxnSpPr>
        <p:spPr>
          <a:xfrm>
            <a:off x="6094998" y="2956164"/>
            <a:ext cx="0" cy="55557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08" name="Rectangle: Rounded Corners 1218">
            <a:extLst>
              <a:ext uri="{FF2B5EF4-FFF2-40B4-BE49-F238E27FC236}">
                <a16:creationId xmlns:a16="http://schemas.microsoft.com/office/drawing/2014/main" id="{178CA691-BA23-9288-9352-5C40D184EED5}"/>
              </a:ext>
            </a:extLst>
          </p:cNvPr>
          <p:cNvSpPr/>
          <p:nvPr/>
        </p:nvSpPr>
        <p:spPr>
          <a:xfrm>
            <a:off x="5535103" y="3525251"/>
            <a:ext cx="1119787" cy="520565"/>
          </a:xfrm>
          <a:prstGeom prst="roundRect">
            <a:avLst>
              <a:gd name="adj" fmla="val 5394"/>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Santander Text" panose="020B0504020201020104"/>
                <a:ea typeface="+mn-ea"/>
                <a:cs typeface="+mn-cs"/>
              </a:rPr>
              <a:t>Data troubleshooting</a:t>
            </a:r>
          </a:p>
        </p:txBody>
      </p:sp>
      <p:sp>
        <p:nvSpPr>
          <p:cNvPr id="121" name="Rectangle: Rounded Corners 1218">
            <a:extLst>
              <a:ext uri="{FF2B5EF4-FFF2-40B4-BE49-F238E27FC236}">
                <a16:creationId xmlns:a16="http://schemas.microsoft.com/office/drawing/2014/main" id="{065953E7-BBC4-2798-BEA5-9FA6A1FBD9A6}"/>
              </a:ext>
            </a:extLst>
          </p:cNvPr>
          <p:cNvSpPr/>
          <p:nvPr/>
        </p:nvSpPr>
        <p:spPr>
          <a:xfrm>
            <a:off x="6936402" y="3634703"/>
            <a:ext cx="255505" cy="238715"/>
          </a:xfrm>
          <a:prstGeom prst="flowChartDecision">
            <a:avLst/>
          </a:prstGeom>
          <a:solidFill>
            <a:schemeClr val="bg1"/>
          </a:solidFill>
          <a:ln w="12700" cap="flat" cmpd="sng" algn="ctr">
            <a:solidFill>
              <a:srgbClr val="ED0202"/>
            </a:solidFill>
            <a:prstDash val="solid"/>
            <a:miter lim="800000"/>
          </a:ln>
          <a:effectLst>
            <a:outerShdw blurRad="50800" dist="38100" dir="5400000" algn="t"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22" name="CuadroTexto 121">
            <a:extLst>
              <a:ext uri="{FF2B5EF4-FFF2-40B4-BE49-F238E27FC236}">
                <a16:creationId xmlns:a16="http://schemas.microsoft.com/office/drawing/2014/main" id="{7164B5DC-8B27-2046-9CE7-00664663DA0A}"/>
              </a:ext>
            </a:extLst>
          </p:cNvPr>
          <p:cNvSpPr txBox="1"/>
          <p:nvPr/>
        </p:nvSpPr>
        <p:spPr>
          <a:xfrm>
            <a:off x="7090033" y="3774527"/>
            <a:ext cx="61587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9B2D1F"/>
                </a:solidFill>
                <a:effectLst/>
                <a:uLnTx/>
                <a:uFillTx/>
                <a:latin typeface="Santander Text" panose="020B0504020201020104"/>
                <a:ea typeface="+mn-ea"/>
                <a:cs typeface="+mn-cs"/>
              </a:rPr>
              <a:t>SOLVED?</a:t>
            </a:r>
          </a:p>
        </p:txBody>
      </p:sp>
      <p:cxnSp>
        <p:nvCxnSpPr>
          <p:cNvPr id="125" name="Conector recto de flecha 124">
            <a:extLst>
              <a:ext uri="{FF2B5EF4-FFF2-40B4-BE49-F238E27FC236}">
                <a16:creationId xmlns:a16="http://schemas.microsoft.com/office/drawing/2014/main" id="{9CAFA4F0-8B71-5D03-871A-8201A653C7E3}"/>
              </a:ext>
            </a:extLst>
          </p:cNvPr>
          <p:cNvCxnSpPr>
            <a:cxnSpLocks/>
            <a:stCxn id="121" idx="0"/>
          </p:cNvCxnSpPr>
          <p:nvPr/>
        </p:nvCxnSpPr>
        <p:spPr>
          <a:xfrm flipH="1" flipV="1">
            <a:off x="7061734" y="3420722"/>
            <a:ext cx="2421" cy="21398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75" name="Conector recto de flecha 174">
            <a:extLst>
              <a:ext uri="{FF2B5EF4-FFF2-40B4-BE49-F238E27FC236}">
                <a16:creationId xmlns:a16="http://schemas.microsoft.com/office/drawing/2014/main" id="{AC078872-66C3-2710-4118-E2D161642DAD}"/>
              </a:ext>
            </a:extLst>
          </p:cNvPr>
          <p:cNvCxnSpPr>
            <a:cxnSpLocks/>
            <a:endCxn id="121" idx="1"/>
          </p:cNvCxnSpPr>
          <p:nvPr/>
        </p:nvCxnSpPr>
        <p:spPr>
          <a:xfrm>
            <a:off x="6654645" y="3754061"/>
            <a:ext cx="28175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77" name="CuadroTexto 176">
            <a:extLst>
              <a:ext uri="{FF2B5EF4-FFF2-40B4-BE49-F238E27FC236}">
                <a16:creationId xmlns:a16="http://schemas.microsoft.com/office/drawing/2014/main" id="{4BAFFF52-F1CD-16FF-052A-D5F415F44494}"/>
              </a:ext>
            </a:extLst>
          </p:cNvPr>
          <p:cNvSpPr txBox="1"/>
          <p:nvPr/>
        </p:nvSpPr>
        <p:spPr>
          <a:xfrm>
            <a:off x="7067337" y="3452153"/>
            <a:ext cx="3545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9B2D1F"/>
                </a:solidFill>
                <a:effectLst/>
                <a:uLnTx/>
                <a:uFillTx/>
                <a:latin typeface="Santander Text" panose="020B0504020201020104"/>
                <a:ea typeface="+mn-ea"/>
                <a:cs typeface="+mn-cs"/>
              </a:rPr>
              <a:t>YES</a:t>
            </a:r>
          </a:p>
        </p:txBody>
      </p:sp>
      <p:sp>
        <p:nvSpPr>
          <p:cNvPr id="178" name="CuadroTexto 177">
            <a:extLst>
              <a:ext uri="{FF2B5EF4-FFF2-40B4-BE49-F238E27FC236}">
                <a16:creationId xmlns:a16="http://schemas.microsoft.com/office/drawing/2014/main" id="{90804573-94A8-F3FC-701C-0D640B79F9A6}"/>
              </a:ext>
            </a:extLst>
          </p:cNvPr>
          <p:cNvSpPr txBox="1"/>
          <p:nvPr/>
        </p:nvSpPr>
        <p:spPr>
          <a:xfrm>
            <a:off x="7075352" y="4118662"/>
            <a:ext cx="33855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9B2D1F"/>
                </a:solidFill>
                <a:effectLst/>
                <a:uLnTx/>
                <a:uFillTx/>
                <a:latin typeface="Santander Text" panose="020B0504020201020104"/>
                <a:ea typeface="+mn-ea"/>
                <a:cs typeface="+mn-cs"/>
              </a:rPr>
              <a:t>NO</a:t>
            </a:r>
          </a:p>
        </p:txBody>
      </p:sp>
      <p:cxnSp>
        <p:nvCxnSpPr>
          <p:cNvPr id="179" name="Conector recto de flecha 178">
            <a:extLst>
              <a:ext uri="{FF2B5EF4-FFF2-40B4-BE49-F238E27FC236}">
                <a16:creationId xmlns:a16="http://schemas.microsoft.com/office/drawing/2014/main" id="{2DB2811F-A77B-520C-E569-638D762E4299}"/>
              </a:ext>
            </a:extLst>
          </p:cNvPr>
          <p:cNvCxnSpPr>
            <a:cxnSpLocks/>
          </p:cNvCxnSpPr>
          <p:nvPr/>
        </p:nvCxnSpPr>
        <p:spPr>
          <a:xfrm>
            <a:off x="7060011" y="3896185"/>
            <a:ext cx="0" cy="91016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22" name="Rectangle: Rounded Corners 1218">
            <a:extLst>
              <a:ext uri="{FF2B5EF4-FFF2-40B4-BE49-F238E27FC236}">
                <a16:creationId xmlns:a16="http://schemas.microsoft.com/office/drawing/2014/main" id="{70A3065B-9FBF-47A5-78CF-092C967256A9}"/>
              </a:ext>
            </a:extLst>
          </p:cNvPr>
          <p:cNvSpPr/>
          <p:nvPr/>
        </p:nvSpPr>
        <p:spPr>
          <a:xfrm>
            <a:off x="3922302" y="3499062"/>
            <a:ext cx="1119787" cy="899566"/>
          </a:xfrm>
          <a:prstGeom prst="roundRect">
            <a:avLst>
              <a:gd name="adj" fmla="val 5394"/>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Santander Text" panose="020B0504020201020104"/>
                <a:ea typeface="+mn-ea"/>
                <a:cs typeface="+mn-cs"/>
              </a:rPr>
              <a:t>FMIs Oracle DB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Santander Text" panose="020B0504020201020104"/>
                <a:ea typeface="+mn-ea"/>
                <a:cs typeface="+mn-cs"/>
              </a:rPr>
              <a:t>(Historical Data)</a:t>
            </a:r>
          </a:p>
        </p:txBody>
      </p:sp>
      <p:grpSp>
        <p:nvGrpSpPr>
          <p:cNvPr id="323" name="Database3" descr="{&quot;Key&quot;:&quot;POWER_USER_SHAPE_ICON&quot;,&quot;Value&quot;:&quot;POWER_USER_SHAPE_ICON_STYLE_1&quot;}">
            <a:extLst>
              <a:ext uri="{FF2B5EF4-FFF2-40B4-BE49-F238E27FC236}">
                <a16:creationId xmlns:a16="http://schemas.microsoft.com/office/drawing/2014/main" id="{370BDB69-C7B9-17CF-3613-EAAC32430CED}"/>
              </a:ext>
            </a:extLst>
          </p:cNvPr>
          <p:cNvGrpSpPr>
            <a:grpSpLocks noChangeAspect="1"/>
          </p:cNvGrpSpPr>
          <p:nvPr/>
        </p:nvGrpSpPr>
        <p:grpSpPr>
          <a:xfrm>
            <a:off x="4382623" y="3913027"/>
            <a:ext cx="264993" cy="424592"/>
            <a:chOff x="3805239" y="5622926"/>
            <a:chExt cx="279400" cy="447676"/>
          </a:xfrm>
          <a:solidFill>
            <a:schemeClr val="dk1"/>
          </a:solidFill>
        </p:grpSpPr>
        <p:sp>
          <p:nvSpPr>
            <p:cNvPr id="324" name="Freeform 490">
              <a:extLst>
                <a:ext uri="{FF2B5EF4-FFF2-40B4-BE49-F238E27FC236}">
                  <a16:creationId xmlns:a16="http://schemas.microsoft.com/office/drawing/2014/main" id="{7341C0D4-B7C4-C0CA-0573-75DA97149032}"/>
                </a:ext>
              </a:extLst>
            </p:cNvPr>
            <p:cNvSpPr>
              <a:spLocks noEditPoints="1"/>
            </p:cNvSpPr>
            <p:nvPr/>
          </p:nvSpPr>
          <p:spPr bwMode="auto">
            <a:xfrm>
              <a:off x="3805239" y="5622926"/>
              <a:ext cx="279400" cy="131763"/>
            </a:xfrm>
            <a:custGeom>
              <a:avLst/>
              <a:gdLst>
                <a:gd name="T0" fmla="*/ 184 w 368"/>
                <a:gd name="T1" fmla="*/ 17 h 173"/>
                <a:gd name="T2" fmla="*/ 16 w 368"/>
                <a:gd name="T3" fmla="*/ 86 h 173"/>
                <a:gd name="T4" fmla="*/ 184 w 368"/>
                <a:gd name="T5" fmla="*/ 156 h 173"/>
                <a:gd name="T6" fmla="*/ 351 w 368"/>
                <a:gd name="T7" fmla="*/ 86 h 173"/>
                <a:gd name="T8" fmla="*/ 184 w 368"/>
                <a:gd name="T9" fmla="*/ 17 h 173"/>
                <a:gd name="T10" fmla="*/ 184 w 368"/>
                <a:gd name="T11" fmla="*/ 173 h 173"/>
                <a:gd name="T12" fmla="*/ 0 w 368"/>
                <a:gd name="T13" fmla="*/ 86 h 173"/>
                <a:gd name="T14" fmla="*/ 184 w 368"/>
                <a:gd name="T15" fmla="*/ 0 h 173"/>
                <a:gd name="T16" fmla="*/ 368 w 368"/>
                <a:gd name="T17" fmla="*/ 86 h 173"/>
                <a:gd name="T18" fmla="*/ 184 w 368"/>
                <a:gd name="T19"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173">
                  <a:moveTo>
                    <a:pt x="184" y="17"/>
                  </a:moveTo>
                  <a:cubicBezTo>
                    <a:pt x="84" y="17"/>
                    <a:pt x="16" y="53"/>
                    <a:pt x="16" y="86"/>
                  </a:cubicBezTo>
                  <a:cubicBezTo>
                    <a:pt x="16" y="120"/>
                    <a:pt x="84" y="156"/>
                    <a:pt x="184" y="156"/>
                  </a:cubicBezTo>
                  <a:cubicBezTo>
                    <a:pt x="284" y="156"/>
                    <a:pt x="351" y="120"/>
                    <a:pt x="351" y="86"/>
                  </a:cubicBezTo>
                  <a:cubicBezTo>
                    <a:pt x="351" y="53"/>
                    <a:pt x="284" y="17"/>
                    <a:pt x="184" y="17"/>
                  </a:cubicBezTo>
                  <a:close/>
                  <a:moveTo>
                    <a:pt x="184" y="173"/>
                  </a:moveTo>
                  <a:cubicBezTo>
                    <a:pt x="81" y="173"/>
                    <a:pt x="0" y="135"/>
                    <a:pt x="0" y="86"/>
                  </a:cubicBezTo>
                  <a:cubicBezTo>
                    <a:pt x="0" y="38"/>
                    <a:pt x="81" y="0"/>
                    <a:pt x="184" y="0"/>
                  </a:cubicBezTo>
                  <a:cubicBezTo>
                    <a:pt x="287" y="0"/>
                    <a:pt x="368" y="38"/>
                    <a:pt x="368" y="86"/>
                  </a:cubicBezTo>
                  <a:cubicBezTo>
                    <a:pt x="368" y="135"/>
                    <a:pt x="287" y="173"/>
                    <a:pt x="184" y="1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325" name="Freeform 491">
              <a:extLst>
                <a:ext uri="{FF2B5EF4-FFF2-40B4-BE49-F238E27FC236}">
                  <a16:creationId xmlns:a16="http://schemas.microsoft.com/office/drawing/2014/main" id="{4023280D-0E09-44B4-6248-323632F9C408}"/>
                </a:ext>
              </a:extLst>
            </p:cNvPr>
            <p:cNvSpPr>
              <a:spLocks/>
            </p:cNvSpPr>
            <p:nvPr/>
          </p:nvSpPr>
          <p:spPr bwMode="auto">
            <a:xfrm>
              <a:off x="3805239" y="5768976"/>
              <a:ext cx="279400" cy="65088"/>
            </a:xfrm>
            <a:custGeom>
              <a:avLst/>
              <a:gdLst>
                <a:gd name="T0" fmla="*/ 184 w 368"/>
                <a:gd name="T1" fmla="*/ 86 h 86"/>
                <a:gd name="T2" fmla="*/ 0 w 368"/>
                <a:gd name="T3" fmla="*/ 0 h 86"/>
                <a:gd name="T4" fmla="*/ 16 w 368"/>
                <a:gd name="T5" fmla="*/ 0 h 86"/>
                <a:gd name="T6" fmla="*/ 184 w 368"/>
                <a:gd name="T7" fmla="*/ 69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3"/>
                    <a:pt x="84" y="69"/>
                    <a:pt x="184" y="69"/>
                  </a:cubicBezTo>
                  <a:cubicBezTo>
                    <a:pt x="284" y="69"/>
                    <a:pt x="351" y="33"/>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326" name="Freeform 492">
              <a:extLst>
                <a:ext uri="{FF2B5EF4-FFF2-40B4-BE49-F238E27FC236}">
                  <a16:creationId xmlns:a16="http://schemas.microsoft.com/office/drawing/2014/main" id="{FED95A30-8FB7-231E-4CA7-DDF675062F02}"/>
                </a:ext>
              </a:extLst>
            </p:cNvPr>
            <p:cNvSpPr>
              <a:spLocks/>
            </p:cNvSpPr>
            <p:nvPr/>
          </p:nvSpPr>
          <p:spPr bwMode="auto">
            <a:xfrm>
              <a:off x="3805239" y="5848351"/>
              <a:ext cx="279400" cy="65088"/>
            </a:xfrm>
            <a:custGeom>
              <a:avLst/>
              <a:gdLst>
                <a:gd name="T0" fmla="*/ 184 w 368"/>
                <a:gd name="T1" fmla="*/ 86 h 86"/>
                <a:gd name="T2" fmla="*/ 0 w 368"/>
                <a:gd name="T3" fmla="*/ 0 h 86"/>
                <a:gd name="T4" fmla="*/ 16 w 368"/>
                <a:gd name="T5" fmla="*/ 0 h 86"/>
                <a:gd name="T6" fmla="*/ 184 w 368"/>
                <a:gd name="T7" fmla="*/ 70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4"/>
                    <a:pt x="84" y="70"/>
                    <a:pt x="184" y="70"/>
                  </a:cubicBezTo>
                  <a:cubicBezTo>
                    <a:pt x="284" y="70"/>
                    <a:pt x="351" y="34"/>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327" name="Freeform 493">
              <a:extLst>
                <a:ext uri="{FF2B5EF4-FFF2-40B4-BE49-F238E27FC236}">
                  <a16:creationId xmlns:a16="http://schemas.microsoft.com/office/drawing/2014/main" id="{7E9162ED-9223-8084-B232-3DC9FA30FF66}"/>
                </a:ext>
              </a:extLst>
            </p:cNvPr>
            <p:cNvSpPr>
              <a:spLocks/>
            </p:cNvSpPr>
            <p:nvPr/>
          </p:nvSpPr>
          <p:spPr bwMode="auto">
            <a:xfrm>
              <a:off x="3805239" y="5689601"/>
              <a:ext cx="279400" cy="304800"/>
            </a:xfrm>
            <a:custGeom>
              <a:avLst/>
              <a:gdLst>
                <a:gd name="T0" fmla="*/ 184 w 368"/>
                <a:gd name="T1" fmla="*/ 400 h 400"/>
                <a:gd name="T2" fmla="*/ 0 w 368"/>
                <a:gd name="T3" fmla="*/ 314 h 400"/>
                <a:gd name="T4" fmla="*/ 0 w 368"/>
                <a:gd name="T5" fmla="*/ 0 h 400"/>
                <a:gd name="T6" fmla="*/ 16 w 368"/>
                <a:gd name="T7" fmla="*/ 0 h 400"/>
                <a:gd name="T8" fmla="*/ 16 w 368"/>
                <a:gd name="T9" fmla="*/ 314 h 400"/>
                <a:gd name="T10" fmla="*/ 184 w 368"/>
                <a:gd name="T11" fmla="*/ 383 h 400"/>
                <a:gd name="T12" fmla="*/ 351 w 368"/>
                <a:gd name="T13" fmla="*/ 314 h 400"/>
                <a:gd name="T14" fmla="*/ 351 w 368"/>
                <a:gd name="T15" fmla="*/ 0 h 400"/>
                <a:gd name="T16" fmla="*/ 368 w 368"/>
                <a:gd name="T17" fmla="*/ 0 h 400"/>
                <a:gd name="T18" fmla="*/ 368 w 368"/>
                <a:gd name="T19" fmla="*/ 314 h 400"/>
                <a:gd name="T20" fmla="*/ 184 w 368"/>
                <a:gd name="T21"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400">
                  <a:moveTo>
                    <a:pt x="184" y="400"/>
                  </a:moveTo>
                  <a:cubicBezTo>
                    <a:pt x="81" y="400"/>
                    <a:pt x="0" y="362"/>
                    <a:pt x="0" y="314"/>
                  </a:cubicBezTo>
                  <a:lnTo>
                    <a:pt x="0" y="0"/>
                  </a:lnTo>
                  <a:lnTo>
                    <a:pt x="16" y="0"/>
                  </a:lnTo>
                  <a:lnTo>
                    <a:pt x="16" y="314"/>
                  </a:lnTo>
                  <a:cubicBezTo>
                    <a:pt x="16" y="347"/>
                    <a:pt x="84" y="383"/>
                    <a:pt x="184" y="383"/>
                  </a:cubicBezTo>
                  <a:cubicBezTo>
                    <a:pt x="284" y="383"/>
                    <a:pt x="351" y="347"/>
                    <a:pt x="351" y="314"/>
                  </a:cubicBezTo>
                  <a:lnTo>
                    <a:pt x="351" y="0"/>
                  </a:lnTo>
                  <a:lnTo>
                    <a:pt x="368" y="0"/>
                  </a:lnTo>
                  <a:lnTo>
                    <a:pt x="368" y="314"/>
                  </a:lnTo>
                  <a:cubicBezTo>
                    <a:pt x="368" y="362"/>
                    <a:pt x="287" y="400"/>
                    <a:pt x="184" y="40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328" name="Freeform 494">
              <a:extLst>
                <a:ext uri="{FF2B5EF4-FFF2-40B4-BE49-F238E27FC236}">
                  <a16:creationId xmlns:a16="http://schemas.microsoft.com/office/drawing/2014/main" id="{C894334A-A159-C8BD-3D66-72FEEEC14F9F}"/>
                </a:ext>
              </a:extLst>
            </p:cNvPr>
            <p:cNvSpPr>
              <a:spLocks noEditPoints="1"/>
            </p:cNvSpPr>
            <p:nvPr/>
          </p:nvSpPr>
          <p:spPr bwMode="auto">
            <a:xfrm>
              <a:off x="3905251" y="5778501"/>
              <a:ext cx="80963" cy="15875"/>
            </a:xfrm>
            <a:custGeom>
              <a:avLst/>
              <a:gdLst>
                <a:gd name="T0" fmla="*/ 87 w 106"/>
                <a:gd name="T1" fmla="*/ 3 h 22"/>
                <a:gd name="T2" fmla="*/ 103 w 106"/>
                <a:gd name="T3" fmla="*/ 0 h 22"/>
                <a:gd name="T4" fmla="*/ 106 w 106"/>
                <a:gd name="T5" fmla="*/ 17 h 22"/>
                <a:gd name="T6" fmla="*/ 89 w 106"/>
                <a:gd name="T7" fmla="*/ 20 h 22"/>
                <a:gd name="T8" fmla="*/ 87 w 106"/>
                <a:gd name="T9" fmla="*/ 3 h 22"/>
                <a:gd name="T10" fmla="*/ 8 w 106"/>
                <a:gd name="T11" fmla="*/ 18 h 22"/>
                <a:gd name="T12" fmla="*/ 0 w 106"/>
                <a:gd name="T13" fmla="*/ 17 h 22"/>
                <a:gd name="T14" fmla="*/ 3 w 106"/>
                <a:gd name="T15" fmla="*/ 0 h 22"/>
                <a:gd name="T16" fmla="*/ 19 w 106"/>
                <a:gd name="T17" fmla="*/ 3 h 22"/>
                <a:gd name="T18" fmla="*/ 17 w 106"/>
                <a:gd name="T19" fmla="*/ 20 h 22"/>
                <a:gd name="T20" fmla="*/ 8 w 106"/>
                <a:gd name="T21" fmla="*/ 18 h 22"/>
                <a:gd name="T22" fmla="*/ 45 w 106"/>
                <a:gd name="T23" fmla="*/ 22 h 22"/>
                <a:gd name="T24" fmla="*/ 45 w 106"/>
                <a:gd name="T25" fmla="*/ 5 h 22"/>
                <a:gd name="T26" fmla="*/ 61 w 106"/>
                <a:gd name="T27" fmla="*/ 5 h 22"/>
                <a:gd name="T28" fmla="*/ 61 w 106"/>
                <a:gd name="T29" fmla="*/ 22 h 22"/>
                <a:gd name="T30" fmla="*/ 53 w 106"/>
                <a:gd name="T31" fmla="*/ 22 h 22"/>
                <a:gd name="T32" fmla="*/ 45 w 106"/>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2">
                  <a:moveTo>
                    <a:pt x="87" y="3"/>
                  </a:moveTo>
                  <a:lnTo>
                    <a:pt x="103" y="0"/>
                  </a:lnTo>
                  <a:lnTo>
                    <a:pt x="106" y="17"/>
                  </a:lnTo>
                  <a:lnTo>
                    <a:pt x="89" y="20"/>
                  </a:lnTo>
                  <a:lnTo>
                    <a:pt x="87" y="3"/>
                  </a:lnTo>
                  <a:close/>
                  <a:moveTo>
                    <a:pt x="8" y="18"/>
                  </a:moveTo>
                  <a:lnTo>
                    <a:pt x="0" y="17"/>
                  </a:lnTo>
                  <a:lnTo>
                    <a:pt x="3" y="0"/>
                  </a:lnTo>
                  <a:lnTo>
                    <a:pt x="19" y="3"/>
                  </a:lnTo>
                  <a:lnTo>
                    <a:pt x="17" y="20"/>
                  </a:lnTo>
                  <a:lnTo>
                    <a:pt x="8" y="18"/>
                  </a:lnTo>
                  <a:close/>
                  <a:moveTo>
                    <a:pt x="45" y="22"/>
                  </a:moveTo>
                  <a:lnTo>
                    <a:pt x="45" y="5"/>
                  </a:lnTo>
                  <a:lnTo>
                    <a:pt x="61" y="5"/>
                  </a:lnTo>
                  <a:lnTo>
                    <a:pt x="61" y="22"/>
                  </a:lnTo>
                  <a:lnTo>
                    <a:pt x="53" y="22"/>
                  </a:lnTo>
                  <a:lnTo>
                    <a:pt x="4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329" name="Freeform 495">
              <a:extLst>
                <a:ext uri="{FF2B5EF4-FFF2-40B4-BE49-F238E27FC236}">
                  <a16:creationId xmlns:a16="http://schemas.microsoft.com/office/drawing/2014/main" id="{C83E0772-F6AD-46E4-C902-35C981B0E909}"/>
                </a:ext>
              </a:extLst>
            </p:cNvPr>
            <p:cNvSpPr>
              <a:spLocks/>
            </p:cNvSpPr>
            <p:nvPr/>
          </p:nvSpPr>
          <p:spPr bwMode="auto">
            <a:xfrm>
              <a:off x="3805239" y="5762626"/>
              <a:ext cx="279400" cy="71438"/>
            </a:xfrm>
            <a:custGeom>
              <a:avLst/>
              <a:gdLst>
                <a:gd name="T0" fmla="*/ 184 w 368"/>
                <a:gd name="T1" fmla="*/ 95 h 95"/>
                <a:gd name="T2" fmla="*/ 0 w 368"/>
                <a:gd name="T3" fmla="*/ 9 h 95"/>
                <a:gd name="T4" fmla="*/ 0 w 368"/>
                <a:gd name="T5" fmla="*/ 0 h 95"/>
                <a:gd name="T6" fmla="*/ 16 w 368"/>
                <a:gd name="T7" fmla="*/ 0 h 95"/>
                <a:gd name="T8" fmla="*/ 16 w 368"/>
                <a:gd name="T9" fmla="*/ 9 h 95"/>
                <a:gd name="T10" fmla="*/ 184 w 368"/>
                <a:gd name="T11" fmla="*/ 78 h 95"/>
                <a:gd name="T12" fmla="*/ 351 w 368"/>
                <a:gd name="T13" fmla="*/ 9 h 95"/>
                <a:gd name="T14" fmla="*/ 351 w 368"/>
                <a:gd name="T15" fmla="*/ 0 h 95"/>
                <a:gd name="T16" fmla="*/ 368 w 368"/>
                <a:gd name="T17" fmla="*/ 0 h 95"/>
                <a:gd name="T18" fmla="*/ 368 w 368"/>
                <a:gd name="T19" fmla="*/ 9 h 95"/>
                <a:gd name="T20" fmla="*/ 184 w 368"/>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95">
                  <a:moveTo>
                    <a:pt x="184" y="95"/>
                  </a:moveTo>
                  <a:cubicBezTo>
                    <a:pt x="81" y="95"/>
                    <a:pt x="0" y="57"/>
                    <a:pt x="0" y="9"/>
                  </a:cubicBezTo>
                  <a:lnTo>
                    <a:pt x="0" y="0"/>
                  </a:lnTo>
                  <a:lnTo>
                    <a:pt x="16" y="0"/>
                  </a:lnTo>
                  <a:lnTo>
                    <a:pt x="16" y="9"/>
                  </a:lnTo>
                  <a:cubicBezTo>
                    <a:pt x="16" y="42"/>
                    <a:pt x="84" y="78"/>
                    <a:pt x="184" y="78"/>
                  </a:cubicBezTo>
                  <a:cubicBezTo>
                    <a:pt x="284" y="78"/>
                    <a:pt x="351" y="42"/>
                    <a:pt x="351" y="9"/>
                  </a:cubicBezTo>
                  <a:lnTo>
                    <a:pt x="351" y="0"/>
                  </a:lnTo>
                  <a:lnTo>
                    <a:pt x="368" y="0"/>
                  </a:lnTo>
                  <a:lnTo>
                    <a:pt x="368" y="9"/>
                  </a:lnTo>
                  <a:cubicBezTo>
                    <a:pt x="368" y="57"/>
                    <a:pt x="287" y="95"/>
                    <a:pt x="184" y="9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330" name="Freeform 496">
              <a:extLst>
                <a:ext uri="{FF2B5EF4-FFF2-40B4-BE49-F238E27FC236}">
                  <a16:creationId xmlns:a16="http://schemas.microsoft.com/office/drawing/2014/main" id="{8550BB12-7906-96FB-CC42-7907DAD9B271}"/>
                </a:ext>
              </a:extLst>
            </p:cNvPr>
            <p:cNvSpPr>
              <a:spLocks noEditPoints="1"/>
            </p:cNvSpPr>
            <p:nvPr/>
          </p:nvSpPr>
          <p:spPr bwMode="auto">
            <a:xfrm>
              <a:off x="3905251" y="5857876"/>
              <a:ext cx="80963" cy="15875"/>
            </a:xfrm>
            <a:custGeom>
              <a:avLst/>
              <a:gdLst>
                <a:gd name="T0" fmla="*/ 87 w 106"/>
                <a:gd name="T1" fmla="*/ 2 h 21"/>
                <a:gd name="T2" fmla="*/ 95 w 106"/>
                <a:gd name="T3" fmla="*/ 1 h 21"/>
                <a:gd name="T4" fmla="*/ 95 w 106"/>
                <a:gd name="T5" fmla="*/ 1 h 21"/>
                <a:gd name="T6" fmla="*/ 103 w 106"/>
                <a:gd name="T7" fmla="*/ 0 h 21"/>
                <a:gd name="T8" fmla="*/ 106 w 106"/>
                <a:gd name="T9" fmla="*/ 16 h 21"/>
                <a:gd name="T10" fmla="*/ 89 w 106"/>
                <a:gd name="T11" fmla="*/ 19 h 21"/>
                <a:gd name="T12" fmla="*/ 87 w 106"/>
                <a:gd name="T13" fmla="*/ 2 h 21"/>
                <a:gd name="T14" fmla="*/ 8 w 106"/>
                <a:gd name="T15" fmla="*/ 17 h 21"/>
                <a:gd name="T16" fmla="*/ 0 w 106"/>
                <a:gd name="T17" fmla="*/ 16 h 21"/>
                <a:gd name="T18" fmla="*/ 3 w 106"/>
                <a:gd name="T19" fmla="*/ 0 h 21"/>
                <a:gd name="T20" fmla="*/ 19 w 106"/>
                <a:gd name="T21" fmla="*/ 2 h 21"/>
                <a:gd name="T22" fmla="*/ 17 w 106"/>
                <a:gd name="T23" fmla="*/ 19 h 21"/>
                <a:gd name="T24" fmla="*/ 8 w 106"/>
                <a:gd name="T25" fmla="*/ 17 h 21"/>
                <a:gd name="T26" fmla="*/ 45 w 106"/>
                <a:gd name="T27" fmla="*/ 21 h 21"/>
                <a:gd name="T28" fmla="*/ 45 w 106"/>
                <a:gd name="T29" fmla="*/ 4 h 21"/>
                <a:gd name="T30" fmla="*/ 61 w 106"/>
                <a:gd name="T31" fmla="*/ 4 h 21"/>
                <a:gd name="T32" fmla="*/ 61 w 106"/>
                <a:gd name="T33" fmla="*/ 21 h 21"/>
                <a:gd name="T34" fmla="*/ 53 w 106"/>
                <a:gd name="T35" fmla="*/ 21 h 21"/>
                <a:gd name="T36" fmla="*/ 45 w 106"/>
                <a:gd name="T3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21">
                  <a:moveTo>
                    <a:pt x="87" y="2"/>
                  </a:moveTo>
                  <a:lnTo>
                    <a:pt x="95" y="1"/>
                  </a:lnTo>
                  <a:lnTo>
                    <a:pt x="95" y="1"/>
                  </a:lnTo>
                  <a:lnTo>
                    <a:pt x="103" y="0"/>
                  </a:lnTo>
                  <a:lnTo>
                    <a:pt x="106" y="16"/>
                  </a:lnTo>
                  <a:lnTo>
                    <a:pt x="89" y="19"/>
                  </a:lnTo>
                  <a:lnTo>
                    <a:pt x="87" y="2"/>
                  </a:lnTo>
                  <a:close/>
                  <a:moveTo>
                    <a:pt x="8" y="17"/>
                  </a:moveTo>
                  <a:lnTo>
                    <a:pt x="0" y="16"/>
                  </a:lnTo>
                  <a:lnTo>
                    <a:pt x="3" y="0"/>
                  </a:lnTo>
                  <a:lnTo>
                    <a:pt x="19" y="2"/>
                  </a:lnTo>
                  <a:lnTo>
                    <a:pt x="17" y="19"/>
                  </a:lnTo>
                  <a:lnTo>
                    <a:pt x="8" y="17"/>
                  </a:lnTo>
                  <a:close/>
                  <a:moveTo>
                    <a:pt x="45" y="21"/>
                  </a:moveTo>
                  <a:lnTo>
                    <a:pt x="45" y="4"/>
                  </a:lnTo>
                  <a:lnTo>
                    <a:pt x="61" y="4"/>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331" name="Freeform 497">
              <a:extLst>
                <a:ext uri="{FF2B5EF4-FFF2-40B4-BE49-F238E27FC236}">
                  <a16:creationId xmlns:a16="http://schemas.microsoft.com/office/drawing/2014/main" id="{B9F4373F-85D8-323E-54FF-F9099B9E9DB5}"/>
                </a:ext>
              </a:extLst>
            </p:cNvPr>
            <p:cNvSpPr>
              <a:spLocks noEditPoints="1"/>
            </p:cNvSpPr>
            <p:nvPr/>
          </p:nvSpPr>
          <p:spPr bwMode="auto">
            <a:xfrm>
              <a:off x="3905251" y="5937251"/>
              <a:ext cx="80963" cy="15875"/>
            </a:xfrm>
            <a:custGeom>
              <a:avLst/>
              <a:gdLst>
                <a:gd name="T0" fmla="*/ 87 w 106"/>
                <a:gd name="T1" fmla="*/ 3 h 21"/>
                <a:gd name="T2" fmla="*/ 103 w 106"/>
                <a:gd name="T3" fmla="*/ 0 h 21"/>
                <a:gd name="T4" fmla="*/ 106 w 106"/>
                <a:gd name="T5" fmla="*/ 16 h 21"/>
                <a:gd name="T6" fmla="*/ 89 w 106"/>
                <a:gd name="T7" fmla="*/ 19 h 21"/>
                <a:gd name="T8" fmla="*/ 87 w 106"/>
                <a:gd name="T9" fmla="*/ 3 h 21"/>
                <a:gd name="T10" fmla="*/ 8 w 106"/>
                <a:gd name="T11" fmla="*/ 18 h 21"/>
                <a:gd name="T12" fmla="*/ 0 w 106"/>
                <a:gd name="T13" fmla="*/ 16 h 21"/>
                <a:gd name="T14" fmla="*/ 3 w 106"/>
                <a:gd name="T15" fmla="*/ 0 h 21"/>
                <a:gd name="T16" fmla="*/ 19 w 106"/>
                <a:gd name="T17" fmla="*/ 3 h 21"/>
                <a:gd name="T18" fmla="*/ 17 w 106"/>
                <a:gd name="T19" fmla="*/ 19 h 21"/>
                <a:gd name="T20" fmla="*/ 8 w 106"/>
                <a:gd name="T21" fmla="*/ 18 h 21"/>
                <a:gd name="T22" fmla="*/ 45 w 106"/>
                <a:gd name="T23" fmla="*/ 21 h 21"/>
                <a:gd name="T24" fmla="*/ 45 w 106"/>
                <a:gd name="T25" fmla="*/ 5 h 21"/>
                <a:gd name="T26" fmla="*/ 61 w 106"/>
                <a:gd name="T27" fmla="*/ 5 h 21"/>
                <a:gd name="T28" fmla="*/ 61 w 106"/>
                <a:gd name="T29" fmla="*/ 21 h 21"/>
                <a:gd name="T30" fmla="*/ 53 w 106"/>
                <a:gd name="T31" fmla="*/ 21 h 21"/>
                <a:gd name="T32" fmla="*/ 45 w 10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1">
                  <a:moveTo>
                    <a:pt x="87" y="3"/>
                  </a:moveTo>
                  <a:lnTo>
                    <a:pt x="103" y="0"/>
                  </a:lnTo>
                  <a:lnTo>
                    <a:pt x="106" y="16"/>
                  </a:lnTo>
                  <a:lnTo>
                    <a:pt x="89" y="19"/>
                  </a:lnTo>
                  <a:lnTo>
                    <a:pt x="87" y="3"/>
                  </a:lnTo>
                  <a:close/>
                  <a:moveTo>
                    <a:pt x="8" y="18"/>
                  </a:moveTo>
                  <a:lnTo>
                    <a:pt x="0" y="16"/>
                  </a:lnTo>
                  <a:lnTo>
                    <a:pt x="3" y="0"/>
                  </a:lnTo>
                  <a:lnTo>
                    <a:pt x="19" y="3"/>
                  </a:lnTo>
                  <a:lnTo>
                    <a:pt x="17" y="19"/>
                  </a:lnTo>
                  <a:lnTo>
                    <a:pt x="8" y="18"/>
                  </a:lnTo>
                  <a:close/>
                  <a:moveTo>
                    <a:pt x="45" y="21"/>
                  </a:moveTo>
                  <a:lnTo>
                    <a:pt x="45" y="5"/>
                  </a:lnTo>
                  <a:lnTo>
                    <a:pt x="61" y="5"/>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334" name="Rectangle 498">
              <a:extLst>
                <a:ext uri="{FF2B5EF4-FFF2-40B4-BE49-F238E27FC236}">
                  <a16:creationId xmlns:a16="http://schemas.microsoft.com/office/drawing/2014/main" id="{F678FFF1-4F5E-837E-3DC7-0A21FCF31EF2}"/>
                </a:ext>
              </a:extLst>
            </p:cNvPr>
            <p:cNvSpPr>
              <a:spLocks noChangeArrowheads="1"/>
            </p:cNvSpPr>
            <p:nvPr/>
          </p:nvSpPr>
          <p:spPr bwMode="auto">
            <a:xfrm>
              <a:off x="3938589" y="5980114"/>
              <a:ext cx="1270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335" name="Rectangle 499">
              <a:extLst>
                <a:ext uri="{FF2B5EF4-FFF2-40B4-BE49-F238E27FC236}">
                  <a16:creationId xmlns:a16="http://schemas.microsoft.com/office/drawing/2014/main" id="{439C5BE9-51BC-37D3-A0CD-E5E1B32306AC}"/>
                </a:ext>
              </a:extLst>
            </p:cNvPr>
            <p:cNvSpPr>
              <a:spLocks noChangeArrowheads="1"/>
            </p:cNvSpPr>
            <p:nvPr/>
          </p:nvSpPr>
          <p:spPr bwMode="auto">
            <a:xfrm>
              <a:off x="38052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336" name="Freeform 500">
              <a:extLst>
                <a:ext uri="{FF2B5EF4-FFF2-40B4-BE49-F238E27FC236}">
                  <a16:creationId xmlns:a16="http://schemas.microsoft.com/office/drawing/2014/main" id="{D35C2128-709E-2A5A-0E9A-0F580033A780}"/>
                </a:ext>
              </a:extLst>
            </p:cNvPr>
            <p:cNvSpPr>
              <a:spLocks noEditPoints="1"/>
            </p:cNvSpPr>
            <p:nvPr/>
          </p:nvSpPr>
          <p:spPr bwMode="auto">
            <a:xfrm>
              <a:off x="3919539" y="6018214"/>
              <a:ext cx="50800" cy="52388"/>
            </a:xfrm>
            <a:custGeom>
              <a:avLst/>
              <a:gdLst>
                <a:gd name="T0" fmla="*/ 34 w 68"/>
                <a:gd name="T1" fmla="*/ 16 h 68"/>
                <a:gd name="T2" fmla="*/ 16 w 68"/>
                <a:gd name="T3" fmla="*/ 34 h 68"/>
                <a:gd name="T4" fmla="*/ 34 w 68"/>
                <a:gd name="T5" fmla="*/ 51 h 68"/>
                <a:gd name="T6" fmla="*/ 51 w 68"/>
                <a:gd name="T7" fmla="*/ 34 h 68"/>
                <a:gd name="T8" fmla="*/ 34 w 68"/>
                <a:gd name="T9" fmla="*/ 16 h 68"/>
                <a:gd name="T10" fmla="*/ 34 w 68"/>
                <a:gd name="T11" fmla="*/ 68 h 68"/>
                <a:gd name="T12" fmla="*/ 0 w 68"/>
                <a:gd name="T13" fmla="*/ 34 h 68"/>
                <a:gd name="T14" fmla="*/ 34 w 68"/>
                <a:gd name="T15" fmla="*/ 0 h 68"/>
                <a:gd name="T16" fmla="*/ 68 w 68"/>
                <a:gd name="T17" fmla="*/ 34 h 68"/>
                <a:gd name="T18" fmla="*/ 34 w 68"/>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16"/>
                  </a:moveTo>
                  <a:cubicBezTo>
                    <a:pt x="24" y="16"/>
                    <a:pt x="16" y="24"/>
                    <a:pt x="16" y="34"/>
                  </a:cubicBezTo>
                  <a:cubicBezTo>
                    <a:pt x="16" y="43"/>
                    <a:pt x="24" y="51"/>
                    <a:pt x="34" y="51"/>
                  </a:cubicBezTo>
                  <a:cubicBezTo>
                    <a:pt x="43" y="51"/>
                    <a:pt x="51" y="43"/>
                    <a:pt x="51" y="34"/>
                  </a:cubicBezTo>
                  <a:cubicBezTo>
                    <a:pt x="51" y="24"/>
                    <a:pt x="43" y="16"/>
                    <a:pt x="34" y="16"/>
                  </a:cubicBezTo>
                  <a:close/>
                  <a:moveTo>
                    <a:pt x="34" y="68"/>
                  </a:moveTo>
                  <a:cubicBezTo>
                    <a:pt x="15" y="68"/>
                    <a:pt x="0" y="52"/>
                    <a:pt x="0" y="34"/>
                  </a:cubicBezTo>
                  <a:cubicBezTo>
                    <a:pt x="0" y="15"/>
                    <a:pt x="15" y="0"/>
                    <a:pt x="34" y="0"/>
                  </a:cubicBezTo>
                  <a:cubicBezTo>
                    <a:pt x="53" y="0"/>
                    <a:pt x="68" y="15"/>
                    <a:pt x="68" y="34"/>
                  </a:cubicBezTo>
                  <a:cubicBezTo>
                    <a:pt x="68" y="52"/>
                    <a:pt x="53" y="68"/>
                    <a:pt x="34"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337" name="Rectangle 501">
              <a:extLst>
                <a:ext uri="{FF2B5EF4-FFF2-40B4-BE49-F238E27FC236}">
                  <a16:creationId xmlns:a16="http://schemas.microsoft.com/office/drawing/2014/main" id="{BF6873BA-354A-152A-BAA2-982595F3F72F}"/>
                </a:ext>
              </a:extLst>
            </p:cNvPr>
            <p:cNvSpPr>
              <a:spLocks noChangeArrowheads="1"/>
            </p:cNvSpPr>
            <p:nvPr/>
          </p:nvSpPr>
          <p:spPr bwMode="auto">
            <a:xfrm>
              <a:off x="39576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grpSp>
      <p:cxnSp>
        <p:nvCxnSpPr>
          <p:cNvPr id="338" name="Conector recto de flecha 337">
            <a:extLst>
              <a:ext uri="{FF2B5EF4-FFF2-40B4-BE49-F238E27FC236}">
                <a16:creationId xmlns:a16="http://schemas.microsoft.com/office/drawing/2014/main" id="{7B84104D-58E2-7CCF-D4A8-3D4C0852F97E}"/>
              </a:ext>
            </a:extLst>
          </p:cNvPr>
          <p:cNvCxnSpPr>
            <a:cxnSpLocks/>
          </p:cNvCxnSpPr>
          <p:nvPr/>
        </p:nvCxnSpPr>
        <p:spPr>
          <a:xfrm flipV="1">
            <a:off x="5042089" y="3780795"/>
            <a:ext cx="493014" cy="897"/>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1026" name="Picture 2">
            <a:extLst>
              <a:ext uri="{FF2B5EF4-FFF2-40B4-BE49-F238E27FC236}">
                <a16:creationId xmlns:a16="http://schemas.microsoft.com/office/drawing/2014/main" id="{0B1F7369-85DE-FC93-E1BF-C5AA8B4E3AB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1829" y="2292394"/>
            <a:ext cx="505517" cy="2626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0072489-C926-56FF-079B-2917BB68DD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19740" y="4117523"/>
            <a:ext cx="505517" cy="262632"/>
          </a:xfrm>
          <a:prstGeom prst="rect">
            <a:avLst/>
          </a:prstGeom>
          <a:noFill/>
          <a:extLst>
            <a:ext uri="{909E8E84-426E-40DD-AFC4-6F175D3DCCD1}">
              <a14:hiddenFill xmlns:a14="http://schemas.microsoft.com/office/drawing/2010/main">
                <a:solidFill>
                  <a:srgbClr val="FFFFFF"/>
                </a:solidFill>
              </a14:hiddenFill>
            </a:ext>
          </a:extLst>
        </p:spPr>
      </p:pic>
      <p:sp>
        <p:nvSpPr>
          <p:cNvPr id="132" name="Rectangle: Rounded Corners 1218">
            <a:extLst>
              <a:ext uri="{FF2B5EF4-FFF2-40B4-BE49-F238E27FC236}">
                <a16:creationId xmlns:a16="http://schemas.microsoft.com/office/drawing/2014/main" id="{2571A5A6-39BF-B245-A188-DCA9C5DAAFFC}"/>
              </a:ext>
            </a:extLst>
          </p:cNvPr>
          <p:cNvSpPr>
            <a:spLocks noGrp="1" noRot="1" noMove="1" noResize="1" noEditPoints="1" noAdjustHandles="1" noChangeArrowheads="1" noChangeShapeType="1"/>
          </p:cNvSpPr>
          <p:nvPr/>
        </p:nvSpPr>
        <p:spPr>
          <a:xfrm>
            <a:off x="506258" y="2476197"/>
            <a:ext cx="1641191" cy="937891"/>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Santander Text" panose="020B0504020201020104"/>
                <a:ea typeface="+mn-ea"/>
                <a:cs typeface="+mn-cs"/>
              </a:rPr>
              <a:t>M1 FMIS FILE (EQUATION: Accounting and non-accounting data)</a:t>
            </a:r>
          </a:p>
        </p:txBody>
      </p:sp>
      <p:pic>
        <p:nvPicPr>
          <p:cNvPr id="33" name="Gráfico 55" descr="Documento contorno">
            <a:extLst>
              <a:ext uri="{FF2B5EF4-FFF2-40B4-BE49-F238E27FC236}">
                <a16:creationId xmlns:a16="http://schemas.microsoft.com/office/drawing/2014/main" id="{4DE16E0F-2132-3D6A-4705-0D0FE8143618}"/>
              </a:ext>
            </a:extLst>
          </p:cNvPr>
          <p:cNvPicPr>
            <a:picLocks noGrp="1" noRot="1" noChangeAspect="1" noMove="1" noResize="1" noEditPoints="1" noAdjustHandles="1" noChangeArrowheads="1" noChangeShapeType="1" noCrop="1"/>
          </p:cNvPicPr>
          <p:nvPr/>
        </p:nvPicPr>
        <p:blipFill>
          <a:blip r:embed="rId12">
            <a:extLst>
              <a:ext uri="{96DAC541-7B7A-43D3-8B79-37D633B846F1}">
                <asvg:svgBlip xmlns:asvg="http://schemas.microsoft.com/office/drawing/2016/SVG/main" r:embed="rId13"/>
              </a:ext>
            </a:extLst>
          </a:blip>
          <a:stretch>
            <a:fillRect/>
          </a:stretch>
        </p:blipFill>
        <p:spPr>
          <a:xfrm>
            <a:off x="1160612" y="2964235"/>
            <a:ext cx="350512" cy="350512"/>
          </a:xfrm>
          <a:prstGeom prst="rect">
            <a:avLst/>
          </a:prstGeom>
        </p:spPr>
      </p:pic>
      <p:sp>
        <p:nvSpPr>
          <p:cNvPr id="6" name="Rectangle: Rounded Corners 193">
            <a:extLst>
              <a:ext uri="{FF2B5EF4-FFF2-40B4-BE49-F238E27FC236}">
                <a16:creationId xmlns:a16="http://schemas.microsoft.com/office/drawing/2014/main" id="{06BBF9C7-8C2C-0BF1-8EAD-1B0450D07780}"/>
              </a:ext>
            </a:extLst>
          </p:cNvPr>
          <p:cNvSpPr>
            <a:spLocks/>
          </p:cNvSpPr>
          <p:nvPr/>
        </p:nvSpPr>
        <p:spPr>
          <a:xfrm>
            <a:off x="6112396" y="4974274"/>
            <a:ext cx="1955274" cy="1613443"/>
          </a:xfrm>
          <a:prstGeom prst="roundRect">
            <a:avLst>
              <a:gd name="adj" fmla="val 3636"/>
            </a:avLst>
          </a:prstGeom>
          <a:noFill/>
          <a:ln w="6350" cap="flat" cmpd="sng" algn="ctr">
            <a:solidFill>
              <a:srgbClr val="002060"/>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prstClr val="black"/>
              </a:solidFill>
              <a:effectLst/>
              <a:uLnTx/>
              <a:uFillTx/>
              <a:latin typeface="Santander Text" panose="020B0504020201020104"/>
              <a:ea typeface="+mn-ea"/>
              <a:cs typeface="+mn-cs"/>
            </a:endParaRPr>
          </a:p>
        </p:txBody>
      </p:sp>
      <p:sp>
        <p:nvSpPr>
          <p:cNvPr id="8" name="Freeform: Shape 49">
            <a:extLst>
              <a:ext uri="{FF2B5EF4-FFF2-40B4-BE49-F238E27FC236}">
                <a16:creationId xmlns:a16="http://schemas.microsoft.com/office/drawing/2014/main" id="{DCC27417-D911-9408-E1F7-788FB5A3635D}"/>
              </a:ext>
            </a:extLst>
          </p:cNvPr>
          <p:cNvSpPr>
            <a:spLocks/>
          </p:cNvSpPr>
          <p:nvPr/>
        </p:nvSpPr>
        <p:spPr>
          <a:xfrm>
            <a:off x="6364255" y="5129568"/>
            <a:ext cx="1502414" cy="1306689"/>
          </a:xfrm>
          <a:custGeom>
            <a:avLst/>
            <a:gdLst>
              <a:gd name="connsiteX0" fmla="*/ 0 w 1927423"/>
              <a:gd name="connsiteY0" fmla="*/ 0 h 1581120"/>
              <a:gd name="connsiteX1" fmla="*/ 1927423 w 1927423"/>
              <a:gd name="connsiteY1" fmla="*/ 0 h 1581120"/>
              <a:gd name="connsiteX2" fmla="*/ 1927423 w 1927423"/>
              <a:gd name="connsiteY2" fmla="*/ 1581120 h 1581120"/>
              <a:gd name="connsiteX3" fmla="*/ 0 w 1927423"/>
              <a:gd name="connsiteY3" fmla="*/ 1581120 h 1581120"/>
              <a:gd name="connsiteX4" fmla="*/ 0 w 1927423"/>
              <a:gd name="connsiteY4" fmla="*/ 0 h 15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423" h="1581120">
                <a:moveTo>
                  <a:pt x="0" y="0"/>
                </a:moveTo>
                <a:lnTo>
                  <a:pt x="1927423" y="0"/>
                </a:lnTo>
                <a:lnTo>
                  <a:pt x="1927423" y="1581120"/>
                </a:lnTo>
                <a:lnTo>
                  <a:pt x="0" y="1581120"/>
                </a:lnTo>
                <a:lnTo>
                  <a:pt x="0" y="0"/>
                </a:lnTo>
                <a:close/>
              </a:path>
            </a:pathLst>
          </a:custGeom>
          <a:solidFill>
            <a:schemeClr val="bg1">
              <a:lumMod val="95000"/>
            </a:schemeClr>
          </a:solidFill>
          <a:ln w="12700" cap="flat" cmpd="sng" algn="ctr">
            <a:solidFill>
              <a:srgbClr val="070F26">
                <a:alpha val="90000"/>
                <a:tint val="40000"/>
                <a:hueOff val="0"/>
                <a:satOff val="0"/>
                <a:lumOff val="0"/>
                <a:alphaOff val="0"/>
              </a:srgbClr>
            </a:solidFill>
            <a:prstDash val="solid"/>
            <a:miter lim="800000"/>
          </a:ln>
          <a:effectLst/>
        </p:spPr>
        <p:txBody>
          <a:bodyPr spcFirstLastPara="0" vert="horz" wrap="square" lIns="192024" tIns="192024" rIns="256032" bIns="288036" numCol="1" spcCol="1270" anchor="t" anchorCtr="0">
            <a:noAutofit/>
          </a:bodyPr>
          <a:lstStyle/>
          <a:p>
            <a:pPr marL="0" marR="0" lvl="1" indent="0" algn="l" defTabSz="1600200" rtl="0" eaLnBrk="1" fontAlgn="auto" latinLnBrk="0" hangingPunct="1">
              <a:lnSpc>
                <a:spcPct val="90000"/>
              </a:lnSpc>
              <a:spcBef>
                <a:spcPct val="0"/>
              </a:spcBef>
              <a:spcAft>
                <a:spcPct val="1500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antander Text" panose="020B0504020201020104"/>
              <a:ea typeface="+mn-ea"/>
              <a:cs typeface="+mn-cs"/>
            </a:endParaRPr>
          </a:p>
        </p:txBody>
      </p:sp>
      <p:sp>
        <p:nvSpPr>
          <p:cNvPr id="9" name="Rectangle 205">
            <a:extLst>
              <a:ext uri="{FF2B5EF4-FFF2-40B4-BE49-F238E27FC236}">
                <a16:creationId xmlns:a16="http://schemas.microsoft.com/office/drawing/2014/main" id="{EA8B0B67-21A2-7791-F34F-DFE041AC9407}"/>
              </a:ext>
            </a:extLst>
          </p:cNvPr>
          <p:cNvSpPr>
            <a:spLocks/>
          </p:cNvSpPr>
          <p:nvPr/>
        </p:nvSpPr>
        <p:spPr>
          <a:xfrm>
            <a:off x="6430987" y="5858645"/>
            <a:ext cx="1380182" cy="444644"/>
          </a:xfrm>
          <a:prstGeom prst="rect">
            <a:avLst/>
          </a:prstGeom>
          <a:solidFill>
            <a:srgbClr val="C00000"/>
          </a:solidFill>
          <a:ln w="12700" cap="flat" cmpd="sng" algn="ctr">
            <a:solidFill>
              <a:srgbClr val="C00000"/>
            </a:solidFill>
            <a:prstDash val="solid"/>
            <a:miter lim="800000"/>
          </a:ln>
          <a:effectLst/>
        </p:spPr>
        <p:txBody>
          <a:bodyPr lIns="36000" tIns="36000" rIns="36000" bIns="36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antander Text" panose="020B0504020201020104"/>
                <a:ea typeface="+mn-ea"/>
                <a:cs typeface="+mn-cs"/>
              </a:rPr>
              <a:t>Error Remediation</a:t>
            </a:r>
            <a:endParaRPr kumimoji="0" lang="en-US" sz="900" b="1" i="0" u="none" strike="noStrike" kern="0" cap="none" spc="0" normalizeH="0" baseline="0" noProof="0">
              <a:ln>
                <a:noFill/>
              </a:ln>
              <a:solidFill>
                <a:prstClr val="white"/>
              </a:solidFill>
              <a:effectLst/>
              <a:uLnTx/>
              <a:uFillTx/>
              <a:latin typeface="Santander Text" panose="020B0504020201020104"/>
              <a:ea typeface="+mn-ea"/>
              <a:cs typeface="+mn-cs"/>
            </a:endParaRPr>
          </a:p>
        </p:txBody>
      </p:sp>
      <p:pic>
        <p:nvPicPr>
          <p:cNvPr id="10" name="Imagem 12" descr="Ícone&#10;&#10;Descrição gerada automaticamente">
            <a:extLst>
              <a:ext uri="{FF2B5EF4-FFF2-40B4-BE49-F238E27FC236}">
                <a16:creationId xmlns:a16="http://schemas.microsoft.com/office/drawing/2014/main" id="{37FCCAF9-2DCF-DED5-1611-743F6A0D9D4E}"/>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6869947" y="5332814"/>
            <a:ext cx="435941" cy="491874"/>
          </a:xfrm>
          <a:prstGeom prst="rect">
            <a:avLst/>
          </a:prstGeom>
        </p:spPr>
      </p:pic>
      <p:sp>
        <p:nvSpPr>
          <p:cNvPr id="7" name="Rectángulo: esquinas redondeadas 6">
            <a:extLst>
              <a:ext uri="{FF2B5EF4-FFF2-40B4-BE49-F238E27FC236}">
                <a16:creationId xmlns:a16="http://schemas.microsoft.com/office/drawing/2014/main" id="{5B8A5D9F-D259-CB5B-0266-94E519A08550}"/>
              </a:ext>
            </a:extLst>
          </p:cNvPr>
          <p:cNvSpPr/>
          <p:nvPr/>
        </p:nvSpPr>
        <p:spPr>
          <a:xfrm>
            <a:off x="8681761" y="2715079"/>
            <a:ext cx="972227" cy="307103"/>
          </a:xfrm>
          <a:prstGeom prst="roundRect">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Santander Text" panose="020B0504020201020104"/>
                <a:ea typeface="+mn-ea"/>
                <a:cs typeface="+mn-cs"/>
              </a:rPr>
              <a:t>TTIs Calculated</a:t>
            </a:r>
          </a:p>
        </p:txBody>
      </p:sp>
      <p:cxnSp>
        <p:nvCxnSpPr>
          <p:cNvPr id="12" name="Conector recto de flecha 11">
            <a:extLst>
              <a:ext uri="{FF2B5EF4-FFF2-40B4-BE49-F238E27FC236}">
                <a16:creationId xmlns:a16="http://schemas.microsoft.com/office/drawing/2014/main" id="{42390A10-46D9-C921-548D-2F110FCD7AF1}"/>
              </a:ext>
            </a:extLst>
          </p:cNvPr>
          <p:cNvCxnSpPr>
            <a:cxnSpLocks/>
            <a:stCxn id="7" idx="3"/>
          </p:cNvCxnSpPr>
          <p:nvPr/>
        </p:nvCxnSpPr>
        <p:spPr>
          <a:xfrm flipV="1">
            <a:off x="9653988" y="2866854"/>
            <a:ext cx="555666" cy="1777"/>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Rectángulo: esquinas redondeadas 23">
            <a:extLst>
              <a:ext uri="{FF2B5EF4-FFF2-40B4-BE49-F238E27FC236}">
                <a16:creationId xmlns:a16="http://schemas.microsoft.com/office/drawing/2014/main" id="{F5C16CDD-B534-BFE7-DDAC-2B3373947DCE}"/>
              </a:ext>
            </a:extLst>
          </p:cNvPr>
          <p:cNvSpPr/>
          <p:nvPr/>
        </p:nvSpPr>
        <p:spPr>
          <a:xfrm>
            <a:off x="6124103" y="4806346"/>
            <a:ext cx="1350928" cy="247520"/>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prstClr val="white"/>
                </a:solidFill>
                <a:latin typeface="Santander Text" panose="020B0504020201020104"/>
              </a:rPr>
              <a:t>Agentic Platform</a:t>
            </a:r>
          </a:p>
        </p:txBody>
      </p:sp>
      <p:sp>
        <p:nvSpPr>
          <p:cNvPr id="2" name="Bocadillo: rectángulo 74">
            <a:extLst>
              <a:ext uri="{FF2B5EF4-FFF2-40B4-BE49-F238E27FC236}">
                <a16:creationId xmlns:a16="http://schemas.microsoft.com/office/drawing/2014/main" id="{DC7B0216-591E-25AB-DA00-B078EEA1F1FE}"/>
              </a:ext>
            </a:extLst>
          </p:cNvPr>
          <p:cNvSpPr/>
          <p:nvPr/>
        </p:nvSpPr>
        <p:spPr>
          <a:xfrm>
            <a:off x="3168988" y="4903171"/>
            <a:ext cx="2626414" cy="1172948"/>
          </a:xfrm>
          <a:prstGeom prst="wedgeRectCallout">
            <a:avLst>
              <a:gd name="adj1" fmla="val 43662"/>
              <a:gd name="adj2" fmla="val -110966"/>
            </a:avLst>
          </a:prstGeom>
          <a:solidFill>
            <a:schemeClr val="bg1"/>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algn="just">
              <a:spcAft>
                <a:spcPts val="600"/>
              </a:spcAft>
            </a:pPr>
            <a:r>
              <a:rPr lang="en-US" sz="900">
                <a:solidFill>
                  <a:schemeClr val="tx1"/>
                </a:solidFill>
                <a:latin typeface="Santander Text" panose="020B0504020201020104"/>
              </a:rPr>
              <a:t>•Transactions without an assigned product, which are entered manually in order to assign this product. (To do this, they consult the data on past dates and transactions.)</a:t>
            </a:r>
          </a:p>
          <a:p>
            <a:pPr marL="88900" algn="just">
              <a:spcAft>
                <a:spcPts val="600"/>
              </a:spcAft>
            </a:pPr>
            <a:r>
              <a:rPr lang="en-US" sz="900">
                <a:solidFill>
                  <a:schemeClr val="tx1"/>
                </a:solidFill>
                <a:latin typeface="Santander Text" panose="020B0504020201020104"/>
              </a:rPr>
              <a:t>•Transactions where the closing date/financial year is inconsistent, with future dates or empty dates, which are corrected manually.</a:t>
            </a:r>
            <a:endParaRPr lang="en-US" sz="900" noProof="0">
              <a:solidFill>
                <a:schemeClr val="tx1"/>
              </a:solidFill>
              <a:latin typeface="Santander Text" panose="020B0504020201020104"/>
            </a:endParaRPr>
          </a:p>
        </p:txBody>
      </p:sp>
    </p:spTree>
    <p:extLst>
      <p:ext uri="{BB962C8B-B14F-4D97-AF65-F5344CB8AC3E}">
        <p14:creationId xmlns:p14="http://schemas.microsoft.com/office/powerpoint/2010/main" val="508186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llout: Line 71">
            <a:extLst>
              <a:ext uri="{FF2B5EF4-FFF2-40B4-BE49-F238E27FC236}">
                <a16:creationId xmlns:a16="http://schemas.microsoft.com/office/drawing/2014/main" id="{411759B7-D54B-A318-1EA8-C51AA2562554}"/>
              </a:ext>
            </a:extLst>
          </p:cNvPr>
          <p:cNvSpPr/>
          <p:nvPr/>
        </p:nvSpPr>
        <p:spPr>
          <a:xfrm>
            <a:off x="6313186" y="4777090"/>
            <a:ext cx="1318902" cy="1300811"/>
          </a:xfrm>
          <a:prstGeom prst="borderCallout1">
            <a:avLst>
              <a:gd name="adj1" fmla="val -15714"/>
              <a:gd name="adj2" fmla="val 49146"/>
              <a:gd name="adj3" fmla="val -636"/>
              <a:gd name="adj4" fmla="val 49045"/>
            </a:avLst>
          </a:prstGeom>
          <a:noFill/>
          <a:ln w="19050" cap="flat" cmpd="sng" algn="ctr">
            <a:solidFill>
              <a:schemeClr val="tx1">
                <a:lumMod val="50000"/>
                <a:lumOff val="50000"/>
              </a:schemeClr>
            </a:solidFill>
            <a:prstDash val="solid"/>
            <a:miter lim="800000"/>
          </a:ln>
          <a:effectLst/>
        </p:spPr>
        <p:txBody>
          <a:bodyPr lIns="108000" tIns="108000" rIns="108000" bIns="108000" rtlCol="0" anchor="ctr"/>
          <a:lstStyle/>
          <a:p>
            <a:pPr lvl="0" algn="just">
              <a:lnSpc>
                <a:spcPct val="110000"/>
              </a:lnSpc>
              <a:spcBef>
                <a:spcPts val="600"/>
              </a:spcBef>
              <a:defRPr/>
            </a:pPr>
            <a:r>
              <a:rPr lang="en-US" sz="800" kern="0" noProof="0">
                <a:latin typeface="Santander Text" panose="020B0504020201020104"/>
              </a:rPr>
              <a:t>Once the task has been successfully executed, this agent is responsible for storing the information and analyses so that it can be consulted later</a:t>
            </a:r>
            <a:endParaRPr kumimoji="0" lang="en-US" sz="800" b="0" i="0" u="none" strike="noStrike" kern="0" cap="none" spc="0" normalizeH="0" baseline="0" noProof="0">
              <a:ln>
                <a:noFill/>
              </a:ln>
              <a:effectLst/>
              <a:uLnTx/>
              <a:uFillTx/>
              <a:latin typeface="Santander Text" panose="020B0504020201020104"/>
            </a:endParaRPr>
          </a:p>
        </p:txBody>
      </p:sp>
      <p:sp>
        <p:nvSpPr>
          <p:cNvPr id="4" name="Callout: Line 71">
            <a:extLst>
              <a:ext uri="{FF2B5EF4-FFF2-40B4-BE49-F238E27FC236}">
                <a16:creationId xmlns:a16="http://schemas.microsoft.com/office/drawing/2014/main" id="{0486ACF7-6DAB-4A28-5D8D-C3CDBC4B1F1A}"/>
              </a:ext>
            </a:extLst>
          </p:cNvPr>
          <p:cNvSpPr/>
          <p:nvPr/>
        </p:nvSpPr>
        <p:spPr>
          <a:xfrm>
            <a:off x="1707972" y="4747693"/>
            <a:ext cx="1097702" cy="1309157"/>
          </a:xfrm>
          <a:prstGeom prst="borderCallout1">
            <a:avLst>
              <a:gd name="adj1" fmla="val -12621"/>
              <a:gd name="adj2" fmla="val 50560"/>
              <a:gd name="adj3" fmla="val -325"/>
              <a:gd name="adj4" fmla="val 50536"/>
            </a:avLst>
          </a:prstGeom>
          <a:noFill/>
          <a:ln w="19050" cap="flat" cmpd="sng" algn="ctr">
            <a:solidFill>
              <a:schemeClr val="tx1">
                <a:lumMod val="50000"/>
                <a:lumOff val="50000"/>
              </a:schemeClr>
            </a:solidFill>
            <a:prstDash val="solid"/>
            <a:miter lim="800000"/>
          </a:ln>
          <a:effectLst/>
        </p:spPr>
        <p:txBody>
          <a:bodyPr lIns="108000" tIns="108000" rIns="108000" bIns="108000" rtlCol="0" anchor="ctr"/>
          <a:lstStyle/>
          <a:p>
            <a:pPr lvl="0" algn="just">
              <a:lnSpc>
                <a:spcPct val="110000"/>
              </a:lnSpc>
              <a:spcBef>
                <a:spcPts val="600"/>
              </a:spcBef>
              <a:defRPr/>
            </a:pPr>
            <a:r>
              <a:rPr lang="en-US" sz="800" kern="0" noProof="0">
                <a:latin typeface="Santander Text" panose="020B0504020201020104"/>
              </a:rPr>
              <a:t>This agent is responsible for connecting to the data source to retrieve information from the TTI and historical data</a:t>
            </a:r>
            <a:endParaRPr kumimoji="0" lang="en-US" sz="800" b="0" i="0" u="none" strike="noStrike" kern="0" cap="none" spc="0" normalizeH="0" baseline="0" noProof="0">
              <a:ln>
                <a:noFill/>
              </a:ln>
              <a:effectLst/>
              <a:uLnTx/>
              <a:uFillTx/>
              <a:latin typeface="Santander Text" panose="020B0504020201020104"/>
            </a:endParaRPr>
          </a:p>
        </p:txBody>
      </p:sp>
      <p:sp>
        <p:nvSpPr>
          <p:cNvPr id="5" name="Callout: Line 71">
            <a:extLst>
              <a:ext uri="{FF2B5EF4-FFF2-40B4-BE49-F238E27FC236}">
                <a16:creationId xmlns:a16="http://schemas.microsoft.com/office/drawing/2014/main" id="{CEAD911D-CFA5-11B2-2F94-0E63E0611800}"/>
              </a:ext>
            </a:extLst>
          </p:cNvPr>
          <p:cNvSpPr/>
          <p:nvPr/>
        </p:nvSpPr>
        <p:spPr>
          <a:xfrm>
            <a:off x="4660840" y="4756039"/>
            <a:ext cx="1370230" cy="1300811"/>
          </a:xfrm>
          <a:prstGeom prst="borderCallout1">
            <a:avLst>
              <a:gd name="adj1" fmla="val -13901"/>
              <a:gd name="adj2" fmla="val 49135"/>
              <a:gd name="adj3" fmla="val -421"/>
              <a:gd name="adj4" fmla="val 49085"/>
            </a:avLst>
          </a:prstGeom>
          <a:noFill/>
          <a:ln w="19050" cap="flat" cmpd="sng" algn="ctr">
            <a:solidFill>
              <a:schemeClr val="tx1">
                <a:lumMod val="50000"/>
                <a:lumOff val="50000"/>
              </a:schemeClr>
            </a:solidFill>
            <a:prstDash val="solid"/>
            <a:miter lim="800000"/>
          </a:ln>
          <a:effectLst/>
        </p:spPr>
        <p:txBody>
          <a:bodyPr lIns="108000" tIns="108000" rIns="108000" bIns="108000" rtlCol="0" anchor="ctr"/>
          <a:lstStyle/>
          <a:p>
            <a:pPr lvl="0" algn="just">
              <a:lnSpc>
                <a:spcPct val="110000"/>
              </a:lnSpc>
              <a:spcBef>
                <a:spcPts val="600"/>
              </a:spcBef>
              <a:defRPr/>
            </a:pPr>
            <a:r>
              <a:rPr lang="en-US" sz="800" kern="0" noProof="0">
                <a:latin typeface="Santander Text" panose="020B0504020201020104"/>
              </a:rPr>
              <a:t>This agent validates from the information retrieved, the initial premises, and the analysis carried out, if everything is correct, or if there is any element or analysis that must be repeated and is returned to a previous phase</a:t>
            </a:r>
            <a:endParaRPr kumimoji="0" lang="en-US" sz="800" b="0" i="0" u="none" strike="noStrike" kern="0" cap="none" spc="0" normalizeH="0" baseline="0" noProof="0">
              <a:ln>
                <a:noFill/>
              </a:ln>
              <a:effectLst/>
              <a:uLnTx/>
              <a:uFillTx/>
              <a:latin typeface="Santander Text" panose="020B0504020201020104"/>
            </a:endParaRPr>
          </a:p>
        </p:txBody>
      </p:sp>
      <p:sp>
        <p:nvSpPr>
          <p:cNvPr id="6" name="Callout: Line 71">
            <a:extLst>
              <a:ext uri="{FF2B5EF4-FFF2-40B4-BE49-F238E27FC236}">
                <a16:creationId xmlns:a16="http://schemas.microsoft.com/office/drawing/2014/main" id="{F885F37F-290E-6C5A-57DE-09389E2E0DBC}"/>
              </a:ext>
            </a:extLst>
          </p:cNvPr>
          <p:cNvSpPr/>
          <p:nvPr/>
        </p:nvSpPr>
        <p:spPr>
          <a:xfrm>
            <a:off x="3081227" y="4777090"/>
            <a:ext cx="1376792" cy="1279760"/>
          </a:xfrm>
          <a:prstGeom prst="borderCallout1">
            <a:avLst>
              <a:gd name="adj1" fmla="val -15738"/>
              <a:gd name="adj2" fmla="val 50273"/>
              <a:gd name="adj3" fmla="val 333"/>
              <a:gd name="adj4" fmla="val 50207"/>
            </a:avLst>
          </a:prstGeom>
          <a:noFill/>
          <a:ln w="19050" cap="flat" cmpd="sng" algn="ctr">
            <a:solidFill>
              <a:schemeClr val="tx1">
                <a:lumMod val="50000"/>
                <a:lumOff val="50000"/>
              </a:schemeClr>
            </a:solidFill>
            <a:prstDash val="solid"/>
            <a:miter lim="800000"/>
          </a:ln>
          <a:effectLst/>
        </p:spPr>
        <p:txBody>
          <a:bodyPr lIns="108000" tIns="108000" rIns="108000" bIns="108000" rtlCol="0" anchor="ctr"/>
          <a:lstStyle/>
          <a:p>
            <a:pPr lvl="0" algn="just">
              <a:lnSpc>
                <a:spcPct val="110000"/>
              </a:lnSpc>
              <a:spcBef>
                <a:spcPts val="600"/>
              </a:spcBef>
              <a:defRPr/>
            </a:pPr>
            <a:r>
              <a:rPr lang="en-US" sz="800" kern="0" noProof="0">
                <a:latin typeface="Santander Text" panose="020B0504020201020104"/>
              </a:rPr>
              <a:t>It is responsible for consolidating all the information received to analyze it and try to locate a reason for the change in the TTI</a:t>
            </a:r>
            <a:endParaRPr kumimoji="0" lang="en-US" sz="800" b="0" i="0" u="none" strike="noStrike" kern="0" cap="none" spc="0" normalizeH="0" baseline="0" noProof="0">
              <a:ln>
                <a:noFill/>
              </a:ln>
              <a:effectLst/>
              <a:uLnTx/>
              <a:uFillTx/>
              <a:latin typeface="Santander Text" panose="020B0504020201020104"/>
            </a:endParaRPr>
          </a:p>
        </p:txBody>
      </p:sp>
      <p:cxnSp>
        <p:nvCxnSpPr>
          <p:cNvPr id="7" name="Conector recto 162">
            <a:extLst>
              <a:ext uri="{FF2B5EF4-FFF2-40B4-BE49-F238E27FC236}">
                <a16:creationId xmlns:a16="http://schemas.microsoft.com/office/drawing/2014/main" id="{895AD61B-331C-A666-62C4-27343066355F}"/>
              </a:ext>
            </a:extLst>
          </p:cNvPr>
          <p:cNvCxnSpPr>
            <a:cxnSpLocks/>
          </p:cNvCxnSpPr>
          <p:nvPr/>
        </p:nvCxnSpPr>
        <p:spPr>
          <a:xfrm flipH="1">
            <a:off x="1158123" y="3966544"/>
            <a:ext cx="548135" cy="0"/>
          </a:xfrm>
          <a:prstGeom prst="line">
            <a:avLst/>
          </a:prstGeom>
          <a:ln w="76200">
            <a:solidFill>
              <a:srgbClr val="D6DCE5"/>
            </a:solidFill>
          </a:ln>
        </p:spPr>
        <p:style>
          <a:lnRef idx="1">
            <a:schemeClr val="accent1"/>
          </a:lnRef>
          <a:fillRef idx="0">
            <a:schemeClr val="accent1"/>
          </a:fillRef>
          <a:effectRef idx="0">
            <a:schemeClr val="accent1"/>
          </a:effectRef>
          <a:fontRef idx="minor">
            <a:schemeClr val="tx1"/>
          </a:fontRef>
        </p:style>
      </p:cxnSp>
      <p:sp>
        <p:nvSpPr>
          <p:cNvPr id="8" name="Flecha: a la derecha 7">
            <a:extLst>
              <a:ext uri="{FF2B5EF4-FFF2-40B4-BE49-F238E27FC236}">
                <a16:creationId xmlns:a16="http://schemas.microsoft.com/office/drawing/2014/main" id="{576EBADF-2EDF-A5B6-C1AF-14ACCB8BDBB3}"/>
              </a:ext>
            </a:extLst>
          </p:cNvPr>
          <p:cNvSpPr/>
          <p:nvPr/>
        </p:nvSpPr>
        <p:spPr>
          <a:xfrm>
            <a:off x="2578520" y="2003018"/>
            <a:ext cx="1074505" cy="202584"/>
          </a:xfrm>
          <a:prstGeom prst="rightArrow">
            <a:avLst/>
          </a:prstGeom>
          <a:solidFill>
            <a:srgbClr val="D6DCE5"/>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lang="en-US" sz="1600" b="1" noProof="0">
              <a:solidFill>
                <a:srgbClr val="C00000"/>
              </a:solidFill>
              <a:latin typeface="Santander Text" panose="020B0504020201020104"/>
            </a:endParaRPr>
          </a:p>
        </p:txBody>
      </p:sp>
      <p:sp>
        <p:nvSpPr>
          <p:cNvPr id="9" name="Lágrima 195">
            <a:extLst>
              <a:ext uri="{FF2B5EF4-FFF2-40B4-BE49-F238E27FC236}">
                <a16:creationId xmlns:a16="http://schemas.microsoft.com/office/drawing/2014/main" id="{3D2A31A4-B023-2684-3A97-CA7E306D5171}"/>
              </a:ext>
            </a:extLst>
          </p:cNvPr>
          <p:cNvSpPr/>
          <p:nvPr/>
        </p:nvSpPr>
        <p:spPr>
          <a:xfrm rot="8168503">
            <a:off x="1841277" y="1802915"/>
            <a:ext cx="603450" cy="612975"/>
          </a:xfrm>
          <a:prstGeom prst="teardrop">
            <a:avLst>
              <a:gd name="adj" fmla="val 81335"/>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noProof="0">
              <a:latin typeface="Santander Text" panose="020B0504020201020104"/>
            </a:endParaRPr>
          </a:p>
        </p:txBody>
      </p:sp>
      <p:sp>
        <p:nvSpPr>
          <p:cNvPr id="10" name="CuadroTexto 9">
            <a:extLst>
              <a:ext uri="{FF2B5EF4-FFF2-40B4-BE49-F238E27FC236}">
                <a16:creationId xmlns:a16="http://schemas.microsoft.com/office/drawing/2014/main" id="{5CA9EFA0-E35F-7BBD-A82B-1B0410EA2EA7}"/>
              </a:ext>
            </a:extLst>
          </p:cNvPr>
          <p:cNvSpPr txBox="1"/>
          <p:nvPr/>
        </p:nvSpPr>
        <p:spPr>
          <a:xfrm>
            <a:off x="1663640" y="2530268"/>
            <a:ext cx="1010860" cy="553998"/>
          </a:xfrm>
          <a:prstGeom prst="rect">
            <a:avLst/>
          </a:prstGeom>
          <a:noFill/>
        </p:spPr>
        <p:txBody>
          <a:bodyPr wrap="square">
            <a:spAutoFit/>
          </a:bodyPr>
          <a:lstStyle/>
          <a:p>
            <a:pPr algn="just"/>
            <a:r>
              <a:rPr lang="en-US" sz="1000" noProof="0">
                <a:latin typeface="Santander Text" panose="020B0504020201020104"/>
                <a:ea typeface="+mn-lt"/>
                <a:cs typeface="Arial"/>
              </a:rPr>
              <a:t>Monitoring and searching about an incorrect TTI</a:t>
            </a:r>
            <a:endParaRPr lang="en-US" sz="1000" noProof="0">
              <a:latin typeface="Santander Text" panose="020B0504020201020104"/>
            </a:endParaRPr>
          </a:p>
        </p:txBody>
      </p:sp>
      <p:pic>
        <p:nvPicPr>
          <p:cNvPr id="11" name="Gráfico 10" descr="Advertencia con relleno sólido">
            <a:extLst>
              <a:ext uri="{FF2B5EF4-FFF2-40B4-BE49-F238E27FC236}">
                <a16:creationId xmlns:a16="http://schemas.microsoft.com/office/drawing/2014/main" id="{4AB73D98-85DD-9AAB-494E-E61127CA43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30416" y="1879971"/>
            <a:ext cx="425172" cy="425172"/>
          </a:xfrm>
          <a:prstGeom prst="rect">
            <a:avLst/>
          </a:prstGeom>
        </p:spPr>
      </p:pic>
      <p:sp>
        <p:nvSpPr>
          <p:cNvPr id="12" name="Freeform: Shape 49">
            <a:extLst>
              <a:ext uri="{FF2B5EF4-FFF2-40B4-BE49-F238E27FC236}">
                <a16:creationId xmlns:a16="http://schemas.microsoft.com/office/drawing/2014/main" id="{2A06FC2D-8BE1-CE54-0BCD-03863C8EF06C}"/>
              </a:ext>
            </a:extLst>
          </p:cNvPr>
          <p:cNvSpPr>
            <a:spLocks/>
          </p:cNvSpPr>
          <p:nvPr/>
        </p:nvSpPr>
        <p:spPr>
          <a:xfrm>
            <a:off x="3729538" y="1384552"/>
            <a:ext cx="1650602" cy="1440931"/>
          </a:xfrm>
          <a:custGeom>
            <a:avLst/>
            <a:gdLst>
              <a:gd name="connsiteX0" fmla="*/ 0 w 1927423"/>
              <a:gd name="connsiteY0" fmla="*/ 0 h 1581120"/>
              <a:gd name="connsiteX1" fmla="*/ 1927423 w 1927423"/>
              <a:gd name="connsiteY1" fmla="*/ 0 h 1581120"/>
              <a:gd name="connsiteX2" fmla="*/ 1927423 w 1927423"/>
              <a:gd name="connsiteY2" fmla="*/ 1581120 h 1581120"/>
              <a:gd name="connsiteX3" fmla="*/ 0 w 1927423"/>
              <a:gd name="connsiteY3" fmla="*/ 1581120 h 1581120"/>
              <a:gd name="connsiteX4" fmla="*/ 0 w 1927423"/>
              <a:gd name="connsiteY4" fmla="*/ 0 h 15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423" h="1581120">
                <a:moveTo>
                  <a:pt x="0" y="0"/>
                </a:moveTo>
                <a:lnTo>
                  <a:pt x="1927423" y="0"/>
                </a:lnTo>
                <a:lnTo>
                  <a:pt x="1927423" y="1581120"/>
                </a:lnTo>
                <a:lnTo>
                  <a:pt x="0" y="1581120"/>
                </a:lnTo>
                <a:lnTo>
                  <a:pt x="0" y="0"/>
                </a:lnTo>
                <a:close/>
              </a:path>
            </a:pathLst>
          </a:custGeom>
          <a:solidFill>
            <a:schemeClr val="bg1">
              <a:lumMod val="95000"/>
            </a:schemeClr>
          </a:solidFill>
          <a:ln w="12700" cap="flat" cmpd="sng" algn="ctr">
            <a:solidFill>
              <a:srgbClr val="070F26">
                <a:alpha val="90000"/>
                <a:tint val="40000"/>
                <a:hueOff val="0"/>
                <a:satOff val="0"/>
                <a:lumOff val="0"/>
                <a:alphaOff val="0"/>
              </a:srgbClr>
            </a:solidFill>
            <a:prstDash val="solid"/>
            <a:miter lim="800000"/>
          </a:ln>
          <a:effectLst/>
        </p:spPr>
        <p:txBody>
          <a:bodyPr spcFirstLastPara="0" vert="horz" wrap="square" lIns="192024" tIns="192024" rIns="256032" bIns="288036" numCol="1" spcCol="1270" anchor="t" anchorCtr="0">
            <a:noAutofit/>
          </a:bodyPr>
          <a:lstStyle/>
          <a:p>
            <a:pPr marL="0" marR="0" lvl="1" indent="0" defTabSz="1600200" eaLnBrk="1" fontAlgn="auto" latinLnBrk="0" hangingPunct="1">
              <a:lnSpc>
                <a:spcPct val="90000"/>
              </a:lnSpc>
              <a:spcBef>
                <a:spcPct val="0"/>
              </a:spcBef>
              <a:spcAft>
                <a:spcPct val="1500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antander Text" panose="020B0504020201020104"/>
            </a:endParaRPr>
          </a:p>
        </p:txBody>
      </p:sp>
      <p:sp>
        <p:nvSpPr>
          <p:cNvPr id="13" name="TextBox 30">
            <a:extLst>
              <a:ext uri="{FF2B5EF4-FFF2-40B4-BE49-F238E27FC236}">
                <a16:creationId xmlns:a16="http://schemas.microsoft.com/office/drawing/2014/main" id="{A3C36081-0DEF-0F80-DCE2-2A8970CE54D8}"/>
              </a:ext>
            </a:extLst>
          </p:cNvPr>
          <p:cNvSpPr txBox="1"/>
          <p:nvPr/>
        </p:nvSpPr>
        <p:spPr>
          <a:xfrm>
            <a:off x="3912678" y="1457497"/>
            <a:ext cx="1275682" cy="221853"/>
          </a:xfrm>
          <a:prstGeom prst="rect">
            <a:avLst/>
          </a:prstGeom>
        </p:spPr>
        <p:txBody>
          <a:bodyPr vert="horz" wrap="square" lIns="0" tIns="0" rIns="0" bIns="0" rtlCol="0">
            <a:noAutofit/>
          </a:bodyPr>
          <a:lstStyle/>
          <a:p>
            <a:pPr lvl="0" algn="ctr">
              <a:defRPr/>
            </a:pPr>
            <a:r>
              <a:rPr lang="en-US" sz="1400" b="1" i="1" kern="0" noProof="0">
                <a:solidFill>
                  <a:srgbClr val="070F26"/>
                </a:solidFill>
                <a:latin typeface="Santander Text" panose="020B0504020201020104"/>
              </a:rPr>
              <a:t>Orchestration</a:t>
            </a:r>
            <a:endParaRPr kumimoji="0" lang="en-US" sz="1400" b="1" i="1" u="none" strike="noStrike" kern="0" cap="none" spc="0" normalizeH="0" baseline="0" noProof="0">
              <a:ln>
                <a:noFill/>
              </a:ln>
              <a:solidFill>
                <a:srgbClr val="070F26"/>
              </a:solidFill>
              <a:effectLst/>
              <a:uLnTx/>
              <a:uFillTx/>
              <a:latin typeface="Santander Text" panose="020B0504020201020104"/>
            </a:endParaRPr>
          </a:p>
        </p:txBody>
      </p:sp>
      <p:sp>
        <p:nvSpPr>
          <p:cNvPr id="14" name="Freeform: Shape 49">
            <a:extLst>
              <a:ext uri="{FF2B5EF4-FFF2-40B4-BE49-F238E27FC236}">
                <a16:creationId xmlns:a16="http://schemas.microsoft.com/office/drawing/2014/main" id="{1EEB4140-C8F2-9B6C-DF96-665731E2E955}"/>
              </a:ext>
            </a:extLst>
          </p:cNvPr>
          <p:cNvSpPr>
            <a:spLocks/>
          </p:cNvSpPr>
          <p:nvPr/>
        </p:nvSpPr>
        <p:spPr>
          <a:xfrm>
            <a:off x="1707972" y="3514488"/>
            <a:ext cx="1097702" cy="1058528"/>
          </a:xfrm>
          <a:custGeom>
            <a:avLst/>
            <a:gdLst>
              <a:gd name="connsiteX0" fmla="*/ 0 w 1927423"/>
              <a:gd name="connsiteY0" fmla="*/ 0 h 1581120"/>
              <a:gd name="connsiteX1" fmla="*/ 1927423 w 1927423"/>
              <a:gd name="connsiteY1" fmla="*/ 0 h 1581120"/>
              <a:gd name="connsiteX2" fmla="*/ 1927423 w 1927423"/>
              <a:gd name="connsiteY2" fmla="*/ 1581120 h 1581120"/>
              <a:gd name="connsiteX3" fmla="*/ 0 w 1927423"/>
              <a:gd name="connsiteY3" fmla="*/ 1581120 h 1581120"/>
              <a:gd name="connsiteX4" fmla="*/ 0 w 1927423"/>
              <a:gd name="connsiteY4" fmla="*/ 0 h 15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423" h="1581120">
                <a:moveTo>
                  <a:pt x="0" y="0"/>
                </a:moveTo>
                <a:lnTo>
                  <a:pt x="1927423" y="0"/>
                </a:lnTo>
                <a:lnTo>
                  <a:pt x="1927423" y="1581120"/>
                </a:lnTo>
                <a:lnTo>
                  <a:pt x="0" y="1581120"/>
                </a:lnTo>
                <a:lnTo>
                  <a:pt x="0" y="0"/>
                </a:lnTo>
                <a:close/>
              </a:path>
            </a:pathLst>
          </a:custGeom>
          <a:solidFill>
            <a:schemeClr val="accent2">
              <a:lumMod val="60000"/>
              <a:lumOff val="40000"/>
            </a:schemeClr>
          </a:solidFill>
          <a:ln w="12700" cap="flat" cmpd="sng" algn="ctr">
            <a:solidFill>
              <a:srgbClr val="070F26">
                <a:alpha val="90000"/>
                <a:tint val="40000"/>
                <a:hueOff val="0"/>
                <a:satOff val="0"/>
                <a:lumOff val="0"/>
                <a:alphaOff val="0"/>
              </a:srgbClr>
            </a:solidFill>
            <a:prstDash val="solid"/>
            <a:miter lim="800000"/>
          </a:ln>
          <a:effectLst/>
        </p:spPr>
        <p:txBody>
          <a:bodyPr spcFirstLastPara="0" vert="horz" wrap="square" lIns="192024" tIns="192024" rIns="256032" bIns="288036" numCol="1" spcCol="1270" anchor="t" anchorCtr="0">
            <a:noAutofit/>
          </a:bodyPr>
          <a:lstStyle/>
          <a:p>
            <a:pPr marL="0" marR="0" lvl="1" indent="0" defTabSz="1600200" eaLnBrk="1" fontAlgn="auto" latinLnBrk="0" hangingPunct="1">
              <a:lnSpc>
                <a:spcPct val="90000"/>
              </a:lnSpc>
              <a:spcBef>
                <a:spcPct val="0"/>
              </a:spcBef>
              <a:spcAft>
                <a:spcPct val="1500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antander Text" panose="020B0504020201020104"/>
            </a:endParaRPr>
          </a:p>
        </p:txBody>
      </p:sp>
      <p:sp>
        <p:nvSpPr>
          <p:cNvPr id="15" name="TextBox 30">
            <a:extLst>
              <a:ext uri="{FF2B5EF4-FFF2-40B4-BE49-F238E27FC236}">
                <a16:creationId xmlns:a16="http://schemas.microsoft.com/office/drawing/2014/main" id="{5E7EE2C9-9748-A64D-AB58-2178F4F27BE9}"/>
              </a:ext>
            </a:extLst>
          </p:cNvPr>
          <p:cNvSpPr txBox="1"/>
          <p:nvPr/>
        </p:nvSpPr>
        <p:spPr>
          <a:xfrm>
            <a:off x="1686394" y="3596103"/>
            <a:ext cx="1066013" cy="221853"/>
          </a:xfrm>
          <a:prstGeom prst="rect">
            <a:avLst/>
          </a:prstGeom>
        </p:spPr>
        <p:txBody>
          <a:bodyPr vert="horz" wrap="square" lIns="0" tIns="0" rIns="0" bIns="0" rtlCol="0">
            <a:noAutofit/>
          </a:bodyPr>
          <a:lstStyle/>
          <a:p>
            <a:pPr lvl="0" algn="ctr">
              <a:defRPr/>
            </a:pPr>
            <a:r>
              <a:rPr lang="en-US" sz="1000" b="1" i="1" kern="0" noProof="0">
                <a:solidFill>
                  <a:srgbClr val="070F26"/>
                </a:solidFill>
                <a:latin typeface="Santander Text" panose="020B0504020201020104"/>
              </a:rPr>
              <a:t>Information retrieval</a:t>
            </a:r>
            <a:endParaRPr kumimoji="0" lang="en-US" sz="1000" b="1" i="1" u="none" strike="noStrike" kern="0" cap="none" spc="0" normalizeH="0" baseline="0" noProof="0">
              <a:ln>
                <a:noFill/>
              </a:ln>
              <a:solidFill>
                <a:srgbClr val="070F26"/>
              </a:solidFill>
              <a:effectLst/>
              <a:uLnTx/>
              <a:uFillTx/>
              <a:latin typeface="Santander Text" panose="020B0504020201020104"/>
            </a:endParaRPr>
          </a:p>
        </p:txBody>
      </p:sp>
      <p:sp>
        <p:nvSpPr>
          <p:cNvPr id="16" name="Rectangle 53">
            <a:extLst>
              <a:ext uri="{FF2B5EF4-FFF2-40B4-BE49-F238E27FC236}">
                <a16:creationId xmlns:a16="http://schemas.microsoft.com/office/drawing/2014/main" id="{DDE64416-804F-5263-671E-6DDBEEB26366}"/>
              </a:ext>
            </a:extLst>
          </p:cNvPr>
          <p:cNvSpPr>
            <a:spLocks/>
          </p:cNvSpPr>
          <p:nvPr/>
        </p:nvSpPr>
        <p:spPr>
          <a:xfrm>
            <a:off x="4660840" y="3514489"/>
            <a:ext cx="1370230" cy="1058526"/>
          </a:xfrm>
          <a:prstGeom prst="rect">
            <a:avLst/>
          </a:prstGeom>
          <a:solidFill>
            <a:schemeClr val="accent1">
              <a:lumMod val="40000"/>
              <a:lumOff val="60000"/>
            </a:schemeClr>
          </a:solidFill>
          <a:ln w="12700" cap="flat" cmpd="sng" algn="ctr">
            <a:solidFill>
              <a:srgbClr val="070F26">
                <a:alpha val="90000"/>
                <a:tint val="40000"/>
                <a:hueOff val="0"/>
                <a:satOff val="0"/>
                <a:lumOff val="0"/>
                <a:alphaOff val="0"/>
              </a:srgbClr>
            </a:solidFill>
            <a:prstDash val="solid"/>
            <a:miter lim="8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antander Text" panose="020B0504020201020104"/>
            </a:endParaRPr>
          </a:p>
        </p:txBody>
      </p:sp>
      <p:sp>
        <p:nvSpPr>
          <p:cNvPr id="17" name="TextBox 30">
            <a:extLst>
              <a:ext uri="{FF2B5EF4-FFF2-40B4-BE49-F238E27FC236}">
                <a16:creationId xmlns:a16="http://schemas.microsoft.com/office/drawing/2014/main" id="{AAC66A0E-887E-FD20-BABA-DC3082746940}"/>
              </a:ext>
            </a:extLst>
          </p:cNvPr>
          <p:cNvSpPr txBox="1"/>
          <p:nvPr/>
        </p:nvSpPr>
        <p:spPr>
          <a:xfrm>
            <a:off x="4814995" y="3544927"/>
            <a:ext cx="1061919" cy="174277"/>
          </a:xfrm>
          <a:prstGeom prst="rect">
            <a:avLst/>
          </a:prstGeom>
        </p:spPr>
        <p:txBody>
          <a:bodyPr vert="horz" wrap="square" lIns="0" tIns="0" rIns="0" bIns="0" rtlCol="0">
            <a:noAutofit/>
          </a:bodyPr>
          <a:lstStyle/>
          <a:p>
            <a:pPr lvl="0" algn="ctr">
              <a:defRPr/>
            </a:pPr>
            <a:r>
              <a:rPr lang="en-US" sz="1000" b="1" i="1" kern="0" noProof="0">
                <a:solidFill>
                  <a:srgbClr val="070F26"/>
                </a:solidFill>
                <a:latin typeface="Santander Text" panose="020B0504020201020104"/>
              </a:rPr>
              <a:t>Validation</a:t>
            </a:r>
            <a:endParaRPr kumimoji="0" lang="en-US" sz="1000" b="1" i="1" u="none" strike="noStrike" kern="0" cap="none" spc="0" normalizeH="0" baseline="0" noProof="0">
              <a:ln>
                <a:noFill/>
              </a:ln>
              <a:solidFill>
                <a:srgbClr val="070F26"/>
              </a:solidFill>
              <a:effectLst/>
              <a:uLnTx/>
              <a:uFillTx/>
              <a:latin typeface="Santander Text" panose="020B0504020201020104"/>
            </a:endParaRPr>
          </a:p>
        </p:txBody>
      </p:sp>
      <p:sp>
        <p:nvSpPr>
          <p:cNvPr id="18" name="Freeform: Shape 49">
            <a:extLst>
              <a:ext uri="{FF2B5EF4-FFF2-40B4-BE49-F238E27FC236}">
                <a16:creationId xmlns:a16="http://schemas.microsoft.com/office/drawing/2014/main" id="{9CC4DD57-7258-3A01-3513-0EAC4C13F10B}"/>
              </a:ext>
            </a:extLst>
          </p:cNvPr>
          <p:cNvSpPr>
            <a:spLocks/>
          </p:cNvSpPr>
          <p:nvPr/>
        </p:nvSpPr>
        <p:spPr>
          <a:xfrm>
            <a:off x="3081227" y="3514488"/>
            <a:ext cx="1376792" cy="1058526"/>
          </a:xfrm>
          <a:custGeom>
            <a:avLst/>
            <a:gdLst>
              <a:gd name="connsiteX0" fmla="*/ 0 w 1927423"/>
              <a:gd name="connsiteY0" fmla="*/ 0 h 1581120"/>
              <a:gd name="connsiteX1" fmla="*/ 1927423 w 1927423"/>
              <a:gd name="connsiteY1" fmla="*/ 0 h 1581120"/>
              <a:gd name="connsiteX2" fmla="*/ 1927423 w 1927423"/>
              <a:gd name="connsiteY2" fmla="*/ 1581120 h 1581120"/>
              <a:gd name="connsiteX3" fmla="*/ 0 w 1927423"/>
              <a:gd name="connsiteY3" fmla="*/ 1581120 h 1581120"/>
              <a:gd name="connsiteX4" fmla="*/ 0 w 1927423"/>
              <a:gd name="connsiteY4" fmla="*/ 0 h 15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423" h="1581120">
                <a:moveTo>
                  <a:pt x="0" y="0"/>
                </a:moveTo>
                <a:lnTo>
                  <a:pt x="1927423" y="0"/>
                </a:lnTo>
                <a:lnTo>
                  <a:pt x="1927423" y="1581120"/>
                </a:lnTo>
                <a:lnTo>
                  <a:pt x="0" y="1581120"/>
                </a:lnTo>
                <a:lnTo>
                  <a:pt x="0" y="0"/>
                </a:lnTo>
                <a:close/>
              </a:path>
            </a:pathLst>
          </a:custGeom>
          <a:solidFill>
            <a:schemeClr val="accent2">
              <a:lumMod val="40000"/>
              <a:lumOff val="60000"/>
            </a:schemeClr>
          </a:solidFill>
          <a:ln w="12700" cap="flat" cmpd="sng" algn="ctr">
            <a:solidFill>
              <a:srgbClr val="070F26">
                <a:alpha val="90000"/>
                <a:tint val="40000"/>
                <a:hueOff val="0"/>
                <a:satOff val="0"/>
                <a:lumOff val="0"/>
                <a:alphaOff val="0"/>
              </a:srgbClr>
            </a:solidFill>
            <a:prstDash val="solid"/>
            <a:miter lim="800000"/>
          </a:ln>
          <a:effectLst/>
        </p:spPr>
        <p:txBody>
          <a:bodyPr spcFirstLastPara="0" vert="horz" wrap="square" lIns="192024" tIns="192024" rIns="256032" bIns="288036" numCol="1" spcCol="1270" anchor="t" anchorCtr="0">
            <a:noAutofit/>
          </a:bodyPr>
          <a:lstStyle/>
          <a:p>
            <a:pPr marL="0" marR="0" lvl="1" indent="0" defTabSz="1600200" eaLnBrk="1" fontAlgn="auto" latinLnBrk="0" hangingPunct="1">
              <a:lnSpc>
                <a:spcPct val="90000"/>
              </a:lnSpc>
              <a:spcBef>
                <a:spcPct val="0"/>
              </a:spcBef>
              <a:spcAft>
                <a:spcPct val="1500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antander Text" panose="020B0504020201020104"/>
            </a:endParaRPr>
          </a:p>
        </p:txBody>
      </p:sp>
      <p:sp>
        <p:nvSpPr>
          <p:cNvPr id="19" name="TextBox 30">
            <a:extLst>
              <a:ext uri="{FF2B5EF4-FFF2-40B4-BE49-F238E27FC236}">
                <a16:creationId xmlns:a16="http://schemas.microsoft.com/office/drawing/2014/main" id="{1386A006-E031-B55E-0541-193A4960D17D}"/>
              </a:ext>
            </a:extLst>
          </p:cNvPr>
          <p:cNvSpPr txBox="1"/>
          <p:nvPr/>
        </p:nvSpPr>
        <p:spPr>
          <a:xfrm>
            <a:off x="3247249" y="3544927"/>
            <a:ext cx="1109503" cy="187131"/>
          </a:xfrm>
          <a:prstGeom prst="rect">
            <a:avLst/>
          </a:prstGeom>
        </p:spPr>
        <p:txBody>
          <a:bodyPr vert="horz" wrap="square" lIns="0" tIns="0" rIns="0" bIns="0" rtlCol="0">
            <a:noAutofit/>
          </a:bodyPr>
          <a:lstStyle/>
          <a:p>
            <a:pPr lvl="0" algn="ctr">
              <a:defRPr/>
            </a:pPr>
            <a:r>
              <a:rPr lang="en-US" sz="1000" b="1" i="1" kern="0" noProof="0">
                <a:solidFill>
                  <a:srgbClr val="070F26"/>
                </a:solidFill>
                <a:latin typeface="Santander Text" panose="020B0504020201020104"/>
              </a:rPr>
              <a:t>Consolidation and analysis</a:t>
            </a:r>
            <a:endParaRPr kumimoji="0" lang="en-US" sz="1000" b="1" i="1" u="none" strike="noStrike" kern="0" cap="none" spc="0" normalizeH="0" baseline="0" noProof="0">
              <a:ln>
                <a:noFill/>
              </a:ln>
              <a:solidFill>
                <a:srgbClr val="070F26"/>
              </a:solidFill>
              <a:effectLst/>
              <a:uLnTx/>
              <a:uFillTx/>
              <a:latin typeface="Santander Text" panose="020B0504020201020104"/>
            </a:endParaRPr>
          </a:p>
        </p:txBody>
      </p:sp>
      <p:sp>
        <p:nvSpPr>
          <p:cNvPr id="20" name="Rectangle 53">
            <a:extLst>
              <a:ext uri="{FF2B5EF4-FFF2-40B4-BE49-F238E27FC236}">
                <a16:creationId xmlns:a16="http://schemas.microsoft.com/office/drawing/2014/main" id="{A1CEDC6D-333A-6EF2-C7AE-D02F55EE53A5}"/>
              </a:ext>
            </a:extLst>
          </p:cNvPr>
          <p:cNvSpPr>
            <a:spLocks/>
          </p:cNvSpPr>
          <p:nvPr/>
        </p:nvSpPr>
        <p:spPr>
          <a:xfrm>
            <a:off x="6307369" y="3514488"/>
            <a:ext cx="1333524" cy="1058526"/>
          </a:xfrm>
          <a:prstGeom prst="rect">
            <a:avLst/>
          </a:prstGeom>
          <a:solidFill>
            <a:schemeClr val="accent2">
              <a:lumMod val="20000"/>
              <a:lumOff val="80000"/>
            </a:schemeClr>
          </a:solidFill>
          <a:ln w="12700" cap="flat" cmpd="sng" algn="ctr">
            <a:solidFill>
              <a:srgbClr val="070F26">
                <a:alpha val="90000"/>
                <a:tint val="40000"/>
                <a:hueOff val="0"/>
                <a:satOff val="0"/>
                <a:lumOff val="0"/>
                <a:alphaOff val="0"/>
              </a:srgbClr>
            </a:solidFill>
            <a:prstDash val="solid"/>
            <a:miter lim="8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antander Text" panose="020B0504020201020104"/>
            </a:endParaRPr>
          </a:p>
        </p:txBody>
      </p:sp>
      <p:sp>
        <p:nvSpPr>
          <p:cNvPr id="21" name="TextBox 30">
            <a:extLst>
              <a:ext uri="{FF2B5EF4-FFF2-40B4-BE49-F238E27FC236}">
                <a16:creationId xmlns:a16="http://schemas.microsoft.com/office/drawing/2014/main" id="{C9FFB795-D70C-2949-9D11-38C7EED359FF}"/>
              </a:ext>
            </a:extLst>
          </p:cNvPr>
          <p:cNvSpPr txBox="1"/>
          <p:nvPr/>
        </p:nvSpPr>
        <p:spPr>
          <a:xfrm>
            <a:off x="6506895" y="3552286"/>
            <a:ext cx="1061919" cy="221853"/>
          </a:xfrm>
          <a:prstGeom prst="rect">
            <a:avLst/>
          </a:prstGeom>
        </p:spPr>
        <p:txBody>
          <a:bodyPr vert="horz" wrap="square" lIns="0" tIns="0" rIns="0" bIns="0" rtlCol="0">
            <a:noAutofit/>
          </a:bodyPr>
          <a:lstStyle/>
          <a:p>
            <a:pPr lvl="0" algn="ctr">
              <a:defRPr/>
            </a:pPr>
            <a:r>
              <a:rPr lang="en-US" sz="1000" b="1" i="1" kern="0" noProof="0">
                <a:solidFill>
                  <a:srgbClr val="070F26"/>
                </a:solidFill>
                <a:latin typeface="Santander Text" panose="020B0504020201020104"/>
              </a:rPr>
              <a:t>Store results</a:t>
            </a:r>
            <a:endParaRPr kumimoji="0" lang="en-US" sz="1000" b="1" i="1" u="none" strike="noStrike" kern="0" cap="none" spc="0" normalizeH="0" baseline="0" noProof="0">
              <a:ln>
                <a:noFill/>
              </a:ln>
              <a:solidFill>
                <a:srgbClr val="070F26"/>
              </a:solidFill>
              <a:effectLst/>
              <a:uLnTx/>
              <a:uFillTx/>
              <a:latin typeface="Santander Text" panose="020B0504020201020104"/>
            </a:endParaRPr>
          </a:p>
        </p:txBody>
      </p:sp>
      <p:sp>
        <p:nvSpPr>
          <p:cNvPr id="22" name="Rectangle 205">
            <a:extLst>
              <a:ext uri="{FF2B5EF4-FFF2-40B4-BE49-F238E27FC236}">
                <a16:creationId xmlns:a16="http://schemas.microsoft.com/office/drawing/2014/main" id="{577CBDC7-F706-CF79-70A6-FDEF2FA2F2E9}"/>
              </a:ext>
            </a:extLst>
          </p:cNvPr>
          <p:cNvSpPr>
            <a:spLocks/>
          </p:cNvSpPr>
          <p:nvPr/>
        </p:nvSpPr>
        <p:spPr>
          <a:xfrm>
            <a:off x="1776657" y="4221536"/>
            <a:ext cx="975750" cy="221853"/>
          </a:xfrm>
          <a:prstGeom prst="rect">
            <a:avLst/>
          </a:prstGeom>
          <a:solidFill>
            <a:srgbClr val="C00000"/>
          </a:solidFill>
          <a:ln w="12700" cap="flat" cmpd="sng" algn="ctr">
            <a:solidFill>
              <a:srgbClr val="C00000"/>
            </a:solidFill>
            <a:prstDash val="solid"/>
            <a:miter lim="800000"/>
          </a:ln>
          <a:effectLst/>
        </p:spPr>
        <p:txBody>
          <a:bodyPr lIns="36000" tIns="36000" rIns="36000" bIns="36000" rtlCol="0" anchor="ctr"/>
          <a:lstStyle/>
          <a:p>
            <a:pPr algn="ctr">
              <a:lnSpc>
                <a:spcPct val="110000"/>
              </a:lnSpc>
              <a:spcBef>
                <a:spcPts val="600"/>
              </a:spcBef>
            </a:pPr>
            <a:r>
              <a:rPr lang="en-US" sz="700">
                <a:solidFill>
                  <a:schemeClr val="bg1"/>
                </a:solidFill>
                <a:latin typeface="Santander Text" panose="020B0504020201020104"/>
              </a:rPr>
              <a:t>TTI Identification and Related Information</a:t>
            </a:r>
          </a:p>
        </p:txBody>
      </p:sp>
      <p:sp>
        <p:nvSpPr>
          <p:cNvPr id="24" name="Rectangle 205">
            <a:extLst>
              <a:ext uri="{FF2B5EF4-FFF2-40B4-BE49-F238E27FC236}">
                <a16:creationId xmlns:a16="http://schemas.microsoft.com/office/drawing/2014/main" id="{756D6E88-F56B-3B60-CD28-83282BC7E683}"/>
              </a:ext>
            </a:extLst>
          </p:cNvPr>
          <p:cNvSpPr>
            <a:spLocks/>
          </p:cNvSpPr>
          <p:nvPr/>
        </p:nvSpPr>
        <p:spPr>
          <a:xfrm>
            <a:off x="3207577" y="4226546"/>
            <a:ext cx="1149175" cy="225357"/>
          </a:xfrm>
          <a:prstGeom prst="rect">
            <a:avLst/>
          </a:prstGeom>
          <a:solidFill>
            <a:srgbClr val="C00000"/>
          </a:solidFill>
          <a:ln w="12700" cap="flat" cmpd="sng" algn="ctr">
            <a:solidFill>
              <a:srgbClr val="C00000"/>
            </a:solidFill>
            <a:prstDash val="solid"/>
            <a:miter lim="800000"/>
          </a:ln>
          <a:effectLst/>
        </p:spPr>
        <p:txBody>
          <a:bodyPr lIns="36000" tIns="36000" rIns="36000" bIns="36000" rtlCol="0" anchor="ctr"/>
          <a:lstStyle/>
          <a:p>
            <a:pPr algn="ctr">
              <a:lnSpc>
                <a:spcPct val="110000"/>
              </a:lnSpc>
              <a:spcBef>
                <a:spcPts val="600"/>
              </a:spcBef>
            </a:pPr>
            <a:r>
              <a:rPr lang="en-US" sz="700">
                <a:solidFill>
                  <a:schemeClr val="bg1"/>
                </a:solidFill>
                <a:latin typeface="Santander Text" panose="020B0504020201020104"/>
              </a:rPr>
              <a:t>Information consolidation and data analysis</a:t>
            </a:r>
          </a:p>
        </p:txBody>
      </p:sp>
      <p:sp>
        <p:nvSpPr>
          <p:cNvPr id="26" name="Rectangle 205">
            <a:extLst>
              <a:ext uri="{FF2B5EF4-FFF2-40B4-BE49-F238E27FC236}">
                <a16:creationId xmlns:a16="http://schemas.microsoft.com/office/drawing/2014/main" id="{CC011FCE-F83E-EE5F-A2AB-57A37BE39425}"/>
              </a:ext>
            </a:extLst>
          </p:cNvPr>
          <p:cNvSpPr>
            <a:spLocks/>
          </p:cNvSpPr>
          <p:nvPr/>
        </p:nvSpPr>
        <p:spPr>
          <a:xfrm>
            <a:off x="4835408" y="4225035"/>
            <a:ext cx="1020557" cy="222179"/>
          </a:xfrm>
          <a:prstGeom prst="rect">
            <a:avLst/>
          </a:prstGeom>
          <a:solidFill>
            <a:srgbClr val="C00000"/>
          </a:solidFill>
          <a:ln w="12700" cap="flat" cmpd="sng" algn="ctr">
            <a:solidFill>
              <a:srgbClr val="C00000"/>
            </a:solidFill>
            <a:prstDash val="solid"/>
            <a:miter lim="800000"/>
          </a:ln>
          <a:effectLst/>
        </p:spPr>
        <p:txBody>
          <a:bodyPr lIns="36000" tIns="36000" rIns="36000" bIns="36000" rtlCol="0" anchor="ctr"/>
          <a:lstStyle/>
          <a:p>
            <a:pPr algn="ctr">
              <a:lnSpc>
                <a:spcPct val="110000"/>
              </a:lnSpc>
              <a:spcBef>
                <a:spcPts val="600"/>
              </a:spcBef>
            </a:pPr>
            <a:r>
              <a:rPr lang="en-US" sz="700">
                <a:solidFill>
                  <a:schemeClr val="bg1"/>
                </a:solidFill>
                <a:latin typeface="Santander Text" panose="020B0504020201020104"/>
              </a:rPr>
              <a:t>Verification of criteria, data, and conclusions</a:t>
            </a:r>
          </a:p>
        </p:txBody>
      </p:sp>
      <p:sp>
        <p:nvSpPr>
          <p:cNvPr id="28" name="Rectangle 205">
            <a:extLst>
              <a:ext uri="{FF2B5EF4-FFF2-40B4-BE49-F238E27FC236}">
                <a16:creationId xmlns:a16="http://schemas.microsoft.com/office/drawing/2014/main" id="{7D3AAB73-704B-B4D8-F1D1-63629537CCBF}"/>
              </a:ext>
            </a:extLst>
          </p:cNvPr>
          <p:cNvSpPr>
            <a:spLocks/>
          </p:cNvSpPr>
          <p:nvPr/>
        </p:nvSpPr>
        <p:spPr>
          <a:xfrm>
            <a:off x="6434425" y="4225035"/>
            <a:ext cx="1115473" cy="231907"/>
          </a:xfrm>
          <a:prstGeom prst="rect">
            <a:avLst/>
          </a:prstGeom>
          <a:solidFill>
            <a:srgbClr val="C00000"/>
          </a:solidFill>
          <a:ln w="12700" cap="flat" cmpd="sng" algn="ctr">
            <a:solidFill>
              <a:srgbClr val="C00000"/>
            </a:solidFill>
            <a:prstDash val="solid"/>
            <a:miter lim="800000"/>
          </a:ln>
          <a:effectLst/>
        </p:spPr>
        <p:txBody>
          <a:bodyPr lIns="36000" tIns="36000" rIns="36000" bIns="36000" rtlCol="0" anchor="ctr"/>
          <a:lstStyle/>
          <a:p>
            <a:pPr algn="ctr">
              <a:lnSpc>
                <a:spcPct val="110000"/>
              </a:lnSpc>
              <a:spcBef>
                <a:spcPts val="600"/>
              </a:spcBef>
            </a:pPr>
            <a:r>
              <a:rPr lang="en-US" sz="700">
                <a:solidFill>
                  <a:schemeClr val="bg1"/>
                </a:solidFill>
                <a:latin typeface="Santander Text" panose="020B0504020201020104"/>
              </a:rPr>
              <a:t>Store results to be consumed later</a:t>
            </a:r>
          </a:p>
        </p:txBody>
      </p:sp>
      <p:sp>
        <p:nvSpPr>
          <p:cNvPr id="32" name="Rectangle 205">
            <a:extLst>
              <a:ext uri="{FF2B5EF4-FFF2-40B4-BE49-F238E27FC236}">
                <a16:creationId xmlns:a16="http://schemas.microsoft.com/office/drawing/2014/main" id="{363D1288-2D91-8E52-FCB1-89796DCCD63F}"/>
              </a:ext>
            </a:extLst>
          </p:cNvPr>
          <p:cNvSpPr>
            <a:spLocks/>
          </p:cNvSpPr>
          <p:nvPr/>
        </p:nvSpPr>
        <p:spPr>
          <a:xfrm>
            <a:off x="3851770" y="2241515"/>
            <a:ext cx="1380182" cy="444644"/>
          </a:xfrm>
          <a:prstGeom prst="rect">
            <a:avLst/>
          </a:prstGeom>
          <a:solidFill>
            <a:srgbClr val="C00000"/>
          </a:solidFill>
          <a:ln w="12700" cap="flat" cmpd="sng" algn="ctr">
            <a:solidFill>
              <a:srgbClr val="C00000"/>
            </a:solidFill>
            <a:prstDash val="solid"/>
            <a:miter lim="800000"/>
          </a:ln>
          <a:effectLst/>
        </p:spPr>
        <p:txBody>
          <a:bodyPr lIns="36000" tIns="36000" rIns="36000" bIns="36000" rtlCol="0" anchor="ctr"/>
          <a:lstStyle/>
          <a:p>
            <a:pPr lvl="0" algn="just">
              <a:lnSpc>
                <a:spcPct val="110000"/>
              </a:lnSpc>
              <a:spcBef>
                <a:spcPts val="600"/>
              </a:spcBef>
              <a:defRPr/>
            </a:pPr>
            <a:r>
              <a:rPr lang="en-US" sz="700" noProof="0">
                <a:solidFill>
                  <a:schemeClr val="bg1"/>
                </a:solidFill>
                <a:latin typeface="Santander Text" panose="020B0504020201020104"/>
              </a:rPr>
              <a:t>Planning Pre-analysis, task orchestration, recovery of previous data</a:t>
            </a:r>
            <a:endParaRPr kumimoji="0" lang="en-US" sz="700" b="0" i="0" u="none" strike="noStrike" kern="0" cap="none" spc="0" normalizeH="0" baseline="0" noProof="0">
              <a:ln>
                <a:noFill/>
              </a:ln>
              <a:solidFill>
                <a:schemeClr val="bg1"/>
              </a:solidFill>
              <a:effectLst/>
              <a:uLnTx/>
              <a:uFillTx/>
              <a:latin typeface="Santander Text" panose="020B0504020201020104"/>
            </a:endParaRPr>
          </a:p>
        </p:txBody>
      </p:sp>
      <p:sp>
        <p:nvSpPr>
          <p:cNvPr id="33" name="Flecha: a la derecha 32">
            <a:extLst>
              <a:ext uri="{FF2B5EF4-FFF2-40B4-BE49-F238E27FC236}">
                <a16:creationId xmlns:a16="http://schemas.microsoft.com/office/drawing/2014/main" id="{BAB928C0-9E8F-48E0-9DF3-D47441CF3B00}"/>
              </a:ext>
            </a:extLst>
          </p:cNvPr>
          <p:cNvSpPr/>
          <p:nvPr/>
        </p:nvSpPr>
        <p:spPr>
          <a:xfrm rot="8619400">
            <a:off x="2555382" y="2951968"/>
            <a:ext cx="1202059" cy="214992"/>
          </a:xfrm>
          <a:prstGeom prst="rightArrow">
            <a:avLst/>
          </a:prstGeom>
          <a:solidFill>
            <a:srgbClr val="D6DCE5"/>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lang="en-US" sz="1600" b="1" noProof="0">
              <a:solidFill>
                <a:srgbClr val="C00000"/>
              </a:solidFill>
              <a:latin typeface="Santander Text" panose="020B0504020201020104"/>
            </a:endParaRPr>
          </a:p>
        </p:txBody>
      </p:sp>
      <p:sp>
        <p:nvSpPr>
          <p:cNvPr id="36" name="Flecha: a la derecha 35">
            <a:extLst>
              <a:ext uri="{FF2B5EF4-FFF2-40B4-BE49-F238E27FC236}">
                <a16:creationId xmlns:a16="http://schemas.microsoft.com/office/drawing/2014/main" id="{31C7C08C-C981-E59C-2F2B-FC9D4E2B0413}"/>
              </a:ext>
            </a:extLst>
          </p:cNvPr>
          <p:cNvSpPr/>
          <p:nvPr/>
        </p:nvSpPr>
        <p:spPr>
          <a:xfrm rot="6651883">
            <a:off x="3570509" y="3078780"/>
            <a:ext cx="623062" cy="211990"/>
          </a:xfrm>
          <a:prstGeom prst="rightArrow">
            <a:avLst/>
          </a:prstGeom>
          <a:solidFill>
            <a:srgbClr val="D6DCE5"/>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lang="en-US" sz="1600" b="1" noProof="0">
              <a:solidFill>
                <a:srgbClr val="C00000"/>
              </a:solidFill>
              <a:latin typeface="Santander Text" panose="020B0504020201020104"/>
            </a:endParaRPr>
          </a:p>
        </p:txBody>
      </p:sp>
      <p:sp>
        <p:nvSpPr>
          <p:cNvPr id="42" name="CuadroTexto 41">
            <a:extLst>
              <a:ext uri="{FF2B5EF4-FFF2-40B4-BE49-F238E27FC236}">
                <a16:creationId xmlns:a16="http://schemas.microsoft.com/office/drawing/2014/main" id="{83584A60-B2C7-CC3F-CD9B-1F1CD4725D51}"/>
              </a:ext>
            </a:extLst>
          </p:cNvPr>
          <p:cNvSpPr txBox="1"/>
          <p:nvPr/>
        </p:nvSpPr>
        <p:spPr>
          <a:xfrm>
            <a:off x="4004854" y="2926511"/>
            <a:ext cx="1052250" cy="400110"/>
          </a:xfrm>
          <a:prstGeom prst="rect">
            <a:avLst/>
          </a:prstGeom>
          <a:noFill/>
        </p:spPr>
        <p:txBody>
          <a:bodyPr wrap="square">
            <a:spAutoFit/>
          </a:bodyPr>
          <a:lstStyle/>
          <a:p>
            <a:pPr algn="ctr"/>
            <a:r>
              <a:rPr lang="en-US" sz="1000" noProof="0">
                <a:latin typeface="Santander Text" panose="020B0504020201020104"/>
                <a:ea typeface="+mn-lt"/>
                <a:cs typeface="Arial"/>
              </a:rPr>
              <a:t>TTI is evaluated and analyzed</a:t>
            </a:r>
            <a:endParaRPr lang="en-US" sz="1000" noProof="0">
              <a:latin typeface="Santander Text" panose="020B0504020201020104"/>
            </a:endParaRPr>
          </a:p>
        </p:txBody>
      </p:sp>
      <p:pic>
        <p:nvPicPr>
          <p:cNvPr id="43" name="Imagem 12" descr="Ícone&#10;&#10;Descrição gerada automaticamente">
            <a:extLst>
              <a:ext uri="{FF2B5EF4-FFF2-40B4-BE49-F238E27FC236}">
                <a16:creationId xmlns:a16="http://schemas.microsoft.com/office/drawing/2014/main" id="{03A691F8-17EF-D4B9-AB7E-5D0E9F89381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4323890" y="1714648"/>
            <a:ext cx="435941" cy="491874"/>
          </a:xfrm>
          <a:prstGeom prst="rect">
            <a:avLst/>
          </a:prstGeom>
        </p:spPr>
      </p:pic>
      <p:sp>
        <p:nvSpPr>
          <p:cNvPr id="87" name="Text Placeholder 3">
            <a:extLst>
              <a:ext uri="{FF2B5EF4-FFF2-40B4-BE49-F238E27FC236}">
                <a16:creationId xmlns:a16="http://schemas.microsoft.com/office/drawing/2014/main" id="{6269C650-6B20-4981-D0DD-C1931916BCE5}"/>
              </a:ext>
            </a:extLst>
          </p:cNvPr>
          <p:cNvSpPr txBox="1">
            <a:spLocks/>
          </p:cNvSpPr>
          <p:nvPr/>
        </p:nvSpPr>
        <p:spPr>
          <a:xfrm>
            <a:off x="354840" y="186174"/>
            <a:ext cx="2173287" cy="307777"/>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noProof="0">
                <a:solidFill>
                  <a:srgbClr val="F14949"/>
                </a:solidFill>
                <a:latin typeface="Santander Headline" panose="020B0504020201020104"/>
              </a:rPr>
              <a:t>Agentic Architecture</a:t>
            </a:r>
          </a:p>
        </p:txBody>
      </p:sp>
      <p:pic>
        <p:nvPicPr>
          <p:cNvPr id="88" name="Imagen 2" descr="NTT Data - Red Seguridad">
            <a:extLst>
              <a:ext uri="{FF2B5EF4-FFF2-40B4-BE49-F238E27FC236}">
                <a16:creationId xmlns:a16="http://schemas.microsoft.com/office/drawing/2014/main" id="{E02405B0-2625-D5C5-37AD-49F23197CC7A}"/>
              </a:ext>
            </a:extLst>
          </p:cNvPr>
          <p:cNvPicPr>
            <a:picLocks noChangeAspect="1"/>
          </p:cNvPicPr>
          <p:nvPr/>
        </p:nvPicPr>
        <p:blipFill>
          <a:blip r:embed="rId5"/>
          <a:stretch>
            <a:fillRect/>
          </a:stretch>
        </p:blipFill>
        <p:spPr>
          <a:xfrm>
            <a:off x="10881313" y="-202669"/>
            <a:ext cx="1166998" cy="847775"/>
          </a:xfrm>
          <a:prstGeom prst="rect">
            <a:avLst/>
          </a:prstGeom>
        </p:spPr>
      </p:pic>
      <p:pic>
        <p:nvPicPr>
          <p:cNvPr id="89" name="Picture 66">
            <a:extLst>
              <a:ext uri="{FF2B5EF4-FFF2-40B4-BE49-F238E27FC236}">
                <a16:creationId xmlns:a16="http://schemas.microsoft.com/office/drawing/2014/main" id="{E0814CF5-3FF0-F076-3ED4-F6AB8E8B05AE}"/>
              </a:ext>
            </a:extLst>
          </p:cNvPr>
          <p:cNvPicPr>
            <a:picLocks noChangeAspect="1"/>
          </p:cNvPicPr>
          <p:nvPr/>
        </p:nvPicPr>
        <p:blipFill>
          <a:blip r:embed="rId6"/>
          <a:srcRect r="22480"/>
          <a:stretch>
            <a:fillRect/>
          </a:stretch>
        </p:blipFill>
        <p:spPr>
          <a:xfrm>
            <a:off x="9081410" y="32335"/>
            <a:ext cx="1610515" cy="388493"/>
          </a:xfrm>
          <a:prstGeom prst="rect">
            <a:avLst/>
          </a:prstGeom>
        </p:spPr>
      </p:pic>
      <p:sp>
        <p:nvSpPr>
          <p:cNvPr id="90" name="CuadroTexto 89">
            <a:extLst>
              <a:ext uri="{FF2B5EF4-FFF2-40B4-BE49-F238E27FC236}">
                <a16:creationId xmlns:a16="http://schemas.microsoft.com/office/drawing/2014/main" id="{B7CB71DB-7215-A991-8F8A-2DB482B68726}"/>
              </a:ext>
            </a:extLst>
          </p:cNvPr>
          <p:cNvSpPr txBox="1"/>
          <p:nvPr/>
        </p:nvSpPr>
        <p:spPr>
          <a:xfrm>
            <a:off x="267479" y="424191"/>
            <a:ext cx="5350860" cy="276999"/>
          </a:xfrm>
          <a:prstGeom prst="rect">
            <a:avLst/>
          </a:prstGeom>
          <a:noFill/>
        </p:spPr>
        <p:txBody>
          <a:bodyPr wrap="square" rtlCol="0">
            <a:spAutoFit/>
          </a:bodyPr>
          <a:lstStyle/>
          <a:p>
            <a:r>
              <a:rPr lang="en-US" sz="1200" noProof="0">
                <a:solidFill>
                  <a:srgbClr val="F14949"/>
                </a:solidFill>
                <a:latin typeface="Santander Headline" panose="020B0504020201020104"/>
                <a:cs typeface="Arial"/>
              </a:rPr>
              <a:t>Agent flow to check FMIS TTI</a:t>
            </a:r>
            <a:endParaRPr lang="en-US" sz="1200" noProof="0">
              <a:solidFill>
                <a:srgbClr val="F14949"/>
              </a:solidFill>
              <a:latin typeface="Santander Headline" panose="020B0504020201020104"/>
            </a:endParaRPr>
          </a:p>
        </p:txBody>
      </p:sp>
      <p:pic>
        <p:nvPicPr>
          <p:cNvPr id="91" name="Imagem 12" descr="Ícone&#10;&#10;Descrição gerada automaticamente">
            <a:extLst>
              <a:ext uri="{FF2B5EF4-FFF2-40B4-BE49-F238E27FC236}">
                <a16:creationId xmlns:a16="http://schemas.microsoft.com/office/drawing/2014/main" id="{98678A26-9974-EE83-CB7C-4656360D79F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2087199" y="3895760"/>
            <a:ext cx="262324" cy="295981"/>
          </a:xfrm>
          <a:prstGeom prst="rect">
            <a:avLst/>
          </a:prstGeom>
        </p:spPr>
      </p:pic>
      <p:pic>
        <p:nvPicPr>
          <p:cNvPr id="92" name="Imagem 12" descr="Ícone&#10;&#10;Descrição gerada automaticamente">
            <a:extLst>
              <a:ext uri="{FF2B5EF4-FFF2-40B4-BE49-F238E27FC236}">
                <a16:creationId xmlns:a16="http://schemas.microsoft.com/office/drawing/2014/main" id="{8C3C6379-31B7-ED4E-709C-2543B71BAAC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3626118" y="3871651"/>
            <a:ext cx="262324" cy="295981"/>
          </a:xfrm>
          <a:prstGeom prst="rect">
            <a:avLst/>
          </a:prstGeom>
        </p:spPr>
      </p:pic>
      <p:pic>
        <p:nvPicPr>
          <p:cNvPr id="93" name="Imagem 12" descr="Ícone&#10;&#10;Descrição gerada automaticamente">
            <a:extLst>
              <a:ext uri="{FF2B5EF4-FFF2-40B4-BE49-F238E27FC236}">
                <a16:creationId xmlns:a16="http://schemas.microsoft.com/office/drawing/2014/main" id="{A6524173-11C9-7CF0-338B-BBF7903450E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5214591" y="3871651"/>
            <a:ext cx="262324" cy="295981"/>
          </a:xfrm>
          <a:prstGeom prst="rect">
            <a:avLst/>
          </a:prstGeom>
        </p:spPr>
      </p:pic>
      <p:pic>
        <p:nvPicPr>
          <p:cNvPr id="94" name="Imagem 12" descr="Ícone&#10;&#10;Descrição gerada automaticamente">
            <a:extLst>
              <a:ext uri="{FF2B5EF4-FFF2-40B4-BE49-F238E27FC236}">
                <a16:creationId xmlns:a16="http://schemas.microsoft.com/office/drawing/2014/main" id="{BA37113C-0ADF-599E-AD6E-B55CCB5F662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6906692" y="3871651"/>
            <a:ext cx="262324" cy="295981"/>
          </a:xfrm>
          <a:prstGeom prst="rect">
            <a:avLst/>
          </a:prstGeom>
        </p:spPr>
      </p:pic>
      <p:sp>
        <p:nvSpPr>
          <p:cNvPr id="95" name="Callout: Line 71">
            <a:extLst>
              <a:ext uri="{FF2B5EF4-FFF2-40B4-BE49-F238E27FC236}">
                <a16:creationId xmlns:a16="http://schemas.microsoft.com/office/drawing/2014/main" id="{B5C9B475-50F6-FA57-78CB-A3B9065520EA}"/>
              </a:ext>
            </a:extLst>
          </p:cNvPr>
          <p:cNvSpPr/>
          <p:nvPr/>
        </p:nvSpPr>
        <p:spPr>
          <a:xfrm>
            <a:off x="9606878" y="3101448"/>
            <a:ext cx="1097702" cy="1309157"/>
          </a:xfrm>
          <a:prstGeom prst="borderCallout1">
            <a:avLst>
              <a:gd name="adj1" fmla="val -54577"/>
              <a:gd name="adj2" fmla="val 53741"/>
              <a:gd name="adj3" fmla="val -82"/>
              <a:gd name="adj4" fmla="val 53428"/>
            </a:avLst>
          </a:prstGeom>
          <a:noFill/>
          <a:ln w="19050" cap="flat" cmpd="sng" algn="ctr">
            <a:solidFill>
              <a:schemeClr val="tx1">
                <a:lumMod val="50000"/>
                <a:lumOff val="50000"/>
              </a:schemeClr>
            </a:solidFill>
            <a:prstDash val="solid"/>
            <a:miter lim="800000"/>
          </a:ln>
          <a:effectLst/>
        </p:spPr>
        <p:txBody>
          <a:bodyPr lIns="108000" tIns="108000" rIns="108000" bIns="108000" rtlCol="0" anchor="ctr"/>
          <a:lstStyle/>
          <a:p>
            <a:pPr lvl="0" algn="just">
              <a:lnSpc>
                <a:spcPct val="110000"/>
              </a:lnSpc>
              <a:spcBef>
                <a:spcPts val="600"/>
              </a:spcBef>
              <a:defRPr/>
            </a:pPr>
            <a:r>
              <a:rPr lang="en-US" sz="800" kern="0" noProof="0">
                <a:latin typeface="Santander Text" panose="020B0504020201020104"/>
              </a:rPr>
              <a:t>This agent is responsible for receiving the user's question, retrieving the information from the data sources, and generating a response to send to the user</a:t>
            </a:r>
            <a:endParaRPr kumimoji="0" lang="en-US" sz="800" b="0" i="0" u="none" strike="noStrike" kern="0" cap="none" spc="0" normalizeH="0" baseline="0" noProof="0">
              <a:ln>
                <a:noFill/>
              </a:ln>
              <a:effectLst/>
              <a:uLnTx/>
              <a:uFillTx/>
              <a:latin typeface="Santander Text" panose="020B0504020201020104"/>
            </a:endParaRPr>
          </a:p>
        </p:txBody>
      </p:sp>
      <p:cxnSp>
        <p:nvCxnSpPr>
          <p:cNvPr id="96" name="Conector recto 162">
            <a:extLst>
              <a:ext uri="{FF2B5EF4-FFF2-40B4-BE49-F238E27FC236}">
                <a16:creationId xmlns:a16="http://schemas.microsoft.com/office/drawing/2014/main" id="{72448CCD-8C3A-F458-69D8-7590CEAC1F05}"/>
              </a:ext>
            </a:extLst>
          </p:cNvPr>
          <p:cNvCxnSpPr>
            <a:cxnSpLocks/>
          </p:cNvCxnSpPr>
          <p:nvPr/>
        </p:nvCxnSpPr>
        <p:spPr>
          <a:xfrm flipH="1">
            <a:off x="10709450" y="2353565"/>
            <a:ext cx="548135" cy="0"/>
          </a:xfrm>
          <a:prstGeom prst="line">
            <a:avLst/>
          </a:prstGeom>
          <a:ln w="76200">
            <a:solidFill>
              <a:srgbClr val="D6DCE5"/>
            </a:solidFill>
          </a:ln>
        </p:spPr>
        <p:style>
          <a:lnRef idx="1">
            <a:schemeClr val="accent1"/>
          </a:lnRef>
          <a:fillRef idx="0">
            <a:schemeClr val="accent1"/>
          </a:fillRef>
          <a:effectRef idx="0">
            <a:schemeClr val="accent1"/>
          </a:effectRef>
          <a:fontRef idx="minor">
            <a:schemeClr val="tx1"/>
          </a:fontRef>
        </p:style>
      </p:cxnSp>
      <p:sp>
        <p:nvSpPr>
          <p:cNvPr id="97" name="Freeform: Shape 49">
            <a:extLst>
              <a:ext uri="{FF2B5EF4-FFF2-40B4-BE49-F238E27FC236}">
                <a16:creationId xmlns:a16="http://schemas.microsoft.com/office/drawing/2014/main" id="{7DA6C177-3655-6E94-28C9-BAD747AFAD8F}"/>
              </a:ext>
            </a:extLst>
          </p:cNvPr>
          <p:cNvSpPr>
            <a:spLocks/>
          </p:cNvSpPr>
          <p:nvPr/>
        </p:nvSpPr>
        <p:spPr>
          <a:xfrm>
            <a:off x="9606878" y="1868243"/>
            <a:ext cx="1097702" cy="1058528"/>
          </a:xfrm>
          <a:custGeom>
            <a:avLst/>
            <a:gdLst>
              <a:gd name="connsiteX0" fmla="*/ 0 w 1927423"/>
              <a:gd name="connsiteY0" fmla="*/ 0 h 1581120"/>
              <a:gd name="connsiteX1" fmla="*/ 1927423 w 1927423"/>
              <a:gd name="connsiteY1" fmla="*/ 0 h 1581120"/>
              <a:gd name="connsiteX2" fmla="*/ 1927423 w 1927423"/>
              <a:gd name="connsiteY2" fmla="*/ 1581120 h 1581120"/>
              <a:gd name="connsiteX3" fmla="*/ 0 w 1927423"/>
              <a:gd name="connsiteY3" fmla="*/ 1581120 h 1581120"/>
              <a:gd name="connsiteX4" fmla="*/ 0 w 1927423"/>
              <a:gd name="connsiteY4" fmla="*/ 0 h 15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423" h="1581120">
                <a:moveTo>
                  <a:pt x="0" y="0"/>
                </a:moveTo>
                <a:lnTo>
                  <a:pt x="1927423" y="0"/>
                </a:lnTo>
                <a:lnTo>
                  <a:pt x="1927423" y="1581120"/>
                </a:lnTo>
                <a:lnTo>
                  <a:pt x="0" y="1581120"/>
                </a:lnTo>
                <a:lnTo>
                  <a:pt x="0" y="0"/>
                </a:lnTo>
                <a:close/>
              </a:path>
            </a:pathLst>
          </a:custGeom>
          <a:solidFill>
            <a:schemeClr val="bg1">
              <a:lumMod val="95000"/>
            </a:schemeClr>
          </a:solidFill>
          <a:ln w="12700" cap="flat" cmpd="sng" algn="ctr">
            <a:solidFill>
              <a:srgbClr val="070F26">
                <a:alpha val="90000"/>
                <a:tint val="40000"/>
                <a:hueOff val="0"/>
                <a:satOff val="0"/>
                <a:lumOff val="0"/>
                <a:alphaOff val="0"/>
              </a:srgbClr>
            </a:solidFill>
            <a:prstDash val="solid"/>
            <a:miter lim="800000"/>
          </a:ln>
          <a:effectLst/>
        </p:spPr>
        <p:txBody>
          <a:bodyPr spcFirstLastPara="0" vert="horz" wrap="square" lIns="192024" tIns="192024" rIns="256032" bIns="288036" numCol="1" spcCol="1270" anchor="t" anchorCtr="0">
            <a:noAutofit/>
          </a:bodyPr>
          <a:lstStyle/>
          <a:p>
            <a:pPr marL="0" marR="0" lvl="1" indent="0" defTabSz="1600200" eaLnBrk="1" fontAlgn="auto" latinLnBrk="0" hangingPunct="1">
              <a:lnSpc>
                <a:spcPct val="90000"/>
              </a:lnSpc>
              <a:spcBef>
                <a:spcPct val="0"/>
              </a:spcBef>
              <a:spcAft>
                <a:spcPct val="1500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antander Text" panose="020B0504020201020104"/>
            </a:endParaRPr>
          </a:p>
        </p:txBody>
      </p:sp>
      <p:sp>
        <p:nvSpPr>
          <p:cNvPr id="98" name="TextBox 30">
            <a:extLst>
              <a:ext uri="{FF2B5EF4-FFF2-40B4-BE49-F238E27FC236}">
                <a16:creationId xmlns:a16="http://schemas.microsoft.com/office/drawing/2014/main" id="{E9667723-6E9D-5732-C24C-091E93279134}"/>
              </a:ext>
            </a:extLst>
          </p:cNvPr>
          <p:cNvSpPr txBox="1"/>
          <p:nvPr/>
        </p:nvSpPr>
        <p:spPr>
          <a:xfrm>
            <a:off x="9622721" y="1949966"/>
            <a:ext cx="1066013" cy="221853"/>
          </a:xfrm>
          <a:prstGeom prst="rect">
            <a:avLst/>
          </a:prstGeom>
        </p:spPr>
        <p:txBody>
          <a:bodyPr vert="horz" wrap="square" lIns="0" tIns="0" rIns="0" bIns="0" rtlCol="0">
            <a:noAutofit/>
          </a:bodyPr>
          <a:lstStyle/>
          <a:p>
            <a:pPr lvl="0" algn="ctr">
              <a:defRPr/>
            </a:pPr>
            <a:r>
              <a:rPr lang="en-US" sz="1000" b="1" i="1" kern="0" noProof="0">
                <a:solidFill>
                  <a:srgbClr val="070F26"/>
                </a:solidFill>
                <a:latin typeface="Santander Text" panose="020B0504020201020104"/>
              </a:rPr>
              <a:t>Information Analyst</a:t>
            </a:r>
            <a:endParaRPr kumimoji="0" lang="en-US" sz="1000" b="1" i="1" u="none" strike="noStrike" kern="0" cap="none" spc="0" normalizeH="0" baseline="0" noProof="0">
              <a:ln>
                <a:noFill/>
              </a:ln>
              <a:solidFill>
                <a:srgbClr val="070F26"/>
              </a:solidFill>
              <a:effectLst/>
              <a:uLnTx/>
              <a:uFillTx/>
              <a:latin typeface="Santander Text" panose="020B0504020201020104"/>
            </a:endParaRPr>
          </a:p>
        </p:txBody>
      </p:sp>
      <p:sp>
        <p:nvSpPr>
          <p:cNvPr id="99" name="Rectangle 205">
            <a:extLst>
              <a:ext uri="{FF2B5EF4-FFF2-40B4-BE49-F238E27FC236}">
                <a16:creationId xmlns:a16="http://schemas.microsoft.com/office/drawing/2014/main" id="{06A0621A-DD6B-986B-1470-1BA054F98898}"/>
              </a:ext>
            </a:extLst>
          </p:cNvPr>
          <p:cNvSpPr>
            <a:spLocks/>
          </p:cNvSpPr>
          <p:nvPr/>
        </p:nvSpPr>
        <p:spPr>
          <a:xfrm>
            <a:off x="9675563" y="2580301"/>
            <a:ext cx="975750" cy="221853"/>
          </a:xfrm>
          <a:prstGeom prst="rect">
            <a:avLst/>
          </a:prstGeom>
          <a:solidFill>
            <a:srgbClr val="C00000"/>
          </a:solidFill>
          <a:ln w="12700" cap="flat" cmpd="sng" algn="ctr">
            <a:solidFill>
              <a:srgbClr val="C00000"/>
            </a:solidFill>
            <a:prstDash val="solid"/>
            <a:miter lim="800000"/>
          </a:ln>
          <a:effectLst/>
        </p:spPr>
        <p:txBody>
          <a:bodyPr lIns="36000" tIns="36000" rIns="36000" bIns="36000" rtlCol="0" anchor="ctr"/>
          <a:lstStyle/>
          <a:p>
            <a:pPr lvl="0" algn="ctr">
              <a:lnSpc>
                <a:spcPct val="110000"/>
              </a:lnSpc>
              <a:spcBef>
                <a:spcPts val="600"/>
              </a:spcBef>
              <a:defRPr/>
            </a:pPr>
            <a:r>
              <a:rPr lang="en-US" sz="600" noProof="0">
                <a:solidFill>
                  <a:schemeClr val="bg1"/>
                </a:solidFill>
                <a:latin typeface="Santander Text" panose="020B0504020201020104"/>
              </a:rPr>
              <a:t>Analyzes and generates responses for the user</a:t>
            </a:r>
            <a:endParaRPr kumimoji="0" lang="en-US" sz="600" b="0" i="0" u="none" strike="noStrike" kern="0" cap="none" spc="0" normalizeH="0" baseline="0" noProof="0">
              <a:ln>
                <a:noFill/>
              </a:ln>
              <a:solidFill>
                <a:schemeClr val="bg1"/>
              </a:solidFill>
              <a:effectLst/>
              <a:uLnTx/>
              <a:uFillTx/>
              <a:latin typeface="Santander Text" panose="020B0504020201020104"/>
            </a:endParaRPr>
          </a:p>
        </p:txBody>
      </p:sp>
      <p:pic>
        <p:nvPicPr>
          <p:cNvPr id="101" name="Imagem 12" descr="Ícone&#10;&#10;Descrição gerada automaticamente">
            <a:extLst>
              <a:ext uri="{FF2B5EF4-FFF2-40B4-BE49-F238E27FC236}">
                <a16:creationId xmlns:a16="http://schemas.microsoft.com/office/drawing/2014/main" id="{559E4CCA-8128-D985-F716-A0B86E9F892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9987144" y="2225406"/>
            <a:ext cx="262324" cy="295981"/>
          </a:xfrm>
          <a:prstGeom prst="rect">
            <a:avLst/>
          </a:prstGeom>
        </p:spPr>
      </p:pic>
      <p:cxnSp>
        <p:nvCxnSpPr>
          <p:cNvPr id="103" name="Conector recto 102">
            <a:extLst>
              <a:ext uri="{FF2B5EF4-FFF2-40B4-BE49-F238E27FC236}">
                <a16:creationId xmlns:a16="http://schemas.microsoft.com/office/drawing/2014/main" id="{CEA9E625-1A6A-C59A-1CD1-7D1096350134}"/>
              </a:ext>
            </a:extLst>
          </p:cNvPr>
          <p:cNvCxnSpPr>
            <a:cxnSpLocks/>
          </p:cNvCxnSpPr>
          <p:nvPr/>
        </p:nvCxnSpPr>
        <p:spPr>
          <a:xfrm>
            <a:off x="8005130" y="1192507"/>
            <a:ext cx="14125" cy="5409438"/>
          </a:xfrm>
          <a:prstGeom prst="line">
            <a:avLst/>
          </a:prstGeom>
          <a:ln w="44450">
            <a:prstDash val="dash"/>
          </a:ln>
        </p:spPr>
        <p:style>
          <a:lnRef idx="2">
            <a:schemeClr val="accent1"/>
          </a:lnRef>
          <a:fillRef idx="0">
            <a:schemeClr val="accent1"/>
          </a:fillRef>
          <a:effectRef idx="1">
            <a:schemeClr val="accent1"/>
          </a:effectRef>
          <a:fontRef idx="minor">
            <a:schemeClr val="tx1"/>
          </a:fontRef>
        </p:style>
      </p:cxnSp>
      <p:grpSp>
        <p:nvGrpSpPr>
          <p:cNvPr id="105" name="Grupo 104">
            <a:extLst>
              <a:ext uri="{FF2B5EF4-FFF2-40B4-BE49-F238E27FC236}">
                <a16:creationId xmlns:a16="http://schemas.microsoft.com/office/drawing/2014/main" id="{A0BCA5D5-753B-B10D-9DDD-4E927896446C}"/>
              </a:ext>
            </a:extLst>
          </p:cNvPr>
          <p:cNvGrpSpPr/>
          <p:nvPr/>
        </p:nvGrpSpPr>
        <p:grpSpPr>
          <a:xfrm>
            <a:off x="8164406" y="3332128"/>
            <a:ext cx="1288318" cy="697899"/>
            <a:chOff x="2696908" y="3687926"/>
            <a:chExt cx="1288318" cy="697899"/>
          </a:xfrm>
        </p:grpSpPr>
        <p:sp>
          <p:nvSpPr>
            <p:cNvPr id="106" name="Rectangle 1">
              <a:extLst>
                <a:ext uri="{FF2B5EF4-FFF2-40B4-BE49-F238E27FC236}">
                  <a16:creationId xmlns:a16="http://schemas.microsoft.com/office/drawing/2014/main" id="{0E3CC913-3F3C-1BD7-6145-BA14722FA04C}"/>
                </a:ext>
              </a:extLst>
            </p:cNvPr>
            <p:cNvSpPr/>
            <p:nvPr/>
          </p:nvSpPr>
          <p:spPr>
            <a:xfrm>
              <a:off x="2956486" y="3940175"/>
              <a:ext cx="1028740" cy="445650"/>
            </a:xfrm>
            <a:prstGeom prst="roundRect">
              <a:avLst/>
            </a:prstGeom>
            <a:solidFill>
              <a:schemeClr val="accent2">
                <a:lumMod val="40000"/>
                <a:lumOff val="60000"/>
              </a:schemeClr>
            </a:solidFill>
            <a:ln w="6350" cap="flat" cmpd="sng" algn="ctr">
              <a:noFill/>
              <a:prstDash val="solid"/>
              <a:miter lim="800000"/>
              <a:headEnd type="none" w="med" len="med"/>
              <a:tailEnd type="none" w="med" len="med"/>
            </a:ln>
            <a:effectLst/>
          </p:spPr>
          <p:txBody>
            <a:bodyPr vert="horz" lIns="0" rIns="0" rtlCol="0" anchor="ctr"/>
            <a:lstStyle/>
            <a:p>
              <a:pPr algn="ctr"/>
              <a:r>
                <a:rPr lang="en-US" sz="1200" b="1" kern="0" noProof="0">
                  <a:solidFill>
                    <a:schemeClr val="bg1"/>
                  </a:solidFill>
                  <a:latin typeface="Santander Text" panose="020B0504020201020104"/>
                </a:rPr>
                <a:t>Conversational Interface</a:t>
              </a:r>
            </a:p>
          </p:txBody>
        </p:sp>
        <p:pic>
          <p:nvPicPr>
            <p:cNvPr id="107" name="Picture 6" descr="Microsoft Teams Logo y símbolo, significado, historia, PNG, marca">
              <a:extLst>
                <a:ext uri="{FF2B5EF4-FFF2-40B4-BE49-F238E27FC236}">
                  <a16:creationId xmlns:a16="http://schemas.microsoft.com/office/drawing/2014/main" id="{C64EAB5C-20AC-D531-BD9E-0567F9D2864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76705" y1="26591" x2="76705" y2="26591"/>
                          <a14:foregroundMark x1="30909" y1="43750" x2="30909" y2="43750"/>
                          <a14:foregroundMark x1="24091" y1="42273" x2="28750" y2="56705"/>
                          <a14:foregroundMark x1="28409" y1="58182" x2="36364" y2="41932"/>
                          <a14:foregroundMark x1="33864" y1="41932" x2="33864" y2="44432"/>
                          <a14:foregroundMark x1="30568" y1="45227" x2="30227" y2="48068"/>
                          <a14:foregroundMark x1="30568" y1="43750" x2="30909" y2="50909"/>
                          <a14:foregroundMark x1="81136" y1="26364" x2="81136" y2="26364"/>
                          <a14:foregroundMark x1="76818" y1="26023" x2="76818" y2="26023"/>
                          <a14:foregroundMark x1="78636" y1="28523" x2="78636" y2="28523"/>
                          <a14:foregroundMark x1="76477" y1="24205" x2="80455" y2="25682"/>
                        </a14:backgroundRemoval>
                      </a14:imgEffect>
                    </a14:imgLayer>
                  </a14:imgProps>
                </a:ext>
                <a:ext uri="{28A0092B-C50C-407E-A947-70E740481C1C}">
                  <a14:useLocalDpi xmlns:a14="http://schemas.microsoft.com/office/drawing/2010/main" val="0"/>
                </a:ext>
              </a:extLst>
            </a:blip>
            <a:srcRect/>
            <a:stretch>
              <a:fillRect/>
            </a:stretch>
          </p:blipFill>
          <p:spPr bwMode="auto">
            <a:xfrm>
              <a:off x="2696908" y="3687926"/>
              <a:ext cx="445650" cy="4456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Computer9" descr="{&quot;Key&quot;:&quot;POWER_USER_SHAPE_ICON&quot;,&quot;Value&quot;:&quot;POWER_USER_SHAPE_ICON_STYLE_1&quot;}">
            <a:extLst>
              <a:ext uri="{FF2B5EF4-FFF2-40B4-BE49-F238E27FC236}">
                <a16:creationId xmlns:a16="http://schemas.microsoft.com/office/drawing/2014/main" id="{A0D8266B-F1D8-D966-D167-A9340DAAF1B5}"/>
              </a:ext>
            </a:extLst>
          </p:cNvPr>
          <p:cNvGrpSpPr>
            <a:grpSpLocks noChangeAspect="1"/>
          </p:cNvGrpSpPr>
          <p:nvPr/>
        </p:nvGrpSpPr>
        <p:grpSpPr>
          <a:xfrm>
            <a:off x="8495655" y="4844735"/>
            <a:ext cx="931623" cy="950533"/>
            <a:chOff x="2325688" y="5576885"/>
            <a:chExt cx="625475" cy="638175"/>
          </a:xfrm>
          <a:solidFill>
            <a:schemeClr val="tx1"/>
          </a:solidFill>
        </p:grpSpPr>
        <p:sp>
          <p:nvSpPr>
            <p:cNvPr id="109" name="Freeform 85">
              <a:extLst>
                <a:ext uri="{FF2B5EF4-FFF2-40B4-BE49-F238E27FC236}">
                  <a16:creationId xmlns:a16="http://schemas.microsoft.com/office/drawing/2014/main" id="{C53DB4BC-46E7-4383-A1FF-2C4CD3CA91A8}"/>
                </a:ext>
              </a:extLst>
            </p:cNvPr>
            <p:cNvSpPr>
              <a:spLocks noEditPoints="1"/>
            </p:cNvSpPr>
            <p:nvPr/>
          </p:nvSpPr>
          <p:spPr bwMode="auto">
            <a:xfrm>
              <a:off x="2387600" y="5641976"/>
              <a:ext cx="130175" cy="142875"/>
            </a:xfrm>
            <a:custGeom>
              <a:avLst/>
              <a:gdLst>
                <a:gd name="T0" fmla="*/ 109 w 219"/>
                <a:gd name="T1" fmla="*/ 33 h 241"/>
                <a:gd name="T2" fmla="*/ 185 w 219"/>
                <a:gd name="T3" fmla="*/ 120 h 241"/>
                <a:gd name="T4" fmla="*/ 109 w 219"/>
                <a:gd name="T5" fmla="*/ 207 h 241"/>
                <a:gd name="T6" fmla="*/ 33 w 219"/>
                <a:gd name="T7" fmla="*/ 120 h 241"/>
                <a:gd name="T8" fmla="*/ 109 w 219"/>
                <a:gd name="T9" fmla="*/ 33 h 241"/>
                <a:gd name="T10" fmla="*/ 109 w 219"/>
                <a:gd name="T11" fmla="*/ 241 h 241"/>
                <a:gd name="T12" fmla="*/ 219 w 219"/>
                <a:gd name="T13" fmla="*/ 120 h 241"/>
                <a:gd name="T14" fmla="*/ 109 w 219"/>
                <a:gd name="T15" fmla="*/ 0 h 241"/>
                <a:gd name="T16" fmla="*/ 0 w 219"/>
                <a:gd name="T17" fmla="*/ 120 h 241"/>
                <a:gd name="T18" fmla="*/ 109 w 219"/>
                <a:gd name="T1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41">
                  <a:moveTo>
                    <a:pt x="109" y="33"/>
                  </a:moveTo>
                  <a:cubicBezTo>
                    <a:pt x="151" y="33"/>
                    <a:pt x="185" y="72"/>
                    <a:pt x="185" y="120"/>
                  </a:cubicBezTo>
                  <a:cubicBezTo>
                    <a:pt x="185" y="168"/>
                    <a:pt x="151" y="207"/>
                    <a:pt x="109" y="207"/>
                  </a:cubicBezTo>
                  <a:cubicBezTo>
                    <a:pt x="67" y="207"/>
                    <a:pt x="33" y="168"/>
                    <a:pt x="33" y="120"/>
                  </a:cubicBezTo>
                  <a:cubicBezTo>
                    <a:pt x="33" y="72"/>
                    <a:pt x="67" y="33"/>
                    <a:pt x="109" y="33"/>
                  </a:cubicBezTo>
                  <a:close/>
                  <a:moveTo>
                    <a:pt x="109" y="241"/>
                  </a:moveTo>
                  <a:cubicBezTo>
                    <a:pt x="170" y="241"/>
                    <a:pt x="219" y="187"/>
                    <a:pt x="219" y="120"/>
                  </a:cubicBezTo>
                  <a:cubicBezTo>
                    <a:pt x="219" y="54"/>
                    <a:pt x="170" y="0"/>
                    <a:pt x="109" y="0"/>
                  </a:cubicBezTo>
                  <a:cubicBezTo>
                    <a:pt x="49" y="0"/>
                    <a:pt x="0" y="54"/>
                    <a:pt x="0" y="120"/>
                  </a:cubicBezTo>
                  <a:cubicBezTo>
                    <a:pt x="0" y="187"/>
                    <a:pt x="49" y="241"/>
                    <a:pt x="109" y="2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latin typeface="Santander Text" panose="020B0504020201020104"/>
              </a:endParaRPr>
            </a:p>
          </p:txBody>
        </p:sp>
        <p:sp>
          <p:nvSpPr>
            <p:cNvPr id="110" name="Freeform 86">
              <a:extLst>
                <a:ext uri="{FF2B5EF4-FFF2-40B4-BE49-F238E27FC236}">
                  <a16:creationId xmlns:a16="http://schemas.microsoft.com/office/drawing/2014/main" id="{CB79A200-FFE4-3097-1F0E-3619982EDCF6}"/>
                </a:ext>
              </a:extLst>
            </p:cNvPr>
            <p:cNvSpPr>
              <a:spLocks noEditPoints="1"/>
            </p:cNvSpPr>
            <p:nvPr/>
          </p:nvSpPr>
          <p:spPr bwMode="auto">
            <a:xfrm>
              <a:off x="2325688" y="5576885"/>
              <a:ext cx="625475" cy="638175"/>
            </a:xfrm>
            <a:custGeom>
              <a:avLst/>
              <a:gdLst>
                <a:gd name="T0" fmla="*/ 312 w 1045"/>
                <a:gd name="T1" fmla="*/ 575 h 1067"/>
                <a:gd name="T2" fmla="*/ 276 w 1045"/>
                <a:gd name="T3" fmla="*/ 539 h 1067"/>
                <a:gd name="T4" fmla="*/ 226 w 1045"/>
                <a:gd name="T5" fmla="*/ 513 h 1067"/>
                <a:gd name="T6" fmla="*/ 247 w 1045"/>
                <a:gd name="T7" fmla="*/ 557 h 1067"/>
                <a:gd name="T8" fmla="*/ 247 w 1045"/>
                <a:gd name="T9" fmla="*/ 687 h 1067"/>
                <a:gd name="T10" fmla="*/ 387 w 1045"/>
                <a:gd name="T11" fmla="*/ 704 h 1067"/>
                <a:gd name="T12" fmla="*/ 514 w 1045"/>
                <a:gd name="T13" fmla="*/ 1034 h 1067"/>
                <a:gd name="T14" fmla="*/ 379 w 1045"/>
                <a:gd name="T15" fmla="*/ 825 h 1067"/>
                <a:gd name="T16" fmla="*/ 185 w 1045"/>
                <a:gd name="T17" fmla="*/ 813 h 1067"/>
                <a:gd name="T18" fmla="*/ 115 w 1045"/>
                <a:gd name="T19" fmla="*/ 532 h 1067"/>
                <a:gd name="T20" fmla="*/ 131 w 1045"/>
                <a:gd name="T21" fmla="*/ 424 h 1067"/>
                <a:gd name="T22" fmla="*/ 243 w 1045"/>
                <a:gd name="T23" fmla="*/ 407 h 1067"/>
                <a:gd name="T24" fmla="*/ 370 w 1045"/>
                <a:gd name="T25" fmla="*/ 526 h 1067"/>
                <a:gd name="T26" fmla="*/ 497 w 1045"/>
                <a:gd name="T27" fmla="*/ 530 h 1067"/>
                <a:gd name="T28" fmla="*/ 488 w 1045"/>
                <a:gd name="T29" fmla="*/ 564 h 1067"/>
                <a:gd name="T30" fmla="*/ 442 w 1045"/>
                <a:gd name="T31" fmla="*/ 575 h 1067"/>
                <a:gd name="T32" fmla="*/ 53 w 1045"/>
                <a:gd name="T33" fmla="*/ 888 h 1067"/>
                <a:gd name="T34" fmla="*/ 33 w 1045"/>
                <a:gd name="T35" fmla="*/ 427 h 1067"/>
                <a:gd name="T36" fmla="*/ 61 w 1045"/>
                <a:gd name="T37" fmla="*/ 407 h 1067"/>
                <a:gd name="T38" fmla="*/ 81 w 1045"/>
                <a:gd name="T39" fmla="*/ 464 h 1067"/>
                <a:gd name="T40" fmla="*/ 81 w 1045"/>
                <a:gd name="T41" fmla="*/ 532 h 1067"/>
                <a:gd name="T42" fmla="*/ 100 w 1045"/>
                <a:gd name="T43" fmla="*/ 848 h 1067"/>
                <a:gd name="T44" fmla="*/ 280 w 1045"/>
                <a:gd name="T45" fmla="*/ 868 h 1067"/>
                <a:gd name="T46" fmla="*/ 787 w 1045"/>
                <a:gd name="T47" fmla="*/ 347 h 1067"/>
                <a:gd name="T48" fmla="*/ 690 w 1045"/>
                <a:gd name="T49" fmla="*/ 406 h 1067"/>
                <a:gd name="T50" fmla="*/ 727 w 1045"/>
                <a:gd name="T51" fmla="*/ 34 h 1067"/>
                <a:gd name="T52" fmla="*/ 787 w 1045"/>
                <a:gd name="T53" fmla="*/ 347 h 1067"/>
                <a:gd name="T54" fmla="*/ 785 w 1045"/>
                <a:gd name="T55" fmla="*/ 575 h 1067"/>
                <a:gd name="T56" fmla="*/ 932 w 1045"/>
                <a:gd name="T57" fmla="*/ 535 h 1067"/>
                <a:gd name="T58" fmla="*/ 949 w 1045"/>
                <a:gd name="T59" fmla="*/ 220 h 1067"/>
                <a:gd name="T60" fmla="*/ 820 w 1045"/>
                <a:gd name="T61" fmla="*/ 203 h 1067"/>
                <a:gd name="T62" fmla="*/ 727 w 1045"/>
                <a:gd name="T63" fmla="*/ 0 h 1067"/>
                <a:gd name="T64" fmla="*/ 657 w 1045"/>
                <a:gd name="T65" fmla="*/ 17 h 1067"/>
                <a:gd name="T66" fmla="*/ 674 w 1045"/>
                <a:gd name="T67" fmla="*/ 440 h 1067"/>
                <a:gd name="T68" fmla="*/ 820 w 1045"/>
                <a:gd name="T69" fmla="*/ 347 h 1067"/>
                <a:gd name="T70" fmla="*/ 916 w 1045"/>
                <a:gd name="T71" fmla="*/ 237 h 1067"/>
                <a:gd name="T72" fmla="*/ 769 w 1045"/>
                <a:gd name="T73" fmla="*/ 501 h 1067"/>
                <a:gd name="T74" fmla="*/ 752 w 1045"/>
                <a:gd name="T75" fmla="*/ 575 h 1067"/>
                <a:gd name="T76" fmla="*/ 531 w 1045"/>
                <a:gd name="T77" fmla="*/ 536 h 1067"/>
                <a:gd name="T78" fmla="*/ 513 w 1045"/>
                <a:gd name="T79" fmla="*/ 497 h 1067"/>
                <a:gd name="T80" fmla="*/ 281 w 1045"/>
                <a:gd name="T81" fmla="*/ 389 h 1067"/>
                <a:gd name="T82" fmla="*/ 172 w 1045"/>
                <a:gd name="T83" fmla="*/ 374 h 1067"/>
                <a:gd name="T84" fmla="*/ 107 w 1045"/>
                <a:gd name="T85" fmla="*/ 401 h 1067"/>
                <a:gd name="T86" fmla="*/ 53 w 1045"/>
                <a:gd name="T87" fmla="*/ 374 h 1067"/>
                <a:gd name="T88" fmla="*/ 0 w 1045"/>
                <a:gd name="T89" fmla="*/ 868 h 1067"/>
                <a:gd name="T90" fmla="*/ 166 w 1045"/>
                <a:gd name="T91" fmla="*/ 922 h 1067"/>
                <a:gd name="T92" fmla="*/ 95 w 1045"/>
                <a:gd name="T93" fmla="*/ 1013 h 1067"/>
                <a:gd name="T94" fmla="*/ 105 w 1045"/>
                <a:gd name="T95" fmla="*/ 1044 h 1067"/>
                <a:gd name="T96" fmla="*/ 166 w 1045"/>
                <a:gd name="T97" fmla="*/ 1006 h 1067"/>
                <a:gd name="T98" fmla="*/ 183 w 1045"/>
                <a:gd name="T99" fmla="*/ 1067 h 1067"/>
                <a:gd name="T100" fmla="*/ 199 w 1045"/>
                <a:gd name="T101" fmla="*/ 1006 h 1067"/>
                <a:gd name="T102" fmla="*/ 276 w 1045"/>
                <a:gd name="T103" fmla="*/ 1038 h 1067"/>
                <a:gd name="T104" fmla="*/ 199 w 1045"/>
                <a:gd name="T105" fmla="*/ 965 h 1067"/>
                <a:gd name="T106" fmla="*/ 260 w 1045"/>
                <a:gd name="T107" fmla="*/ 922 h 1067"/>
                <a:gd name="T108" fmla="*/ 308 w 1045"/>
                <a:gd name="T109" fmla="*/ 847 h 1067"/>
                <a:gd name="T110" fmla="*/ 419 w 1045"/>
                <a:gd name="T111" fmla="*/ 1056 h 1067"/>
                <a:gd name="T112" fmla="*/ 535 w 1045"/>
                <a:gd name="T113" fmla="*/ 1067 h 1067"/>
                <a:gd name="T114" fmla="*/ 551 w 1045"/>
                <a:gd name="T115" fmla="*/ 1047 h 1067"/>
                <a:gd name="T116" fmla="*/ 387 w 1045"/>
                <a:gd name="T117" fmla="*/ 671 h 1067"/>
                <a:gd name="T118" fmla="*/ 281 w 1045"/>
                <a:gd name="T119" fmla="*/ 608 h 1067"/>
                <a:gd name="T120" fmla="*/ 462 w 1045"/>
                <a:gd name="T121" fmla="*/ 608 h 1067"/>
                <a:gd name="T122" fmla="*/ 1045 w 1045"/>
                <a:gd name="T123" fmla="*/ 591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5" h="1067">
                  <a:moveTo>
                    <a:pt x="442" y="575"/>
                  </a:moveTo>
                  <a:lnTo>
                    <a:pt x="312" y="575"/>
                  </a:lnTo>
                  <a:lnTo>
                    <a:pt x="276" y="539"/>
                  </a:lnTo>
                  <a:lnTo>
                    <a:pt x="276" y="539"/>
                  </a:lnTo>
                  <a:lnTo>
                    <a:pt x="250" y="513"/>
                  </a:lnTo>
                  <a:cubicBezTo>
                    <a:pt x="243" y="506"/>
                    <a:pt x="233" y="506"/>
                    <a:pt x="226" y="513"/>
                  </a:cubicBezTo>
                  <a:cubicBezTo>
                    <a:pt x="220" y="519"/>
                    <a:pt x="220" y="530"/>
                    <a:pt x="226" y="536"/>
                  </a:cubicBezTo>
                  <a:lnTo>
                    <a:pt x="247" y="557"/>
                  </a:lnTo>
                  <a:lnTo>
                    <a:pt x="247" y="591"/>
                  </a:lnTo>
                  <a:lnTo>
                    <a:pt x="247" y="687"/>
                  </a:lnTo>
                  <a:cubicBezTo>
                    <a:pt x="247" y="697"/>
                    <a:pt x="255" y="704"/>
                    <a:pt x="264" y="704"/>
                  </a:cubicBezTo>
                  <a:lnTo>
                    <a:pt x="387" y="704"/>
                  </a:lnTo>
                  <a:cubicBezTo>
                    <a:pt x="416" y="704"/>
                    <a:pt x="441" y="724"/>
                    <a:pt x="448" y="752"/>
                  </a:cubicBezTo>
                  <a:lnTo>
                    <a:pt x="514" y="1034"/>
                  </a:lnTo>
                  <a:lnTo>
                    <a:pt x="447" y="1034"/>
                  </a:lnTo>
                  <a:lnTo>
                    <a:pt x="379" y="825"/>
                  </a:lnTo>
                  <a:cubicBezTo>
                    <a:pt x="377" y="818"/>
                    <a:pt x="371" y="813"/>
                    <a:pt x="363" y="813"/>
                  </a:cubicBezTo>
                  <a:lnTo>
                    <a:pt x="185" y="813"/>
                  </a:lnTo>
                  <a:cubicBezTo>
                    <a:pt x="147" y="813"/>
                    <a:pt x="117" y="782"/>
                    <a:pt x="117" y="744"/>
                  </a:cubicBezTo>
                  <a:lnTo>
                    <a:pt x="115" y="532"/>
                  </a:lnTo>
                  <a:lnTo>
                    <a:pt x="114" y="463"/>
                  </a:lnTo>
                  <a:cubicBezTo>
                    <a:pt x="115" y="449"/>
                    <a:pt x="120" y="435"/>
                    <a:pt x="131" y="424"/>
                  </a:cubicBezTo>
                  <a:cubicBezTo>
                    <a:pt x="142" y="413"/>
                    <a:pt x="157" y="407"/>
                    <a:pt x="172" y="407"/>
                  </a:cubicBezTo>
                  <a:lnTo>
                    <a:pt x="243" y="407"/>
                  </a:lnTo>
                  <a:cubicBezTo>
                    <a:pt x="248" y="407"/>
                    <a:pt x="254" y="409"/>
                    <a:pt x="257" y="413"/>
                  </a:cubicBezTo>
                  <a:lnTo>
                    <a:pt x="370" y="526"/>
                  </a:lnTo>
                  <a:cubicBezTo>
                    <a:pt x="373" y="529"/>
                    <a:pt x="377" y="530"/>
                    <a:pt x="382" y="530"/>
                  </a:cubicBezTo>
                  <a:lnTo>
                    <a:pt x="497" y="530"/>
                  </a:lnTo>
                  <a:lnTo>
                    <a:pt x="498" y="537"/>
                  </a:lnTo>
                  <a:cubicBezTo>
                    <a:pt x="498" y="547"/>
                    <a:pt x="495" y="556"/>
                    <a:pt x="488" y="564"/>
                  </a:cubicBezTo>
                  <a:cubicBezTo>
                    <a:pt x="481" y="571"/>
                    <a:pt x="472" y="575"/>
                    <a:pt x="462" y="575"/>
                  </a:cubicBezTo>
                  <a:lnTo>
                    <a:pt x="442" y="575"/>
                  </a:lnTo>
                  <a:close/>
                  <a:moveTo>
                    <a:pt x="260" y="888"/>
                  </a:moveTo>
                  <a:lnTo>
                    <a:pt x="53" y="888"/>
                  </a:lnTo>
                  <a:cubicBezTo>
                    <a:pt x="42" y="888"/>
                    <a:pt x="33" y="879"/>
                    <a:pt x="33" y="868"/>
                  </a:cubicBezTo>
                  <a:lnTo>
                    <a:pt x="33" y="427"/>
                  </a:lnTo>
                  <a:cubicBezTo>
                    <a:pt x="33" y="416"/>
                    <a:pt x="42" y="407"/>
                    <a:pt x="53" y="407"/>
                  </a:cubicBezTo>
                  <a:lnTo>
                    <a:pt x="61" y="407"/>
                  </a:lnTo>
                  <a:cubicBezTo>
                    <a:pt x="72" y="407"/>
                    <a:pt x="81" y="416"/>
                    <a:pt x="81" y="427"/>
                  </a:cubicBezTo>
                  <a:lnTo>
                    <a:pt x="81" y="464"/>
                  </a:lnTo>
                  <a:cubicBezTo>
                    <a:pt x="81" y="465"/>
                    <a:pt x="81" y="465"/>
                    <a:pt x="81" y="466"/>
                  </a:cubicBezTo>
                  <a:lnTo>
                    <a:pt x="81" y="532"/>
                  </a:lnTo>
                  <a:lnTo>
                    <a:pt x="83" y="832"/>
                  </a:lnTo>
                  <a:cubicBezTo>
                    <a:pt x="83" y="841"/>
                    <a:pt x="90" y="848"/>
                    <a:pt x="100" y="848"/>
                  </a:cubicBezTo>
                  <a:lnTo>
                    <a:pt x="260" y="848"/>
                  </a:lnTo>
                  <a:cubicBezTo>
                    <a:pt x="271" y="848"/>
                    <a:pt x="280" y="857"/>
                    <a:pt x="280" y="868"/>
                  </a:cubicBezTo>
                  <a:cubicBezTo>
                    <a:pt x="280" y="879"/>
                    <a:pt x="271" y="888"/>
                    <a:pt x="260" y="888"/>
                  </a:cubicBezTo>
                  <a:close/>
                  <a:moveTo>
                    <a:pt x="787" y="347"/>
                  </a:moveTo>
                  <a:cubicBezTo>
                    <a:pt x="787" y="380"/>
                    <a:pt x="760" y="406"/>
                    <a:pt x="727" y="406"/>
                  </a:cubicBezTo>
                  <a:lnTo>
                    <a:pt x="690" y="406"/>
                  </a:lnTo>
                  <a:lnTo>
                    <a:pt x="690" y="34"/>
                  </a:lnTo>
                  <a:lnTo>
                    <a:pt x="727" y="34"/>
                  </a:lnTo>
                  <a:cubicBezTo>
                    <a:pt x="760" y="34"/>
                    <a:pt x="787" y="60"/>
                    <a:pt x="787" y="93"/>
                  </a:cubicBezTo>
                  <a:lnTo>
                    <a:pt x="787" y="347"/>
                  </a:lnTo>
                  <a:close/>
                  <a:moveTo>
                    <a:pt x="1029" y="575"/>
                  </a:moveTo>
                  <a:lnTo>
                    <a:pt x="785" y="575"/>
                  </a:lnTo>
                  <a:lnTo>
                    <a:pt x="785" y="535"/>
                  </a:lnTo>
                  <a:lnTo>
                    <a:pt x="932" y="535"/>
                  </a:lnTo>
                  <a:cubicBezTo>
                    <a:pt x="942" y="535"/>
                    <a:pt x="949" y="527"/>
                    <a:pt x="949" y="518"/>
                  </a:cubicBezTo>
                  <a:lnTo>
                    <a:pt x="949" y="220"/>
                  </a:lnTo>
                  <a:cubicBezTo>
                    <a:pt x="949" y="211"/>
                    <a:pt x="942" y="203"/>
                    <a:pt x="932" y="203"/>
                  </a:cubicBezTo>
                  <a:lnTo>
                    <a:pt x="820" y="203"/>
                  </a:lnTo>
                  <a:lnTo>
                    <a:pt x="820" y="93"/>
                  </a:lnTo>
                  <a:cubicBezTo>
                    <a:pt x="820" y="42"/>
                    <a:pt x="778" y="0"/>
                    <a:pt x="727" y="0"/>
                  </a:cubicBezTo>
                  <a:lnTo>
                    <a:pt x="674" y="0"/>
                  </a:lnTo>
                  <a:cubicBezTo>
                    <a:pt x="665" y="0"/>
                    <a:pt x="657" y="8"/>
                    <a:pt x="657" y="17"/>
                  </a:cubicBezTo>
                  <a:lnTo>
                    <a:pt x="657" y="423"/>
                  </a:lnTo>
                  <a:cubicBezTo>
                    <a:pt x="657" y="432"/>
                    <a:pt x="665" y="440"/>
                    <a:pt x="674" y="440"/>
                  </a:cubicBezTo>
                  <a:lnTo>
                    <a:pt x="727" y="440"/>
                  </a:lnTo>
                  <a:cubicBezTo>
                    <a:pt x="778" y="440"/>
                    <a:pt x="820" y="398"/>
                    <a:pt x="820" y="347"/>
                  </a:cubicBezTo>
                  <a:lnTo>
                    <a:pt x="820" y="237"/>
                  </a:lnTo>
                  <a:lnTo>
                    <a:pt x="916" y="237"/>
                  </a:lnTo>
                  <a:lnTo>
                    <a:pt x="916" y="501"/>
                  </a:lnTo>
                  <a:lnTo>
                    <a:pt x="769" y="501"/>
                  </a:lnTo>
                  <a:cubicBezTo>
                    <a:pt x="759" y="501"/>
                    <a:pt x="752" y="509"/>
                    <a:pt x="752" y="518"/>
                  </a:cubicBezTo>
                  <a:lnTo>
                    <a:pt x="752" y="575"/>
                  </a:lnTo>
                  <a:lnTo>
                    <a:pt x="521" y="575"/>
                  </a:lnTo>
                  <a:cubicBezTo>
                    <a:pt x="528" y="563"/>
                    <a:pt x="532" y="550"/>
                    <a:pt x="531" y="536"/>
                  </a:cubicBezTo>
                  <a:lnTo>
                    <a:pt x="530" y="513"/>
                  </a:lnTo>
                  <a:cubicBezTo>
                    <a:pt x="530" y="504"/>
                    <a:pt x="522" y="497"/>
                    <a:pt x="513" y="497"/>
                  </a:cubicBezTo>
                  <a:lnTo>
                    <a:pt x="389" y="497"/>
                  </a:lnTo>
                  <a:lnTo>
                    <a:pt x="281" y="389"/>
                  </a:lnTo>
                  <a:cubicBezTo>
                    <a:pt x="271" y="379"/>
                    <a:pt x="257" y="374"/>
                    <a:pt x="243" y="374"/>
                  </a:cubicBezTo>
                  <a:lnTo>
                    <a:pt x="172" y="374"/>
                  </a:lnTo>
                  <a:cubicBezTo>
                    <a:pt x="148" y="374"/>
                    <a:pt x="125" y="383"/>
                    <a:pt x="107" y="401"/>
                  </a:cubicBezTo>
                  <a:cubicBezTo>
                    <a:pt x="107" y="401"/>
                    <a:pt x="107" y="401"/>
                    <a:pt x="107" y="401"/>
                  </a:cubicBezTo>
                  <a:cubicBezTo>
                    <a:pt x="98" y="385"/>
                    <a:pt x="81" y="374"/>
                    <a:pt x="61" y="374"/>
                  </a:cubicBezTo>
                  <a:lnTo>
                    <a:pt x="53" y="374"/>
                  </a:lnTo>
                  <a:cubicBezTo>
                    <a:pt x="24" y="374"/>
                    <a:pt x="0" y="398"/>
                    <a:pt x="0" y="427"/>
                  </a:cubicBezTo>
                  <a:lnTo>
                    <a:pt x="0" y="868"/>
                  </a:lnTo>
                  <a:cubicBezTo>
                    <a:pt x="0" y="898"/>
                    <a:pt x="24" y="922"/>
                    <a:pt x="53" y="922"/>
                  </a:cubicBezTo>
                  <a:lnTo>
                    <a:pt x="166" y="922"/>
                  </a:lnTo>
                  <a:lnTo>
                    <a:pt x="166" y="965"/>
                  </a:lnTo>
                  <a:lnTo>
                    <a:pt x="95" y="1013"/>
                  </a:lnTo>
                  <a:cubicBezTo>
                    <a:pt x="88" y="1018"/>
                    <a:pt x="86" y="1029"/>
                    <a:pt x="91" y="1036"/>
                  </a:cubicBezTo>
                  <a:cubicBezTo>
                    <a:pt x="94" y="1041"/>
                    <a:pt x="99" y="1044"/>
                    <a:pt x="105" y="1044"/>
                  </a:cubicBezTo>
                  <a:cubicBezTo>
                    <a:pt x="108" y="1044"/>
                    <a:pt x="111" y="1043"/>
                    <a:pt x="114" y="1041"/>
                  </a:cubicBezTo>
                  <a:lnTo>
                    <a:pt x="166" y="1006"/>
                  </a:lnTo>
                  <a:lnTo>
                    <a:pt x="166" y="1050"/>
                  </a:lnTo>
                  <a:cubicBezTo>
                    <a:pt x="166" y="1060"/>
                    <a:pt x="173" y="1067"/>
                    <a:pt x="183" y="1067"/>
                  </a:cubicBezTo>
                  <a:cubicBezTo>
                    <a:pt x="192" y="1067"/>
                    <a:pt x="199" y="1060"/>
                    <a:pt x="199" y="1050"/>
                  </a:cubicBezTo>
                  <a:lnTo>
                    <a:pt x="199" y="1006"/>
                  </a:lnTo>
                  <a:lnTo>
                    <a:pt x="253" y="1043"/>
                  </a:lnTo>
                  <a:cubicBezTo>
                    <a:pt x="261" y="1048"/>
                    <a:pt x="271" y="1046"/>
                    <a:pt x="276" y="1038"/>
                  </a:cubicBezTo>
                  <a:cubicBezTo>
                    <a:pt x="281" y="1031"/>
                    <a:pt x="279" y="1020"/>
                    <a:pt x="272" y="1015"/>
                  </a:cubicBezTo>
                  <a:lnTo>
                    <a:pt x="199" y="965"/>
                  </a:lnTo>
                  <a:lnTo>
                    <a:pt x="199" y="922"/>
                  </a:lnTo>
                  <a:lnTo>
                    <a:pt x="260" y="922"/>
                  </a:lnTo>
                  <a:cubicBezTo>
                    <a:pt x="289" y="922"/>
                    <a:pt x="313" y="898"/>
                    <a:pt x="313" y="868"/>
                  </a:cubicBezTo>
                  <a:cubicBezTo>
                    <a:pt x="313" y="861"/>
                    <a:pt x="311" y="853"/>
                    <a:pt x="308" y="847"/>
                  </a:cubicBezTo>
                  <a:lnTo>
                    <a:pt x="351" y="847"/>
                  </a:lnTo>
                  <a:lnTo>
                    <a:pt x="419" y="1056"/>
                  </a:lnTo>
                  <a:cubicBezTo>
                    <a:pt x="422" y="1062"/>
                    <a:pt x="428" y="1067"/>
                    <a:pt x="435" y="1067"/>
                  </a:cubicBezTo>
                  <a:lnTo>
                    <a:pt x="535" y="1067"/>
                  </a:lnTo>
                  <a:cubicBezTo>
                    <a:pt x="540" y="1067"/>
                    <a:pt x="545" y="1065"/>
                    <a:pt x="548" y="1061"/>
                  </a:cubicBezTo>
                  <a:cubicBezTo>
                    <a:pt x="551" y="1057"/>
                    <a:pt x="552" y="1051"/>
                    <a:pt x="551" y="1047"/>
                  </a:cubicBezTo>
                  <a:lnTo>
                    <a:pt x="480" y="744"/>
                  </a:lnTo>
                  <a:cubicBezTo>
                    <a:pt x="470" y="701"/>
                    <a:pt x="432" y="671"/>
                    <a:pt x="387" y="671"/>
                  </a:cubicBezTo>
                  <a:lnTo>
                    <a:pt x="281" y="671"/>
                  </a:lnTo>
                  <a:lnTo>
                    <a:pt x="281" y="608"/>
                  </a:lnTo>
                  <a:lnTo>
                    <a:pt x="442" y="608"/>
                  </a:lnTo>
                  <a:lnTo>
                    <a:pt x="462" y="608"/>
                  </a:lnTo>
                  <a:lnTo>
                    <a:pt x="1029" y="608"/>
                  </a:lnTo>
                  <a:cubicBezTo>
                    <a:pt x="1038" y="608"/>
                    <a:pt x="1045" y="601"/>
                    <a:pt x="1045" y="591"/>
                  </a:cubicBezTo>
                  <a:cubicBezTo>
                    <a:pt x="1045" y="582"/>
                    <a:pt x="1038" y="575"/>
                    <a:pt x="1029"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latin typeface="Santander Text" panose="020B0504020201020104"/>
              </a:endParaRPr>
            </a:p>
          </p:txBody>
        </p:sp>
      </p:grpSp>
      <p:cxnSp>
        <p:nvCxnSpPr>
          <p:cNvPr id="111" name="Conector recto de flecha 110">
            <a:extLst>
              <a:ext uri="{FF2B5EF4-FFF2-40B4-BE49-F238E27FC236}">
                <a16:creationId xmlns:a16="http://schemas.microsoft.com/office/drawing/2014/main" id="{0BB13DAD-BE24-2D0A-CCAC-FE69319C820A}"/>
              </a:ext>
            </a:extLst>
          </p:cNvPr>
          <p:cNvCxnSpPr>
            <a:cxnSpLocks/>
          </p:cNvCxnSpPr>
          <p:nvPr/>
        </p:nvCxnSpPr>
        <p:spPr>
          <a:xfrm flipV="1">
            <a:off x="8926110" y="4019510"/>
            <a:ext cx="0" cy="88189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Conector: angular 111">
            <a:extLst>
              <a:ext uri="{FF2B5EF4-FFF2-40B4-BE49-F238E27FC236}">
                <a16:creationId xmlns:a16="http://schemas.microsoft.com/office/drawing/2014/main" id="{9EEF9194-9B6C-4C72-B329-1C362467270B}"/>
              </a:ext>
            </a:extLst>
          </p:cNvPr>
          <p:cNvCxnSpPr>
            <a:cxnSpLocks/>
          </p:cNvCxnSpPr>
          <p:nvPr/>
        </p:nvCxnSpPr>
        <p:spPr>
          <a:xfrm rot="5400000" flipH="1" flipV="1">
            <a:off x="8584600" y="2689663"/>
            <a:ext cx="1248468" cy="540961"/>
          </a:xfrm>
          <a:prstGeom prst="bentConnector3">
            <a:avLst>
              <a:gd name="adj1" fmla="val 9959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 name="Callout: Line 71">
            <a:extLst>
              <a:ext uri="{FF2B5EF4-FFF2-40B4-BE49-F238E27FC236}">
                <a16:creationId xmlns:a16="http://schemas.microsoft.com/office/drawing/2014/main" id="{1154E047-BB0B-571A-5859-F7BB9872C168}"/>
              </a:ext>
            </a:extLst>
          </p:cNvPr>
          <p:cNvSpPr/>
          <p:nvPr/>
        </p:nvSpPr>
        <p:spPr>
          <a:xfrm>
            <a:off x="5848192" y="1604304"/>
            <a:ext cx="1370230" cy="731605"/>
          </a:xfrm>
          <a:prstGeom prst="borderCallout1">
            <a:avLst>
              <a:gd name="adj1" fmla="val 52674"/>
              <a:gd name="adj2" fmla="val -597"/>
              <a:gd name="adj3" fmla="val 88391"/>
              <a:gd name="adj4" fmla="val -43485"/>
            </a:avLst>
          </a:prstGeom>
          <a:solidFill>
            <a:schemeClr val="accent2">
              <a:lumMod val="60000"/>
              <a:lumOff val="40000"/>
            </a:schemeClr>
          </a:solidFill>
          <a:ln w="19050" cap="flat" cmpd="sng" algn="ctr">
            <a:solidFill>
              <a:schemeClr val="accent2">
                <a:lumMod val="60000"/>
                <a:lumOff val="40000"/>
              </a:schemeClr>
            </a:solidFill>
            <a:prstDash val="solid"/>
            <a:miter lim="800000"/>
          </a:ln>
          <a:effectLst/>
        </p:spPr>
        <p:txBody>
          <a:bodyPr lIns="36000" tIns="36000" rIns="36000" bIns="36000" rtlCol="0" anchor="ctr"/>
          <a:lstStyle/>
          <a:p>
            <a:pPr lvl="0" algn="just">
              <a:lnSpc>
                <a:spcPct val="110000"/>
              </a:lnSpc>
              <a:spcBef>
                <a:spcPts val="600"/>
              </a:spcBef>
              <a:defRPr/>
            </a:pPr>
            <a:r>
              <a:rPr lang="en-US" sz="800" kern="0" noProof="0">
                <a:solidFill>
                  <a:srgbClr val="FFFFFF"/>
                </a:solidFill>
                <a:latin typeface="Santander Text" panose="020B0504020201020104"/>
              </a:rPr>
              <a:t>This agent is responsible for receiving the notification and orchestrating the rest of the agents until the desired result is achieved</a:t>
            </a:r>
            <a:endParaRPr kumimoji="0" lang="en-US" sz="800" b="0" i="0" u="none" strike="noStrike" kern="0" cap="none" spc="0" normalizeH="0" baseline="0" noProof="0">
              <a:ln>
                <a:noFill/>
              </a:ln>
              <a:solidFill>
                <a:srgbClr val="FFFFFF"/>
              </a:solidFill>
              <a:effectLst/>
              <a:uLnTx/>
              <a:uFillTx/>
              <a:latin typeface="Santander Text" panose="020B0504020201020104"/>
            </a:endParaRPr>
          </a:p>
        </p:txBody>
      </p:sp>
      <p:sp>
        <p:nvSpPr>
          <p:cNvPr id="44" name="Flecha: a la derecha 43">
            <a:extLst>
              <a:ext uri="{FF2B5EF4-FFF2-40B4-BE49-F238E27FC236}">
                <a16:creationId xmlns:a16="http://schemas.microsoft.com/office/drawing/2014/main" id="{E7210208-A641-1BF5-DB96-9AC6AC63D94C}"/>
              </a:ext>
            </a:extLst>
          </p:cNvPr>
          <p:cNvSpPr/>
          <p:nvPr/>
        </p:nvSpPr>
        <p:spPr>
          <a:xfrm rot="2143089">
            <a:off x="5408961" y="2989533"/>
            <a:ext cx="1202059" cy="214992"/>
          </a:xfrm>
          <a:prstGeom prst="rightArrow">
            <a:avLst/>
          </a:prstGeom>
          <a:solidFill>
            <a:srgbClr val="D6DCE5"/>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lang="en-US" sz="1600" b="1" noProof="0">
              <a:solidFill>
                <a:srgbClr val="C00000"/>
              </a:solidFill>
              <a:latin typeface="Santander Text" panose="020B0504020201020104"/>
            </a:endParaRPr>
          </a:p>
        </p:txBody>
      </p:sp>
      <p:sp>
        <p:nvSpPr>
          <p:cNvPr id="45" name="Flecha: a la derecha 44">
            <a:extLst>
              <a:ext uri="{FF2B5EF4-FFF2-40B4-BE49-F238E27FC236}">
                <a16:creationId xmlns:a16="http://schemas.microsoft.com/office/drawing/2014/main" id="{67EB875C-2D00-1384-6B6F-B1CE22260F85}"/>
              </a:ext>
            </a:extLst>
          </p:cNvPr>
          <p:cNvSpPr/>
          <p:nvPr/>
        </p:nvSpPr>
        <p:spPr>
          <a:xfrm rot="4697721">
            <a:off x="4879281" y="3089123"/>
            <a:ext cx="623062" cy="211990"/>
          </a:xfrm>
          <a:prstGeom prst="rightArrow">
            <a:avLst/>
          </a:prstGeom>
          <a:solidFill>
            <a:srgbClr val="D6DCE5"/>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lang="en-US" sz="1600" b="1" noProof="0">
              <a:solidFill>
                <a:srgbClr val="C00000"/>
              </a:solidFill>
              <a:latin typeface="Santander Text" panose="020B0504020201020104"/>
            </a:endParaRPr>
          </a:p>
        </p:txBody>
      </p:sp>
      <p:sp>
        <p:nvSpPr>
          <p:cNvPr id="46" name="Rectangle: Rounded Corners 193">
            <a:extLst>
              <a:ext uri="{FF2B5EF4-FFF2-40B4-BE49-F238E27FC236}">
                <a16:creationId xmlns:a16="http://schemas.microsoft.com/office/drawing/2014/main" id="{AE23ED0A-25D5-A76F-B0E9-B7089F91311C}"/>
              </a:ext>
            </a:extLst>
          </p:cNvPr>
          <p:cNvSpPr>
            <a:spLocks/>
          </p:cNvSpPr>
          <p:nvPr/>
        </p:nvSpPr>
        <p:spPr>
          <a:xfrm>
            <a:off x="1460366" y="1158880"/>
            <a:ext cx="6430710" cy="5074359"/>
          </a:xfrm>
          <a:prstGeom prst="roundRect">
            <a:avLst>
              <a:gd name="adj" fmla="val 3636"/>
            </a:avLst>
          </a:prstGeom>
          <a:noFill/>
          <a:ln w="6350" cap="flat" cmpd="sng" algn="ctr">
            <a:solidFill>
              <a:srgbClr val="002060"/>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effectLst/>
              <a:uLnTx/>
              <a:uFillTx/>
              <a:latin typeface="Santander Text" panose="020B0504020201020104"/>
            </a:endParaRPr>
          </a:p>
        </p:txBody>
      </p:sp>
      <p:sp>
        <p:nvSpPr>
          <p:cNvPr id="47" name="Rectángulo: esquinas redondeadas 46">
            <a:extLst>
              <a:ext uri="{FF2B5EF4-FFF2-40B4-BE49-F238E27FC236}">
                <a16:creationId xmlns:a16="http://schemas.microsoft.com/office/drawing/2014/main" id="{7A26EC66-2398-5ACD-BF5C-FAFB9C0FB6D0}"/>
              </a:ext>
            </a:extLst>
          </p:cNvPr>
          <p:cNvSpPr/>
          <p:nvPr/>
        </p:nvSpPr>
        <p:spPr>
          <a:xfrm>
            <a:off x="1581483" y="883123"/>
            <a:ext cx="1902633" cy="394689"/>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prstClr val="white"/>
                </a:solidFill>
                <a:latin typeface="Santander Text" panose="020B0504020201020104"/>
              </a:rPr>
              <a:t>Agentic Platform</a:t>
            </a:r>
          </a:p>
        </p:txBody>
      </p:sp>
      <p:sp>
        <p:nvSpPr>
          <p:cNvPr id="49" name="Rectangle: Rounded Corners 193">
            <a:extLst>
              <a:ext uri="{FF2B5EF4-FFF2-40B4-BE49-F238E27FC236}">
                <a16:creationId xmlns:a16="http://schemas.microsoft.com/office/drawing/2014/main" id="{BA535488-0155-3760-1825-82E01485BC6A}"/>
              </a:ext>
            </a:extLst>
          </p:cNvPr>
          <p:cNvSpPr>
            <a:spLocks/>
          </p:cNvSpPr>
          <p:nvPr/>
        </p:nvSpPr>
        <p:spPr>
          <a:xfrm>
            <a:off x="9482567" y="1771932"/>
            <a:ext cx="1349578" cy="2782315"/>
          </a:xfrm>
          <a:prstGeom prst="roundRect">
            <a:avLst>
              <a:gd name="adj" fmla="val 3636"/>
            </a:avLst>
          </a:prstGeom>
          <a:noFill/>
          <a:ln w="6350" cap="flat" cmpd="sng" algn="ctr">
            <a:solidFill>
              <a:srgbClr val="002060"/>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effectLst/>
              <a:uLnTx/>
              <a:uFillTx/>
              <a:latin typeface="Santander Text" panose="020B0504020201020104"/>
            </a:endParaRPr>
          </a:p>
        </p:txBody>
      </p:sp>
      <p:sp>
        <p:nvSpPr>
          <p:cNvPr id="50" name="Rectángulo: esquinas redondeadas 49">
            <a:extLst>
              <a:ext uri="{FF2B5EF4-FFF2-40B4-BE49-F238E27FC236}">
                <a16:creationId xmlns:a16="http://schemas.microsoft.com/office/drawing/2014/main" id="{E50FD2A4-28F3-31DA-34C3-F03C9A46B9C5}"/>
              </a:ext>
            </a:extLst>
          </p:cNvPr>
          <p:cNvSpPr/>
          <p:nvPr/>
        </p:nvSpPr>
        <p:spPr>
          <a:xfrm>
            <a:off x="9448467" y="1573483"/>
            <a:ext cx="1414523" cy="251533"/>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prstClr val="white"/>
                </a:solidFill>
                <a:latin typeface="Santander Text" panose="020B0504020201020104"/>
              </a:rPr>
              <a:t>Agentic Platform</a:t>
            </a:r>
          </a:p>
        </p:txBody>
      </p:sp>
      <p:sp>
        <p:nvSpPr>
          <p:cNvPr id="53" name="Rectangle: Rounded Corners 193">
            <a:extLst>
              <a:ext uri="{FF2B5EF4-FFF2-40B4-BE49-F238E27FC236}">
                <a16:creationId xmlns:a16="http://schemas.microsoft.com/office/drawing/2014/main" id="{5E8AE0F4-C047-6EA4-A715-B585522B76C4}"/>
              </a:ext>
            </a:extLst>
          </p:cNvPr>
          <p:cNvSpPr>
            <a:spLocks noGrp="1" noRot="1" noMove="1" noResize="1" noEditPoints="1" noAdjustHandles="1" noChangeArrowheads="1" noChangeShapeType="1"/>
          </p:cNvSpPr>
          <p:nvPr/>
        </p:nvSpPr>
        <p:spPr>
          <a:xfrm>
            <a:off x="68096" y="2896577"/>
            <a:ext cx="1252070" cy="2376463"/>
          </a:xfrm>
          <a:prstGeom prst="roundRect">
            <a:avLst>
              <a:gd name="adj" fmla="val 3636"/>
            </a:avLst>
          </a:prstGeom>
          <a:solidFill>
            <a:srgbClr val="C00000"/>
          </a:solidFill>
          <a:ln w="6350" cap="flat" cmpd="sng" algn="ctr">
            <a:noFill/>
            <a:prstDash val="solid"/>
            <a:miter lim="800000"/>
            <a:headEnd type="none" w="med" len="med"/>
            <a:tailEnd type="none" w="med" len="med"/>
          </a:ln>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54" name="Rectángulo: esquinas redondeadas 53">
            <a:extLst>
              <a:ext uri="{FF2B5EF4-FFF2-40B4-BE49-F238E27FC236}">
                <a16:creationId xmlns:a16="http://schemas.microsoft.com/office/drawing/2014/main" id="{37AA9D4B-843E-F3B1-CD22-2C1FE7AFB356}"/>
              </a:ext>
            </a:extLst>
          </p:cNvPr>
          <p:cNvSpPr>
            <a:spLocks noGrp="1" noRot="1" noMove="1" noResize="1" noEditPoints="1" noAdjustHandles="1" noChangeArrowheads="1" noChangeShapeType="1"/>
          </p:cNvSpPr>
          <p:nvPr/>
        </p:nvSpPr>
        <p:spPr>
          <a:xfrm>
            <a:off x="68096" y="2669864"/>
            <a:ext cx="1230289" cy="320393"/>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noProof="0"/>
              <a:t>FMIS</a:t>
            </a:r>
          </a:p>
        </p:txBody>
      </p:sp>
      <p:sp>
        <p:nvSpPr>
          <p:cNvPr id="55" name="Rectangle: Rounded Corners 193">
            <a:extLst>
              <a:ext uri="{FF2B5EF4-FFF2-40B4-BE49-F238E27FC236}">
                <a16:creationId xmlns:a16="http://schemas.microsoft.com/office/drawing/2014/main" id="{0C8757BB-1A0B-F60E-2401-BA82CCBCFCCB}"/>
              </a:ext>
            </a:extLst>
          </p:cNvPr>
          <p:cNvSpPr>
            <a:spLocks noGrp="1" noRot="1" noMove="1" noResize="1" noEditPoints="1" noAdjustHandles="1" noChangeArrowheads="1" noChangeShapeType="1"/>
          </p:cNvSpPr>
          <p:nvPr/>
        </p:nvSpPr>
        <p:spPr>
          <a:xfrm>
            <a:off x="113696" y="3127550"/>
            <a:ext cx="1141240" cy="2058094"/>
          </a:xfrm>
          <a:prstGeom prst="roundRect">
            <a:avLst>
              <a:gd name="adj" fmla="val 3636"/>
            </a:avLst>
          </a:prstGeom>
          <a:noFill/>
          <a:ln w="9525" cap="flat" cmpd="sng" algn="ctr">
            <a:solidFill>
              <a:schemeClr val="bg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bg1"/>
                </a:solidFill>
                <a:effectLst/>
                <a:uLnTx/>
                <a:uFillTx/>
                <a:latin typeface="Calibri" panose="020F0502020204030204"/>
                <a:ea typeface="+mn-ea"/>
                <a:cs typeface="+mn-cs"/>
              </a:rPr>
              <a:t>COMMON DATA</a:t>
            </a:r>
          </a:p>
        </p:txBody>
      </p:sp>
      <p:grpSp>
        <p:nvGrpSpPr>
          <p:cNvPr id="56" name="Grupo 55">
            <a:extLst>
              <a:ext uri="{FF2B5EF4-FFF2-40B4-BE49-F238E27FC236}">
                <a16:creationId xmlns:a16="http://schemas.microsoft.com/office/drawing/2014/main" id="{FE62781E-0DF9-4533-150A-231E9CAF7A68}"/>
              </a:ext>
            </a:extLst>
          </p:cNvPr>
          <p:cNvGrpSpPr>
            <a:grpSpLocks noGrp="1" noUngrp="1" noRot="1" noMove="1" noResize="1"/>
          </p:cNvGrpSpPr>
          <p:nvPr/>
        </p:nvGrpSpPr>
        <p:grpSpPr>
          <a:xfrm>
            <a:off x="229061" y="3702500"/>
            <a:ext cx="945822" cy="660468"/>
            <a:chOff x="2737330" y="3574391"/>
            <a:chExt cx="1119787" cy="717107"/>
          </a:xfrm>
          <a:effectLst>
            <a:outerShdw blurRad="50800" dist="38100" dir="2700000" algn="tl" rotWithShape="0">
              <a:prstClr val="black">
                <a:alpha val="40000"/>
              </a:prstClr>
            </a:outerShdw>
          </a:effectLst>
        </p:grpSpPr>
        <p:sp>
          <p:nvSpPr>
            <p:cNvPr id="57" name="Rectangle: Rounded Corners 1218">
              <a:extLst>
                <a:ext uri="{FF2B5EF4-FFF2-40B4-BE49-F238E27FC236}">
                  <a16:creationId xmlns:a16="http://schemas.microsoft.com/office/drawing/2014/main" id="{D9AF3679-093D-8F1F-F8FA-DC7E150503C3}"/>
                </a:ext>
              </a:extLst>
            </p:cNvPr>
            <p:cNvSpPr>
              <a:spLocks noGrp="1" noRot="1" noMove="1" noResize="1" noEditPoints="1" noAdjustHandles="1" noChangeArrowheads="1" noChangeShapeType="1"/>
            </p:cNvSpPr>
            <p:nvPr/>
          </p:nvSpPr>
          <p:spPr>
            <a:xfrm>
              <a:off x="2737330" y="3574391"/>
              <a:ext cx="1119787" cy="717107"/>
            </a:xfrm>
            <a:prstGeom prst="roundRect">
              <a:avLst>
                <a:gd name="adj" fmla="val 5394"/>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rtlCol="0" anchor="t"/>
            <a:lstStyle/>
            <a:p>
              <a:pPr algn="ctr"/>
              <a:r>
                <a:rPr lang="en-US" sz="800" b="1" noProof="0"/>
                <a:t>FMIS Oracle DB</a:t>
              </a:r>
            </a:p>
          </p:txBody>
        </p:sp>
        <p:grpSp>
          <p:nvGrpSpPr>
            <p:cNvPr id="58" name="Database3" descr="{&quot;Key&quot;:&quot;POWER_USER_SHAPE_ICON&quot;,&quot;Value&quot;:&quot;POWER_USER_SHAPE_ICON_STYLE_1&quot;}">
              <a:extLst>
                <a:ext uri="{FF2B5EF4-FFF2-40B4-BE49-F238E27FC236}">
                  <a16:creationId xmlns:a16="http://schemas.microsoft.com/office/drawing/2014/main" id="{56D585E2-82E1-EEB9-A90E-CA2F3DA45E56}"/>
                </a:ext>
              </a:extLst>
            </p:cNvPr>
            <p:cNvGrpSpPr>
              <a:grpSpLocks noGrp="1" noUngrp="1" noRot="1" noChangeAspect="1" noMove="1" noResize="1"/>
            </p:cNvGrpSpPr>
            <p:nvPr/>
          </p:nvGrpSpPr>
          <p:grpSpPr>
            <a:xfrm>
              <a:off x="3155825" y="3798334"/>
              <a:ext cx="264993" cy="424592"/>
              <a:chOff x="3805239" y="5622926"/>
              <a:chExt cx="279400" cy="447676"/>
            </a:xfrm>
            <a:solidFill>
              <a:schemeClr val="dk1"/>
            </a:solidFill>
          </p:grpSpPr>
          <p:sp>
            <p:nvSpPr>
              <p:cNvPr id="59" name="Freeform 490">
                <a:extLst>
                  <a:ext uri="{FF2B5EF4-FFF2-40B4-BE49-F238E27FC236}">
                    <a16:creationId xmlns:a16="http://schemas.microsoft.com/office/drawing/2014/main" id="{CD219D1E-445D-58D0-7691-308DD36F138D}"/>
                  </a:ext>
                </a:extLst>
              </p:cNvPr>
              <p:cNvSpPr>
                <a:spLocks noGrp="1" noRot="1" noMove="1" noResize="1" noEditPoints="1" noAdjustHandles="1" noChangeArrowheads="1" noChangeShapeType="1"/>
              </p:cNvSpPr>
              <p:nvPr/>
            </p:nvSpPr>
            <p:spPr bwMode="auto">
              <a:xfrm>
                <a:off x="3805239" y="5622926"/>
                <a:ext cx="279400" cy="131763"/>
              </a:xfrm>
              <a:custGeom>
                <a:avLst/>
                <a:gdLst>
                  <a:gd name="T0" fmla="*/ 184 w 368"/>
                  <a:gd name="T1" fmla="*/ 17 h 173"/>
                  <a:gd name="T2" fmla="*/ 16 w 368"/>
                  <a:gd name="T3" fmla="*/ 86 h 173"/>
                  <a:gd name="T4" fmla="*/ 184 w 368"/>
                  <a:gd name="T5" fmla="*/ 156 h 173"/>
                  <a:gd name="T6" fmla="*/ 351 w 368"/>
                  <a:gd name="T7" fmla="*/ 86 h 173"/>
                  <a:gd name="T8" fmla="*/ 184 w 368"/>
                  <a:gd name="T9" fmla="*/ 17 h 173"/>
                  <a:gd name="T10" fmla="*/ 184 w 368"/>
                  <a:gd name="T11" fmla="*/ 173 h 173"/>
                  <a:gd name="T12" fmla="*/ 0 w 368"/>
                  <a:gd name="T13" fmla="*/ 86 h 173"/>
                  <a:gd name="T14" fmla="*/ 184 w 368"/>
                  <a:gd name="T15" fmla="*/ 0 h 173"/>
                  <a:gd name="T16" fmla="*/ 368 w 368"/>
                  <a:gd name="T17" fmla="*/ 86 h 173"/>
                  <a:gd name="T18" fmla="*/ 184 w 368"/>
                  <a:gd name="T19"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173">
                    <a:moveTo>
                      <a:pt x="184" y="17"/>
                    </a:moveTo>
                    <a:cubicBezTo>
                      <a:pt x="84" y="17"/>
                      <a:pt x="16" y="53"/>
                      <a:pt x="16" y="86"/>
                    </a:cubicBezTo>
                    <a:cubicBezTo>
                      <a:pt x="16" y="120"/>
                      <a:pt x="84" y="156"/>
                      <a:pt x="184" y="156"/>
                    </a:cubicBezTo>
                    <a:cubicBezTo>
                      <a:pt x="284" y="156"/>
                      <a:pt x="351" y="120"/>
                      <a:pt x="351" y="86"/>
                    </a:cubicBezTo>
                    <a:cubicBezTo>
                      <a:pt x="351" y="53"/>
                      <a:pt x="284" y="17"/>
                      <a:pt x="184" y="17"/>
                    </a:cubicBezTo>
                    <a:close/>
                    <a:moveTo>
                      <a:pt x="184" y="173"/>
                    </a:moveTo>
                    <a:cubicBezTo>
                      <a:pt x="81" y="173"/>
                      <a:pt x="0" y="135"/>
                      <a:pt x="0" y="86"/>
                    </a:cubicBezTo>
                    <a:cubicBezTo>
                      <a:pt x="0" y="38"/>
                      <a:pt x="81" y="0"/>
                      <a:pt x="184" y="0"/>
                    </a:cubicBezTo>
                    <a:cubicBezTo>
                      <a:pt x="287" y="0"/>
                      <a:pt x="368" y="38"/>
                      <a:pt x="368" y="86"/>
                    </a:cubicBezTo>
                    <a:cubicBezTo>
                      <a:pt x="368" y="135"/>
                      <a:pt x="287" y="173"/>
                      <a:pt x="184" y="1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60" name="Freeform 491">
                <a:extLst>
                  <a:ext uri="{FF2B5EF4-FFF2-40B4-BE49-F238E27FC236}">
                    <a16:creationId xmlns:a16="http://schemas.microsoft.com/office/drawing/2014/main" id="{D713C8BE-3F4A-FC4C-6B77-E530D8883FBA}"/>
                  </a:ext>
                </a:extLst>
              </p:cNvPr>
              <p:cNvSpPr>
                <a:spLocks noGrp="1" noRot="1" noMove="1" noResize="1" noEditPoints="1" noAdjustHandles="1" noChangeArrowheads="1" noChangeShapeType="1"/>
              </p:cNvSpPr>
              <p:nvPr/>
            </p:nvSpPr>
            <p:spPr bwMode="auto">
              <a:xfrm>
                <a:off x="3805239" y="5768976"/>
                <a:ext cx="279400" cy="65088"/>
              </a:xfrm>
              <a:custGeom>
                <a:avLst/>
                <a:gdLst>
                  <a:gd name="T0" fmla="*/ 184 w 368"/>
                  <a:gd name="T1" fmla="*/ 86 h 86"/>
                  <a:gd name="T2" fmla="*/ 0 w 368"/>
                  <a:gd name="T3" fmla="*/ 0 h 86"/>
                  <a:gd name="T4" fmla="*/ 16 w 368"/>
                  <a:gd name="T5" fmla="*/ 0 h 86"/>
                  <a:gd name="T6" fmla="*/ 184 w 368"/>
                  <a:gd name="T7" fmla="*/ 69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3"/>
                      <a:pt x="84" y="69"/>
                      <a:pt x="184" y="69"/>
                    </a:cubicBezTo>
                    <a:cubicBezTo>
                      <a:pt x="284" y="69"/>
                      <a:pt x="351" y="33"/>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61" name="Freeform 492">
                <a:extLst>
                  <a:ext uri="{FF2B5EF4-FFF2-40B4-BE49-F238E27FC236}">
                    <a16:creationId xmlns:a16="http://schemas.microsoft.com/office/drawing/2014/main" id="{4E98E7C2-48FB-0D90-7C21-B0522530832B}"/>
                  </a:ext>
                </a:extLst>
              </p:cNvPr>
              <p:cNvSpPr>
                <a:spLocks noGrp="1" noRot="1" noMove="1" noResize="1" noEditPoints="1" noAdjustHandles="1" noChangeArrowheads="1" noChangeShapeType="1"/>
              </p:cNvSpPr>
              <p:nvPr/>
            </p:nvSpPr>
            <p:spPr bwMode="auto">
              <a:xfrm>
                <a:off x="3805239" y="5848351"/>
                <a:ext cx="279400" cy="65088"/>
              </a:xfrm>
              <a:custGeom>
                <a:avLst/>
                <a:gdLst>
                  <a:gd name="T0" fmla="*/ 184 w 368"/>
                  <a:gd name="T1" fmla="*/ 86 h 86"/>
                  <a:gd name="T2" fmla="*/ 0 w 368"/>
                  <a:gd name="T3" fmla="*/ 0 h 86"/>
                  <a:gd name="T4" fmla="*/ 16 w 368"/>
                  <a:gd name="T5" fmla="*/ 0 h 86"/>
                  <a:gd name="T6" fmla="*/ 184 w 368"/>
                  <a:gd name="T7" fmla="*/ 70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4"/>
                      <a:pt x="84" y="70"/>
                      <a:pt x="184" y="70"/>
                    </a:cubicBezTo>
                    <a:cubicBezTo>
                      <a:pt x="284" y="70"/>
                      <a:pt x="351" y="34"/>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62" name="Freeform 493">
                <a:extLst>
                  <a:ext uri="{FF2B5EF4-FFF2-40B4-BE49-F238E27FC236}">
                    <a16:creationId xmlns:a16="http://schemas.microsoft.com/office/drawing/2014/main" id="{05E7B96F-4DA1-DA3C-DDAB-05A038B32AEC}"/>
                  </a:ext>
                </a:extLst>
              </p:cNvPr>
              <p:cNvSpPr>
                <a:spLocks noGrp="1" noRot="1" noMove="1" noResize="1" noEditPoints="1" noAdjustHandles="1" noChangeArrowheads="1" noChangeShapeType="1"/>
              </p:cNvSpPr>
              <p:nvPr/>
            </p:nvSpPr>
            <p:spPr bwMode="auto">
              <a:xfrm>
                <a:off x="3805239" y="5689601"/>
                <a:ext cx="279400" cy="304800"/>
              </a:xfrm>
              <a:custGeom>
                <a:avLst/>
                <a:gdLst>
                  <a:gd name="T0" fmla="*/ 184 w 368"/>
                  <a:gd name="T1" fmla="*/ 400 h 400"/>
                  <a:gd name="T2" fmla="*/ 0 w 368"/>
                  <a:gd name="T3" fmla="*/ 314 h 400"/>
                  <a:gd name="T4" fmla="*/ 0 w 368"/>
                  <a:gd name="T5" fmla="*/ 0 h 400"/>
                  <a:gd name="T6" fmla="*/ 16 w 368"/>
                  <a:gd name="T7" fmla="*/ 0 h 400"/>
                  <a:gd name="T8" fmla="*/ 16 w 368"/>
                  <a:gd name="T9" fmla="*/ 314 h 400"/>
                  <a:gd name="T10" fmla="*/ 184 w 368"/>
                  <a:gd name="T11" fmla="*/ 383 h 400"/>
                  <a:gd name="T12" fmla="*/ 351 w 368"/>
                  <a:gd name="T13" fmla="*/ 314 h 400"/>
                  <a:gd name="T14" fmla="*/ 351 w 368"/>
                  <a:gd name="T15" fmla="*/ 0 h 400"/>
                  <a:gd name="T16" fmla="*/ 368 w 368"/>
                  <a:gd name="T17" fmla="*/ 0 h 400"/>
                  <a:gd name="T18" fmla="*/ 368 w 368"/>
                  <a:gd name="T19" fmla="*/ 314 h 400"/>
                  <a:gd name="T20" fmla="*/ 184 w 368"/>
                  <a:gd name="T21"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400">
                    <a:moveTo>
                      <a:pt x="184" y="400"/>
                    </a:moveTo>
                    <a:cubicBezTo>
                      <a:pt x="81" y="400"/>
                      <a:pt x="0" y="362"/>
                      <a:pt x="0" y="314"/>
                    </a:cubicBezTo>
                    <a:lnTo>
                      <a:pt x="0" y="0"/>
                    </a:lnTo>
                    <a:lnTo>
                      <a:pt x="16" y="0"/>
                    </a:lnTo>
                    <a:lnTo>
                      <a:pt x="16" y="314"/>
                    </a:lnTo>
                    <a:cubicBezTo>
                      <a:pt x="16" y="347"/>
                      <a:pt x="84" y="383"/>
                      <a:pt x="184" y="383"/>
                    </a:cubicBezTo>
                    <a:cubicBezTo>
                      <a:pt x="284" y="383"/>
                      <a:pt x="351" y="347"/>
                      <a:pt x="351" y="314"/>
                    </a:cubicBezTo>
                    <a:lnTo>
                      <a:pt x="351" y="0"/>
                    </a:lnTo>
                    <a:lnTo>
                      <a:pt x="368" y="0"/>
                    </a:lnTo>
                    <a:lnTo>
                      <a:pt x="368" y="314"/>
                    </a:lnTo>
                    <a:cubicBezTo>
                      <a:pt x="368" y="362"/>
                      <a:pt x="287" y="400"/>
                      <a:pt x="184" y="40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63" name="Freeform 494">
                <a:extLst>
                  <a:ext uri="{FF2B5EF4-FFF2-40B4-BE49-F238E27FC236}">
                    <a16:creationId xmlns:a16="http://schemas.microsoft.com/office/drawing/2014/main" id="{4D4BAFB7-5E0A-D38E-7B4F-E5D98D211DC7}"/>
                  </a:ext>
                </a:extLst>
              </p:cNvPr>
              <p:cNvSpPr>
                <a:spLocks noGrp="1" noRot="1" noMove="1" noResize="1" noEditPoints="1" noAdjustHandles="1" noChangeArrowheads="1" noChangeShapeType="1"/>
              </p:cNvSpPr>
              <p:nvPr/>
            </p:nvSpPr>
            <p:spPr bwMode="auto">
              <a:xfrm>
                <a:off x="3905251" y="5778501"/>
                <a:ext cx="80963" cy="15875"/>
              </a:xfrm>
              <a:custGeom>
                <a:avLst/>
                <a:gdLst>
                  <a:gd name="T0" fmla="*/ 87 w 106"/>
                  <a:gd name="T1" fmla="*/ 3 h 22"/>
                  <a:gd name="T2" fmla="*/ 103 w 106"/>
                  <a:gd name="T3" fmla="*/ 0 h 22"/>
                  <a:gd name="T4" fmla="*/ 106 w 106"/>
                  <a:gd name="T5" fmla="*/ 17 h 22"/>
                  <a:gd name="T6" fmla="*/ 89 w 106"/>
                  <a:gd name="T7" fmla="*/ 20 h 22"/>
                  <a:gd name="T8" fmla="*/ 87 w 106"/>
                  <a:gd name="T9" fmla="*/ 3 h 22"/>
                  <a:gd name="T10" fmla="*/ 8 w 106"/>
                  <a:gd name="T11" fmla="*/ 18 h 22"/>
                  <a:gd name="T12" fmla="*/ 0 w 106"/>
                  <a:gd name="T13" fmla="*/ 17 h 22"/>
                  <a:gd name="T14" fmla="*/ 3 w 106"/>
                  <a:gd name="T15" fmla="*/ 0 h 22"/>
                  <a:gd name="T16" fmla="*/ 19 w 106"/>
                  <a:gd name="T17" fmla="*/ 3 h 22"/>
                  <a:gd name="T18" fmla="*/ 17 w 106"/>
                  <a:gd name="T19" fmla="*/ 20 h 22"/>
                  <a:gd name="T20" fmla="*/ 8 w 106"/>
                  <a:gd name="T21" fmla="*/ 18 h 22"/>
                  <a:gd name="T22" fmla="*/ 45 w 106"/>
                  <a:gd name="T23" fmla="*/ 22 h 22"/>
                  <a:gd name="T24" fmla="*/ 45 w 106"/>
                  <a:gd name="T25" fmla="*/ 5 h 22"/>
                  <a:gd name="T26" fmla="*/ 61 w 106"/>
                  <a:gd name="T27" fmla="*/ 5 h 22"/>
                  <a:gd name="T28" fmla="*/ 61 w 106"/>
                  <a:gd name="T29" fmla="*/ 22 h 22"/>
                  <a:gd name="T30" fmla="*/ 53 w 106"/>
                  <a:gd name="T31" fmla="*/ 22 h 22"/>
                  <a:gd name="T32" fmla="*/ 45 w 106"/>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2">
                    <a:moveTo>
                      <a:pt x="87" y="3"/>
                    </a:moveTo>
                    <a:lnTo>
                      <a:pt x="103" y="0"/>
                    </a:lnTo>
                    <a:lnTo>
                      <a:pt x="106" y="17"/>
                    </a:lnTo>
                    <a:lnTo>
                      <a:pt x="89" y="20"/>
                    </a:lnTo>
                    <a:lnTo>
                      <a:pt x="87" y="3"/>
                    </a:lnTo>
                    <a:close/>
                    <a:moveTo>
                      <a:pt x="8" y="18"/>
                    </a:moveTo>
                    <a:lnTo>
                      <a:pt x="0" y="17"/>
                    </a:lnTo>
                    <a:lnTo>
                      <a:pt x="3" y="0"/>
                    </a:lnTo>
                    <a:lnTo>
                      <a:pt x="19" y="3"/>
                    </a:lnTo>
                    <a:lnTo>
                      <a:pt x="17" y="20"/>
                    </a:lnTo>
                    <a:lnTo>
                      <a:pt x="8" y="18"/>
                    </a:lnTo>
                    <a:close/>
                    <a:moveTo>
                      <a:pt x="45" y="22"/>
                    </a:moveTo>
                    <a:lnTo>
                      <a:pt x="45" y="5"/>
                    </a:lnTo>
                    <a:lnTo>
                      <a:pt x="61" y="5"/>
                    </a:lnTo>
                    <a:lnTo>
                      <a:pt x="61" y="22"/>
                    </a:lnTo>
                    <a:lnTo>
                      <a:pt x="53" y="22"/>
                    </a:lnTo>
                    <a:lnTo>
                      <a:pt x="4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64" name="Freeform 495">
                <a:extLst>
                  <a:ext uri="{FF2B5EF4-FFF2-40B4-BE49-F238E27FC236}">
                    <a16:creationId xmlns:a16="http://schemas.microsoft.com/office/drawing/2014/main" id="{8B5364ED-453A-1E7E-4CE1-7F3F59D265C7}"/>
                  </a:ext>
                </a:extLst>
              </p:cNvPr>
              <p:cNvSpPr>
                <a:spLocks noGrp="1" noRot="1" noMove="1" noResize="1" noEditPoints="1" noAdjustHandles="1" noChangeArrowheads="1" noChangeShapeType="1"/>
              </p:cNvSpPr>
              <p:nvPr/>
            </p:nvSpPr>
            <p:spPr bwMode="auto">
              <a:xfrm>
                <a:off x="3805239" y="5762626"/>
                <a:ext cx="279400" cy="71438"/>
              </a:xfrm>
              <a:custGeom>
                <a:avLst/>
                <a:gdLst>
                  <a:gd name="T0" fmla="*/ 184 w 368"/>
                  <a:gd name="T1" fmla="*/ 95 h 95"/>
                  <a:gd name="T2" fmla="*/ 0 w 368"/>
                  <a:gd name="T3" fmla="*/ 9 h 95"/>
                  <a:gd name="T4" fmla="*/ 0 w 368"/>
                  <a:gd name="T5" fmla="*/ 0 h 95"/>
                  <a:gd name="T6" fmla="*/ 16 w 368"/>
                  <a:gd name="T7" fmla="*/ 0 h 95"/>
                  <a:gd name="T8" fmla="*/ 16 w 368"/>
                  <a:gd name="T9" fmla="*/ 9 h 95"/>
                  <a:gd name="T10" fmla="*/ 184 w 368"/>
                  <a:gd name="T11" fmla="*/ 78 h 95"/>
                  <a:gd name="T12" fmla="*/ 351 w 368"/>
                  <a:gd name="T13" fmla="*/ 9 h 95"/>
                  <a:gd name="T14" fmla="*/ 351 w 368"/>
                  <a:gd name="T15" fmla="*/ 0 h 95"/>
                  <a:gd name="T16" fmla="*/ 368 w 368"/>
                  <a:gd name="T17" fmla="*/ 0 h 95"/>
                  <a:gd name="T18" fmla="*/ 368 w 368"/>
                  <a:gd name="T19" fmla="*/ 9 h 95"/>
                  <a:gd name="T20" fmla="*/ 184 w 368"/>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95">
                    <a:moveTo>
                      <a:pt x="184" y="95"/>
                    </a:moveTo>
                    <a:cubicBezTo>
                      <a:pt x="81" y="95"/>
                      <a:pt x="0" y="57"/>
                      <a:pt x="0" y="9"/>
                    </a:cubicBezTo>
                    <a:lnTo>
                      <a:pt x="0" y="0"/>
                    </a:lnTo>
                    <a:lnTo>
                      <a:pt x="16" y="0"/>
                    </a:lnTo>
                    <a:lnTo>
                      <a:pt x="16" y="9"/>
                    </a:lnTo>
                    <a:cubicBezTo>
                      <a:pt x="16" y="42"/>
                      <a:pt x="84" y="78"/>
                      <a:pt x="184" y="78"/>
                    </a:cubicBezTo>
                    <a:cubicBezTo>
                      <a:pt x="284" y="78"/>
                      <a:pt x="351" y="42"/>
                      <a:pt x="351" y="9"/>
                    </a:cubicBezTo>
                    <a:lnTo>
                      <a:pt x="351" y="0"/>
                    </a:lnTo>
                    <a:lnTo>
                      <a:pt x="368" y="0"/>
                    </a:lnTo>
                    <a:lnTo>
                      <a:pt x="368" y="9"/>
                    </a:lnTo>
                    <a:cubicBezTo>
                      <a:pt x="368" y="57"/>
                      <a:pt x="287" y="95"/>
                      <a:pt x="184" y="9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65" name="Freeform 496">
                <a:extLst>
                  <a:ext uri="{FF2B5EF4-FFF2-40B4-BE49-F238E27FC236}">
                    <a16:creationId xmlns:a16="http://schemas.microsoft.com/office/drawing/2014/main" id="{FB59B5AE-C34E-FF34-8E15-66C544C830E8}"/>
                  </a:ext>
                </a:extLst>
              </p:cNvPr>
              <p:cNvSpPr>
                <a:spLocks noGrp="1" noRot="1" noMove="1" noResize="1" noEditPoints="1" noAdjustHandles="1" noChangeArrowheads="1" noChangeShapeType="1"/>
              </p:cNvSpPr>
              <p:nvPr/>
            </p:nvSpPr>
            <p:spPr bwMode="auto">
              <a:xfrm>
                <a:off x="3905251" y="5857876"/>
                <a:ext cx="80963" cy="15875"/>
              </a:xfrm>
              <a:custGeom>
                <a:avLst/>
                <a:gdLst>
                  <a:gd name="T0" fmla="*/ 87 w 106"/>
                  <a:gd name="T1" fmla="*/ 2 h 21"/>
                  <a:gd name="T2" fmla="*/ 95 w 106"/>
                  <a:gd name="T3" fmla="*/ 1 h 21"/>
                  <a:gd name="T4" fmla="*/ 95 w 106"/>
                  <a:gd name="T5" fmla="*/ 1 h 21"/>
                  <a:gd name="T6" fmla="*/ 103 w 106"/>
                  <a:gd name="T7" fmla="*/ 0 h 21"/>
                  <a:gd name="T8" fmla="*/ 106 w 106"/>
                  <a:gd name="T9" fmla="*/ 16 h 21"/>
                  <a:gd name="T10" fmla="*/ 89 w 106"/>
                  <a:gd name="T11" fmla="*/ 19 h 21"/>
                  <a:gd name="T12" fmla="*/ 87 w 106"/>
                  <a:gd name="T13" fmla="*/ 2 h 21"/>
                  <a:gd name="T14" fmla="*/ 8 w 106"/>
                  <a:gd name="T15" fmla="*/ 17 h 21"/>
                  <a:gd name="T16" fmla="*/ 0 w 106"/>
                  <a:gd name="T17" fmla="*/ 16 h 21"/>
                  <a:gd name="T18" fmla="*/ 3 w 106"/>
                  <a:gd name="T19" fmla="*/ 0 h 21"/>
                  <a:gd name="T20" fmla="*/ 19 w 106"/>
                  <a:gd name="T21" fmla="*/ 2 h 21"/>
                  <a:gd name="T22" fmla="*/ 17 w 106"/>
                  <a:gd name="T23" fmla="*/ 19 h 21"/>
                  <a:gd name="T24" fmla="*/ 8 w 106"/>
                  <a:gd name="T25" fmla="*/ 17 h 21"/>
                  <a:gd name="T26" fmla="*/ 45 w 106"/>
                  <a:gd name="T27" fmla="*/ 21 h 21"/>
                  <a:gd name="T28" fmla="*/ 45 w 106"/>
                  <a:gd name="T29" fmla="*/ 4 h 21"/>
                  <a:gd name="T30" fmla="*/ 61 w 106"/>
                  <a:gd name="T31" fmla="*/ 4 h 21"/>
                  <a:gd name="T32" fmla="*/ 61 w 106"/>
                  <a:gd name="T33" fmla="*/ 21 h 21"/>
                  <a:gd name="T34" fmla="*/ 53 w 106"/>
                  <a:gd name="T35" fmla="*/ 21 h 21"/>
                  <a:gd name="T36" fmla="*/ 45 w 106"/>
                  <a:gd name="T3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21">
                    <a:moveTo>
                      <a:pt x="87" y="2"/>
                    </a:moveTo>
                    <a:lnTo>
                      <a:pt x="95" y="1"/>
                    </a:lnTo>
                    <a:lnTo>
                      <a:pt x="95" y="1"/>
                    </a:lnTo>
                    <a:lnTo>
                      <a:pt x="103" y="0"/>
                    </a:lnTo>
                    <a:lnTo>
                      <a:pt x="106" y="16"/>
                    </a:lnTo>
                    <a:lnTo>
                      <a:pt x="89" y="19"/>
                    </a:lnTo>
                    <a:lnTo>
                      <a:pt x="87" y="2"/>
                    </a:lnTo>
                    <a:close/>
                    <a:moveTo>
                      <a:pt x="8" y="17"/>
                    </a:moveTo>
                    <a:lnTo>
                      <a:pt x="0" y="16"/>
                    </a:lnTo>
                    <a:lnTo>
                      <a:pt x="3" y="0"/>
                    </a:lnTo>
                    <a:lnTo>
                      <a:pt x="19" y="2"/>
                    </a:lnTo>
                    <a:lnTo>
                      <a:pt x="17" y="19"/>
                    </a:lnTo>
                    <a:lnTo>
                      <a:pt x="8" y="17"/>
                    </a:lnTo>
                    <a:close/>
                    <a:moveTo>
                      <a:pt x="45" y="21"/>
                    </a:moveTo>
                    <a:lnTo>
                      <a:pt x="45" y="4"/>
                    </a:lnTo>
                    <a:lnTo>
                      <a:pt x="61" y="4"/>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66" name="Freeform 497">
                <a:extLst>
                  <a:ext uri="{FF2B5EF4-FFF2-40B4-BE49-F238E27FC236}">
                    <a16:creationId xmlns:a16="http://schemas.microsoft.com/office/drawing/2014/main" id="{CB5087AD-9102-B8D9-3FC1-91BDDD2E95C5}"/>
                  </a:ext>
                </a:extLst>
              </p:cNvPr>
              <p:cNvSpPr>
                <a:spLocks noGrp="1" noRot="1" noMove="1" noResize="1" noEditPoints="1" noAdjustHandles="1" noChangeArrowheads="1" noChangeShapeType="1"/>
              </p:cNvSpPr>
              <p:nvPr/>
            </p:nvSpPr>
            <p:spPr bwMode="auto">
              <a:xfrm>
                <a:off x="3905251" y="5937251"/>
                <a:ext cx="80963" cy="15875"/>
              </a:xfrm>
              <a:custGeom>
                <a:avLst/>
                <a:gdLst>
                  <a:gd name="T0" fmla="*/ 87 w 106"/>
                  <a:gd name="T1" fmla="*/ 3 h 21"/>
                  <a:gd name="T2" fmla="*/ 103 w 106"/>
                  <a:gd name="T3" fmla="*/ 0 h 21"/>
                  <a:gd name="T4" fmla="*/ 106 w 106"/>
                  <a:gd name="T5" fmla="*/ 16 h 21"/>
                  <a:gd name="T6" fmla="*/ 89 w 106"/>
                  <a:gd name="T7" fmla="*/ 19 h 21"/>
                  <a:gd name="T8" fmla="*/ 87 w 106"/>
                  <a:gd name="T9" fmla="*/ 3 h 21"/>
                  <a:gd name="T10" fmla="*/ 8 w 106"/>
                  <a:gd name="T11" fmla="*/ 18 h 21"/>
                  <a:gd name="T12" fmla="*/ 0 w 106"/>
                  <a:gd name="T13" fmla="*/ 16 h 21"/>
                  <a:gd name="T14" fmla="*/ 3 w 106"/>
                  <a:gd name="T15" fmla="*/ 0 h 21"/>
                  <a:gd name="T16" fmla="*/ 19 w 106"/>
                  <a:gd name="T17" fmla="*/ 3 h 21"/>
                  <a:gd name="T18" fmla="*/ 17 w 106"/>
                  <a:gd name="T19" fmla="*/ 19 h 21"/>
                  <a:gd name="T20" fmla="*/ 8 w 106"/>
                  <a:gd name="T21" fmla="*/ 18 h 21"/>
                  <a:gd name="T22" fmla="*/ 45 w 106"/>
                  <a:gd name="T23" fmla="*/ 21 h 21"/>
                  <a:gd name="T24" fmla="*/ 45 w 106"/>
                  <a:gd name="T25" fmla="*/ 5 h 21"/>
                  <a:gd name="T26" fmla="*/ 61 w 106"/>
                  <a:gd name="T27" fmla="*/ 5 h 21"/>
                  <a:gd name="T28" fmla="*/ 61 w 106"/>
                  <a:gd name="T29" fmla="*/ 21 h 21"/>
                  <a:gd name="T30" fmla="*/ 53 w 106"/>
                  <a:gd name="T31" fmla="*/ 21 h 21"/>
                  <a:gd name="T32" fmla="*/ 45 w 10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1">
                    <a:moveTo>
                      <a:pt x="87" y="3"/>
                    </a:moveTo>
                    <a:lnTo>
                      <a:pt x="103" y="0"/>
                    </a:lnTo>
                    <a:lnTo>
                      <a:pt x="106" y="16"/>
                    </a:lnTo>
                    <a:lnTo>
                      <a:pt x="89" y="19"/>
                    </a:lnTo>
                    <a:lnTo>
                      <a:pt x="87" y="3"/>
                    </a:lnTo>
                    <a:close/>
                    <a:moveTo>
                      <a:pt x="8" y="18"/>
                    </a:moveTo>
                    <a:lnTo>
                      <a:pt x="0" y="16"/>
                    </a:lnTo>
                    <a:lnTo>
                      <a:pt x="3" y="0"/>
                    </a:lnTo>
                    <a:lnTo>
                      <a:pt x="19" y="3"/>
                    </a:lnTo>
                    <a:lnTo>
                      <a:pt x="17" y="19"/>
                    </a:lnTo>
                    <a:lnTo>
                      <a:pt x="8" y="18"/>
                    </a:lnTo>
                    <a:close/>
                    <a:moveTo>
                      <a:pt x="45" y="21"/>
                    </a:moveTo>
                    <a:lnTo>
                      <a:pt x="45" y="5"/>
                    </a:lnTo>
                    <a:lnTo>
                      <a:pt x="61" y="5"/>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67" name="Rectangle 498">
                <a:extLst>
                  <a:ext uri="{FF2B5EF4-FFF2-40B4-BE49-F238E27FC236}">
                    <a16:creationId xmlns:a16="http://schemas.microsoft.com/office/drawing/2014/main" id="{487AC555-14A6-8E79-770B-E602123BAFE0}"/>
                  </a:ext>
                </a:extLst>
              </p:cNvPr>
              <p:cNvSpPr>
                <a:spLocks noGrp="1" noRot="1" noMove="1" noResize="1" noEditPoints="1" noAdjustHandles="1" noChangeArrowheads="1" noChangeShapeType="1"/>
              </p:cNvSpPr>
              <p:nvPr/>
            </p:nvSpPr>
            <p:spPr bwMode="auto">
              <a:xfrm>
                <a:off x="3938589" y="5980114"/>
                <a:ext cx="1270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68" name="Rectangle 499">
                <a:extLst>
                  <a:ext uri="{FF2B5EF4-FFF2-40B4-BE49-F238E27FC236}">
                    <a16:creationId xmlns:a16="http://schemas.microsoft.com/office/drawing/2014/main" id="{7F4312BF-C5F6-D597-F083-DAC591367CE4}"/>
                  </a:ext>
                </a:extLst>
              </p:cNvPr>
              <p:cNvSpPr>
                <a:spLocks noGrp="1" noRot="1" noMove="1" noResize="1" noEditPoints="1" noAdjustHandles="1" noChangeArrowheads="1" noChangeShapeType="1"/>
              </p:cNvSpPr>
              <p:nvPr/>
            </p:nvSpPr>
            <p:spPr bwMode="auto">
              <a:xfrm>
                <a:off x="38052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69" name="Freeform 500">
                <a:extLst>
                  <a:ext uri="{FF2B5EF4-FFF2-40B4-BE49-F238E27FC236}">
                    <a16:creationId xmlns:a16="http://schemas.microsoft.com/office/drawing/2014/main" id="{C879DA2E-2145-8106-E0E9-7D554D0757AB}"/>
                  </a:ext>
                </a:extLst>
              </p:cNvPr>
              <p:cNvSpPr>
                <a:spLocks noGrp="1" noRot="1" noMove="1" noResize="1" noEditPoints="1" noAdjustHandles="1" noChangeArrowheads="1" noChangeShapeType="1"/>
              </p:cNvSpPr>
              <p:nvPr/>
            </p:nvSpPr>
            <p:spPr bwMode="auto">
              <a:xfrm>
                <a:off x="3919539" y="6018214"/>
                <a:ext cx="50800" cy="52388"/>
              </a:xfrm>
              <a:custGeom>
                <a:avLst/>
                <a:gdLst>
                  <a:gd name="T0" fmla="*/ 34 w 68"/>
                  <a:gd name="T1" fmla="*/ 16 h 68"/>
                  <a:gd name="T2" fmla="*/ 16 w 68"/>
                  <a:gd name="T3" fmla="*/ 34 h 68"/>
                  <a:gd name="T4" fmla="*/ 34 w 68"/>
                  <a:gd name="T5" fmla="*/ 51 h 68"/>
                  <a:gd name="T6" fmla="*/ 51 w 68"/>
                  <a:gd name="T7" fmla="*/ 34 h 68"/>
                  <a:gd name="T8" fmla="*/ 34 w 68"/>
                  <a:gd name="T9" fmla="*/ 16 h 68"/>
                  <a:gd name="T10" fmla="*/ 34 w 68"/>
                  <a:gd name="T11" fmla="*/ 68 h 68"/>
                  <a:gd name="T12" fmla="*/ 0 w 68"/>
                  <a:gd name="T13" fmla="*/ 34 h 68"/>
                  <a:gd name="T14" fmla="*/ 34 w 68"/>
                  <a:gd name="T15" fmla="*/ 0 h 68"/>
                  <a:gd name="T16" fmla="*/ 68 w 68"/>
                  <a:gd name="T17" fmla="*/ 34 h 68"/>
                  <a:gd name="T18" fmla="*/ 34 w 68"/>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16"/>
                    </a:moveTo>
                    <a:cubicBezTo>
                      <a:pt x="24" y="16"/>
                      <a:pt x="16" y="24"/>
                      <a:pt x="16" y="34"/>
                    </a:cubicBezTo>
                    <a:cubicBezTo>
                      <a:pt x="16" y="43"/>
                      <a:pt x="24" y="51"/>
                      <a:pt x="34" y="51"/>
                    </a:cubicBezTo>
                    <a:cubicBezTo>
                      <a:pt x="43" y="51"/>
                      <a:pt x="51" y="43"/>
                      <a:pt x="51" y="34"/>
                    </a:cubicBezTo>
                    <a:cubicBezTo>
                      <a:pt x="51" y="24"/>
                      <a:pt x="43" y="16"/>
                      <a:pt x="34" y="16"/>
                    </a:cubicBezTo>
                    <a:close/>
                    <a:moveTo>
                      <a:pt x="34" y="68"/>
                    </a:moveTo>
                    <a:cubicBezTo>
                      <a:pt x="15" y="68"/>
                      <a:pt x="0" y="52"/>
                      <a:pt x="0" y="34"/>
                    </a:cubicBezTo>
                    <a:cubicBezTo>
                      <a:pt x="0" y="15"/>
                      <a:pt x="15" y="0"/>
                      <a:pt x="34" y="0"/>
                    </a:cubicBezTo>
                    <a:cubicBezTo>
                      <a:pt x="53" y="0"/>
                      <a:pt x="68" y="15"/>
                      <a:pt x="68" y="34"/>
                    </a:cubicBezTo>
                    <a:cubicBezTo>
                      <a:pt x="68" y="52"/>
                      <a:pt x="53" y="68"/>
                      <a:pt x="34"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70" name="Rectangle 501">
                <a:extLst>
                  <a:ext uri="{FF2B5EF4-FFF2-40B4-BE49-F238E27FC236}">
                    <a16:creationId xmlns:a16="http://schemas.microsoft.com/office/drawing/2014/main" id="{338AE142-55F3-992E-0EBD-EA81EF895983}"/>
                  </a:ext>
                </a:extLst>
              </p:cNvPr>
              <p:cNvSpPr>
                <a:spLocks noGrp="1" noRot="1" noMove="1" noResize="1" noEditPoints="1" noAdjustHandles="1" noChangeArrowheads="1" noChangeShapeType="1"/>
              </p:cNvSpPr>
              <p:nvPr/>
            </p:nvSpPr>
            <p:spPr bwMode="auto">
              <a:xfrm>
                <a:off x="39576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noProof="0"/>
              </a:p>
            </p:txBody>
          </p:sp>
        </p:grpSp>
      </p:grpSp>
      <p:sp>
        <p:nvSpPr>
          <p:cNvPr id="71" name="Rectangle: Rounded Corners 1218">
            <a:extLst>
              <a:ext uri="{FF2B5EF4-FFF2-40B4-BE49-F238E27FC236}">
                <a16:creationId xmlns:a16="http://schemas.microsoft.com/office/drawing/2014/main" id="{A9B71E71-15E2-B436-A837-BE742E2BC8A9}"/>
              </a:ext>
            </a:extLst>
          </p:cNvPr>
          <p:cNvSpPr>
            <a:spLocks noGrp="1" noRot="1" noMove="1" noResize="1" noEditPoints="1" noAdjustHandles="1" noChangeArrowheads="1" noChangeShapeType="1"/>
          </p:cNvSpPr>
          <p:nvPr/>
        </p:nvSpPr>
        <p:spPr>
          <a:xfrm>
            <a:off x="207906" y="4450364"/>
            <a:ext cx="945822" cy="660468"/>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t"/>
          <a:lstStyle/>
          <a:p>
            <a:pPr algn="ctr"/>
            <a:r>
              <a:rPr lang="en-US" sz="900" b="1" noProof="0"/>
              <a:t>Decision </a:t>
            </a:r>
          </a:p>
          <a:p>
            <a:pPr algn="ctr"/>
            <a:r>
              <a:rPr lang="en-US" sz="900" b="1" noProof="0"/>
              <a:t>tree</a:t>
            </a:r>
          </a:p>
        </p:txBody>
      </p:sp>
      <p:pic>
        <p:nvPicPr>
          <p:cNvPr id="72" name="Gráfico 158" descr="Jerarquía contorno">
            <a:extLst>
              <a:ext uri="{FF2B5EF4-FFF2-40B4-BE49-F238E27FC236}">
                <a16:creationId xmlns:a16="http://schemas.microsoft.com/office/drawing/2014/main" id="{F0BE0DAF-105D-3B45-AFD5-3F4CB7BB9105}"/>
              </a:ext>
            </a:extLst>
          </p:cNvPr>
          <p:cNvPicPr>
            <a:picLocks noGrp="1" noRot="1" noChangeAspect="1" noMove="1" noResize="1" noEditPoints="1" noAdjustHandles="1" noChangeArrowheads="1" noChangeShapeType="1" noCrop="1"/>
          </p:cNvPicPr>
          <p:nvPr/>
        </p:nvPicPr>
        <p:blipFill>
          <a:blip r:embed="rId9">
            <a:extLst>
              <a:ext uri="{96DAC541-7B7A-43D3-8B79-37D633B846F1}">
                <asvg:svgBlip xmlns:asvg="http://schemas.microsoft.com/office/drawing/2016/SVG/main" r:embed="rId10"/>
              </a:ext>
            </a:extLst>
          </a:blip>
          <a:stretch>
            <a:fillRect/>
          </a:stretch>
        </p:blipFill>
        <p:spPr>
          <a:xfrm>
            <a:off x="485725" y="4714467"/>
            <a:ext cx="389602" cy="412934"/>
          </a:xfrm>
          <a:prstGeom prst="rect">
            <a:avLst/>
          </a:prstGeom>
        </p:spPr>
      </p:pic>
      <p:sp>
        <p:nvSpPr>
          <p:cNvPr id="75" name="Rectangle: Rounded Corners 193">
            <a:extLst>
              <a:ext uri="{FF2B5EF4-FFF2-40B4-BE49-F238E27FC236}">
                <a16:creationId xmlns:a16="http://schemas.microsoft.com/office/drawing/2014/main" id="{3DB2DAF8-1815-8D43-A9E3-C9EF055F5273}"/>
              </a:ext>
            </a:extLst>
          </p:cNvPr>
          <p:cNvSpPr>
            <a:spLocks noGrp="1" noRot="1" noMove="1" noResize="1" noEditPoints="1" noAdjustHandles="1" noChangeArrowheads="1" noChangeShapeType="1"/>
          </p:cNvSpPr>
          <p:nvPr/>
        </p:nvSpPr>
        <p:spPr>
          <a:xfrm>
            <a:off x="10991169" y="1717296"/>
            <a:ext cx="1132735" cy="2355172"/>
          </a:xfrm>
          <a:prstGeom prst="roundRect">
            <a:avLst>
              <a:gd name="adj" fmla="val 3636"/>
            </a:avLst>
          </a:prstGeom>
          <a:solidFill>
            <a:srgbClr val="C00000"/>
          </a:solidFill>
          <a:ln w="6350" cap="flat" cmpd="sng" algn="ctr">
            <a:noFill/>
            <a:prstDash val="solid"/>
            <a:miter lim="800000"/>
            <a:headEnd type="none" w="med" len="med"/>
            <a:tailEnd type="none" w="med" len="med"/>
          </a:ln>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76" name="Rectángulo: esquinas redondeadas 75">
            <a:extLst>
              <a:ext uri="{FF2B5EF4-FFF2-40B4-BE49-F238E27FC236}">
                <a16:creationId xmlns:a16="http://schemas.microsoft.com/office/drawing/2014/main" id="{73281B49-D218-5E33-E82D-ADF8D1402645}"/>
              </a:ext>
            </a:extLst>
          </p:cNvPr>
          <p:cNvSpPr>
            <a:spLocks noGrp="1" noRot="1" noMove="1" noResize="1" noEditPoints="1" noAdjustHandles="1" noChangeArrowheads="1" noChangeShapeType="1"/>
          </p:cNvSpPr>
          <p:nvPr/>
        </p:nvSpPr>
        <p:spPr>
          <a:xfrm>
            <a:off x="11052988" y="1574776"/>
            <a:ext cx="1009096" cy="251532"/>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noProof="0"/>
              <a:t>FMIS</a:t>
            </a:r>
          </a:p>
        </p:txBody>
      </p:sp>
      <p:sp>
        <p:nvSpPr>
          <p:cNvPr id="77" name="Rectangle: Rounded Corners 193">
            <a:extLst>
              <a:ext uri="{FF2B5EF4-FFF2-40B4-BE49-F238E27FC236}">
                <a16:creationId xmlns:a16="http://schemas.microsoft.com/office/drawing/2014/main" id="{8246E9D4-5600-1BA2-20E3-DFB6ABDC3EBD}"/>
              </a:ext>
            </a:extLst>
          </p:cNvPr>
          <p:cNvSpPr>
            <a:spLocks noGrp="1" noRot="1" noMove="1" noResize="1" noEditPoints="1" noAdjustHandles="1" noChangeArrowheads="1" noChangeShapeType="1"/>
          </p:cNvSpPr>
          <p:nvPr/>
        </p:nvSpPr>
        <p:spPr>
          <a:xfrm>
            <a:off x="11040961" y="1948268"/>
            <a:ext cx="1037343" cy="2058094"/>
          </a:xfrm>
          <a:prstGeom prst="roundRect">
            <a:avLst>
              <a:gd name="adj" fmla="val 3636"/>
            </a:avLst>
          </a:prstGeom>
          <a:noFill/>
          <a:ln w="9525" cap="flat" cmpd="sng" algn="ctr">
            <a:solidFill>
              <a:schemeClr val="bg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bg1"/>
                </a:solidFill>
                <a:effectLst/>
                <a:uLnTx/>
                <a:uFillTx/>
                <a:latin typeface="Calibri" panose="020F0502020204030204"/>
                <a:ea typeface="+mn-ea"/>
                <a:cs typeface="+mn-cs"/>
              </a:rPr>
              <a:t>COMMON DATA</a:t>
            </a:r>
          </a:p>
        </p:txBody>
      </p:sp>
      <p:grpSp>
        <p:nvGrpSpPr>
          <p:cNvPr id="78" name="Grupo 77">
            <a:extLst>
              <a:ext uri="{FF2B5EF4-FFF2-40B4-BE49-F238E27FC236}">
                <a16:creationId xmlns:a16="http://schemas.microsoft.com/office/drawing/2014/main" id="{1EFFAC76-6090-6491-196B-8034609B73DA}"/>
              </a:ext>
            </a:extLst>
          </p:cNvPr>
          <p:cNvGrpSpPr>
            <a:grpSpLocks noGrp="1" noUngrp="1" noRot="1" noMove="1" noResize="1"/>
          </p:cNvGrpSpPr>
          <p:nvPr/>
        </p:nvGrpSpPr>
        <p:grpSpPr>
          <a:xfrm>
            <a:off x="11086810" y="2523218"/>
            <a:ext cx="945822" cy="660468"/>
            <a:chOff x="2737330" y="3574391"/>
            <a:chExt cx="1119787" cy="717107"/>
          </a:xfrm>
          <a:effectLst>
            <a:outerShdw blurRad="50800" dist="38100" dir="2700000" algn="tl" rotWithShape="0">
              <a:prstClr val="black">
                <a:alpha val="40000"/>
              </a:prstClr>
            </a:outerShdw>
          </a:effectLst>
        </p:grpSpPr>
        <p:sp>
          <p:nvSpPr>
            <p:cNvPr id="79" name="Rectangle: Rounded Corners 1218">
              <a:extLst>
                <a:ext uri="{FF2B5EF4-FFF2-40B4-BE49-F238E27FC236}">
                  <a16:creationId xmlns:a16="http://schemas.microsoft.com/office/drawing/2014/main" id="{411FE17D-EE3D-3087-9427-687CC9139FFE}"/>
                </a:ext>
              </a:extLst>
            </p:cNvPr>
            <p:cNvSpPr>
              <a:spLocks noGrp="1" noRot="1" noMove="1" noResize="1" noEditPoints="1" noAdjustHandles="1" noChangeArrowheads="1" noChangeShapeType="1"/>
            </p:cNvSpPr>
            <p:nvPr/>
          </p:nvSpPr>
          <p:spPr>
            <a:xfrm>
              <a:off x="2737330" y="3574391"/>
              <a:ext cx="1119787" cy="717107"/>
            </a:xfrm>
            <a:prstGeom prst="roundRect">
              <a:avLst>
                <a:gd name="adj" fmla="val 5394"/>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rtlCol="0" anchor="t"/>
            <a:lstStyle/>
            <a:p>
              <a:pPr algn="ctr"/>
              <a:r>
                <a:rPr lang="en-US" sz="800" b="1" noProof="0"/>
                <a:t>FMIS Oracle DB</a:t>
              </a:r>
            </a:p>
          </p:txBody>
        </p:sp>
        <p:grpSp>
          <p:nvGrpSpPr>
            <p:cNvPr id="80" name="Database3" descr="{&quot;Key&quot;:&quot;POWER_USER_SHAPE_ICON&quot;,&quot;Value&quot;:&quot;POWER_USER_SHAPE_ICON_STYLE_1&quot;}">
              <a:extLst>
                <a:ext uri="{FF2B5EF4-FFF2-40B4-BE49-F238E27FC236}">
                  <a16:creationId xmlns:a16="http://schemas.microsoft.com/office/drawing/2014/main" id="{75DDCD66-B8C0-A39D-077F-107C70DFB0C5}"/>
                </a:ext>
              </a:extLst>
            </p:cNvPr>
            <p:cNvGrpSpPr>
              <a:grpSpLocks noGrp="1" noUngrp="1" noRot="1" noChangeAspect="1" noMove="1" noResize="1"/>
            </p:cNvGrpSpPr>
            <p:nvPr/>
          </p:nvGrpSpPr>
          <p:grpSpPr>
            <a:xfrm>
              <a:off x="3155825" y="3798334"/>
              <a:ext cx="264993" cy="424592"/>
              <a:chOff x="3805239" y="5622926"/>
              <a:chExt cx="279400" cy="447676"/>
            </a:xfrm>
            <a:solidFill>
              <a:schemeClr val="dk1"/>
            </a:solidFill>
          </p:grpSpPr>
          <p:sp>
            <p:nvSpPr>
              <p:cNvPr id="81" name="Freeform 490">
                <a:extLst>
                  <a:ext uri="{FF2B5EF4-FFF2-40B4-BE49-F238E27FC236}">
                    <a16:creationId xmlns:a16="http://schemas.microsoft.com/office/drawing/2014/main" id="{8CAEF574-06B9-544B-DD66-0B740BFCEA6B}"/>
                  </a:ext>
                </a:extLst>
              </p:cNvPr>
              <p:cNvSpPr>
                <a:spLocks noGrp="1" noRot="1" noMove="1" noResize="1" noEditPoints="1" noAdjustHandles="1" noChangeArrowheads="1" noChangeShapeType="1"/>
              </p:cNvSpPr>
              <p:nvPr/>
            </p:nvSpPr>
            <p:spPr bwMode="auto">
              <a:xfrm>
                <a:off x="3805239" y="5622926"/>
                <a:ext cx="279400" cy="131763"/>
              </a:xfrm>
              <a:custGeom>
                <a:avLst/>
                <a:gdLst>
                  <a:gd name="T0" fmla="*/ 184 w 368"/>
                  <a:gd name="T1" fmla="*/ 17 h 173"/>
                  <a:gd name="T2" fmla="*/ 16 w 368"/>
                  <a:gd name="T3" fmla="*/ 86 h 173"/>
                  <a:gd name="T4" fmla="*/ 184 w 368"/>
                  <a:gd name="T5" fmla="*/ 156 h 173"/>
                  <a:gd name="T6" fmla="*/ 351 w 368"/>
                  <a:gd name="T7" fmla="*/ 86 h 173"/>
                  <a:gd name="T8" fmla="*/ 184 w 368"/>
                  <a:gd name="T9" fmla="*/ 17 h 173"/>
                  <a:gd name="T10" fmla="*/ 184 w 368"/>
                  <a:gd name="T11" fmla="*/ 173 h 173"/>
                  <a:gd name="T12" fmla="*/ 0 w 368"/>
                  <a:gd name="T13" fmla="*/ 86 h 173"/>
                  <a:gd name="T14" fmla="*/ 184 w 368"/>
                  <a:gd name="T15" fmla="*/ 0 h 173"/>
                  <a:gd name="T16" fmla="*/ 368 w 368"/>
                  <a:gd name="T17" fmla="*/ 86 h 173"/>
                  <a:gd name="T18" fmla="*/ 184 w 368"/>
                  <a:gd name="T19"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173">
                    <a:moveTo>
                      <a:pt x="184" y="17"/>
                    </a:moveTo>
                    <a:cubicBezTo>
                      <a:pt x="84" y="17"/>
                      <a:pt x="16" y="53"/>
                      <a:pt x="16" y="86"/>
                    </a:cubicBezTo>
                    <a:cubicBezTo>
                      <a:pt x="16" y="120"/>
                      <a:pt x="84" y="156"/>
                      <a:pt x="184" y="156"/>
                    </a:cubicBezTo>
                    <a:cubicBezTo>
                      <a:pt x="284" y="156"/>
                      <a:pt x="351" y="120"/>
                      <a:pt x="351" y="86"/>
                    </a:cubicBezTo>
                    <a:cubicBezTo>
                      <a:pt x="351" y="53"/>
                      <a:pt x="284" y="17"/>
                      <a:pt x="184" y="17"/>
                    </a:cubicBezTo>
                    <a:close/>
                    <a:moveTo>
                      <a:pt x="184" y="173"/>
                    </a:moveTo>
                    <a:cubicBezTo>
                      <a:pt x="81" y="173"/>
                      <a:pt x="0" y="135"/>
                      <a:pt x="0" y="86"/>
                    </a:cubicBezTo>
                    <a:cubicBezTo>
                      <a:pt x="0" y="38"/>
                      <a:pt x="81" y="0"/>
                      <a:pt x="184" y="0"/>
                    </a:cubicBezTo>
                    <a:cubicBezTo>
                      <a:pt x="287" y="0"/>
                      <a:pt x="368" y="38"/>
                      <a:pt x="368" y="86"/>
                    </a:cubicBezTo>
                    <a:cubicBezTo>
                      <a:pt x="368" y="135"/>
                      <a:pt x="287" y="173"/>
                      <a:pt x="184" y="1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82" name="Freeform 491">
                <a:extLst>
                  <a:ext uri="{FF2B5EF4-FFF2-40B4-BE49-F238E27FC236}">
                    <a16:creationId xmlns:a16="http://schemas.microsoft.com/office/drawing/2014/main" id="{0BFADE99-67A5-BC7A-7CE3-616837B3AB54}"/>
                  </a:ext>
                </a:extLst>
              </p:cNvPr>
              <p:cNvSpPr>
                <a:spLocks noGrp="1" noRot="1" noMove="1" noResize="1" noEditPoints="1" noAdjustHandles="1" noChangeArrowheads="1" noChangeShapeType="1"/>
              </p:cNvSpPr>
              <p:nvPr/>
            </p:nvSpPr>
            <p:spPr bwMode="auto">
              <a:xfrm>
                <a:off x="3805239" y="5768976"/>
                <a:ext cx="279400" cy="65088"/>
              </a:xfrm>
              <a:custGeom>
                <a:avLst/>
                <a:gdLst>
                  <a:gd name="T0" fmla="*/ 184 w 368"/>
                  <a:gd name="T1" fmla="*/ 86 h 86"/>
                  <a:gd name="T2" fmla="*/ 0 w 368"/>
                  <a:gd name="T3" fmla="*/ 0 h 86"/>
                  <a:gd name="T4" fmla="*/ 16 w 368"/>
                  <a:gd name="T5" fmla="*/ 0 h 86"/>
                  <a:gd name="T6" fmla="*/ 184 w 368"/>
                  <a:gd name="T7" fmla="*/ 69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3"/>
                      <a:pt x="84" y="69"/>
                      <a:pt x="184" y="69"/>
                    </a:cubicBezTo>
                    <a:cubicBezTo>
                      <a:pt x="284" y="69"/>
                      <a:pt x="351" y="33"/>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83" name="Freeform 492">
                <a:extLst>
                  <a:ext uri="{FF2B5EF4-FFF2-40B4-BE49-F238E27FC236}">
                    <a16:creationId xmlns:a16="http://schemas.microsoft.com/office/drawing/2014/main" id="{8BE46939-8926-1744-1F42-F066C6579671}"/>
                  </a:ext>
                </a:extLst>
              </p:cNvPr>
              <p:cNvSpPr>
                <a:spLocks noGrp="1" noRot="1" noMove="1" noResize="1" noEditPoints="1" noAdjustHandles="1" noChangeArrowheads="1" noChangeShapeType="1"/>
              </p:cNvSpPr>
              <p:nvPr/>
            </p:nvSpPr>
            <p:spPr bwMode="auto">
              <a:xfrm>
                <a:off x="3805239" y="5848351"/>
                <a:ext cx="279400" cy="65088"/>
              </a:xfrm>
              <a:custGeom>
                <a:avLst/>
                <a:gdLst>
                  <a:gd name="T0" fmla="*/ 184 w 368"/>
                  <a:gd name="T1" fmla="*/ 86 h 86"/>
                  <a:gd name="T2" fmla="*/ 0 w 368"/>
                  <a:gd name="T3" fmla="*/ 0 h 86"/>
                  <a:gd name="T4" fmla="*/ 16 w 368"/>
                  <a:gd name="T5" fmla="*/ 0 h 86"/>
                  <a:gd name="T6" fmla="*/ 184 w 368"/>
                  <a:gd name="T7" fmla="*/ 70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4"/>
                      <a:pt x="84" y="70"/>
                      <a:pt x="184" y="70"/>
                    </a:cubicBezTo>
                    <a:cubicBezTo>
                      <a:pt x="284" y="70"/>
                      <a:pt x="351" y="34"/>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84" name="Freeform 493">
                <a:extLst>
                  <a:ext uri="{FF2B5EF4-FFF2-40B4-BE49-F238E27FC236}">
                    <a16:creationId xmlns:a16="http://schemas.microsoft.com/office/drawing/2014/main" id="{8E51F30F-F8AA-7EEF-1E5F-B5C10133BF79}"/>
                  </a:ext>
                </a:extLst>
              </p:cNvPr>
              <p:cNvSpPr>
                <a:spLocks noGrp="1" noRot="1" noMove="1" noResize="1" noEditPoints="1" noAdjustHandles="1" noChangeArrowheads="1" noChangeShapeType="1"/>
              </p:cNvSpPr>
              <p:nvPr/>
            </p:nvSpPr>
            <p:spPr bwMode="auto">
              <a:xfrm>
                <a:off x="3805239" y="5689601"/>
                <a:ext cx="279400" cy="304800"/>
              </a:xfrm>
              <a:custGeom>
                <a:avLst/>
                <a:gdLst>
                  <a:gd name="T0" fmla="*/ 184 w 368"/>
                  <a:gd name="T1" fmla="*/ 400 h 400"/>
                  <a:gd name="T2" fmla="*/ 0 w 368"/>
                  <a:gd name="T3" fmla="*/ 314 h 400"/>
                  <a:gd name="T4" fmla="*/ 0 w 368"/>
                  <a:gd name="T5" fmla="*/ 0 h 400"/>
                  <a:gd name="T6" fmla="*/ 16 w 368"/>
                  <a:gd name="T7" fmla="*/ 0 h 400"/>
                  <a:gd name="T8" fmla="*/ 16 w 368"/>
                  <a:gd name="T9" fmla="*/ 314 h 400"/>
                  <a:gd name="T10" fmla="*/ 184 w 368"/>
                  <a:gd name="T11" fmla="*/ 383 h 400"/>
                  <a:gd name="T12" fmla="*/ 351 w 368"/>
                  <a:gd name="T13" fmla="*/ 314 h 400"/>
                  <a:gd name="T14" fmla="*/ 351 w 368"/>
                  <a:gd name="T15" fmla="*/ 0 h 400"/>
                  <a:gd name="T16" fmla="*/ 368 w 368"/>
                  <a:gd name="T17" fmla="*/ 0 h 400"/>
                  <a:gd name="T18" fmla="*/ 368 w 368"/>
                  <a:gd name="T19" fmla="*/ 314 h 400"/>
                  <a:gd name="T20" fmla="*/ 184 w 368"/>
                  <a:gd name="T21"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400">
                    <a:moveTo>
                      <a:pt x="184" y="400"/>
                    </a:moveTo>
                    <a:cubicBezTo>
                      <a:pt x="81" y="400"/>
                      <a:pt x="0" y="362"/>
                      <a:pt x="0" y="314"/>
                    </a:cubicBezTo>
                    <a:lnTo>
                      <a:pt x="0" y="0"/>
                    </a:lnTo>
                    <a:lnTo>
                      <a:pt x="16" y="0"/>
                    </a:lnTo>
                    <a:lnTo>
                      <a:pt x="16" y="314"/>
                    </a:lnTo>
                    <a:cubicBezTo>
                      <a:pt x="16" y="347"/>
                      <a:pt x="84" y="383"/>
                      <a:pt x="184" y="383"/>
                    </a:cubicBezTo>
                    <a:cubicBezTo>
                      <a:pt x="284" y="383"/>
                      <a:pt x="351" y="347"/>
                      <a:pt x="351" y="314"/>
                    </a:cubicBezTo>
                    <a:lnTo>
                      <a:pt x="351" y="0"/>
                    </a:lnTo>
                    <a:lnTo>
                      <a:pt x="368" y="0"/>
                    </a:lnTo>
                    <a:lnTo>
                      <a:pt x="368" y="314"/>
                    </a:lnTo>
                    <a:cubicBezTo>
                      <a:pt x="368" y="362"/>
                      <a:pt x="287" y="400"/>
                      <a:pt x="184" y="40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85" name="Freeform 494">
                <a:extLst>
                  <a:ext uri="{FF2B5EF4-FFF2-40B4-BE49-F238E27FC236}">
                    <a16:creationId xmlns:a16="http://schemas.microsoft.com/office/drawing/2014/main" id="{CFE459CA-E1BE-3405-CF66-9E90BB6D85FF}"/>
                  </a:ext>
                </a:extLst>
              </p:cNvPr>
              <p:cNvSpPr>
                <a:spLocks noGrp="1" noRot="1" noMove="1" noResize="1" noEditPoints="1" noAdjustHandles="1" noChangeArrowheads="1" noChangeShapeType="1"/>
              </p:cNvSpPr>
              <p:nvPr/>
            </p:nvSpPr>
            <p:spPr bwMode="auto">
              <a:xfrm>
                <a:off x="3905251" y="5778501"/>
                <a:ext cx="80963" cy="15875"/>
              </a:xfrm>
              <a:custGeom>
                <a:avLst/>
                <a:gdLst>
                  <a:gd name="T0" fmla="*/ 87 w 106"/>
                  <a:gd name="T1" fmla="*/ 3 h 22"/>
                  <a:gd name="T2" fmla="*/ 103 w 106"/>
                  <a:gd name="T3" fmla="*/ 0 h 22"/>
                  <a:gd name="T4" fmla="*/ 106 w 106"/>
                  <a:gd name="T5" fmla="*/ 17 h 22"/>
                  <a:gd name="T6" fmla="*/ 89 w 106"/>
                  <a:gd name="T7" fmla="*/ 20 h 22"/>
                  <a:gd name="T8" fmla="*/ 87 w 106"/>
                  <a:gd name="T9" fmla="*/ 3 h 22"/>
                  <a:gd name="T10" fmla="*/ 8 w 106"/>
                  <a:gd name="T11" fmla="*/ 18 h 22"/>
                  <a:gd name="T12" fmla="*/ 0 w 106"/>
                  <a:gd name="T13" fmla="*/ 17 h 22"/>
                  <a:gd name="T14" fmla="*/ 3 w 106"/>
                  <a:gd name="T15" fmla="*/ 0 h 22"/>
                  <a:gd name="T16" fmla="*/ 19 w 106"/>
                  <a:gd name="T17" fmla="*/ 3 h 22"/>
                  <a:gd name="T18" fmla="*/ 17 w 106"/>
                  <a:gd name="T19" fmla="*/ 20 h 22"/>
                  <a:gd name="T20" fmla="*/ 8 w 106"/>
                  <a:gd name="T21" fmla="*/ 18 h 22"/>
                  <a:gd name="T22" fmla="*/ 45 w 106"/>
                  <a:gd name="T23" fmla="*/ 22 h 22"/>
                  <a:gd name="T24" fmla="*/ 45 w 106"/>
                  <a:gd name="T25" fmla="*/ 5 h 22"/>
                  <a:gd name="T26" fmla="*/ 61 w 106"/>
                  <a:gd name="T27" fmla="*/ 5 h 22"/>
                  <a:gd name="T28" fmla="*/ 61 w 106"/>
                  <a:gd name="T29" fmla="*/ 22 h 22"/>
                  <a:gd name="T30" fmla="*/ 53 w 106"/>
                  <a:gd name="T31" fmla="*/ 22 h 22"/>
                  <a:gd name="T32" fmla="*/ 45 w 106"/>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2">
                    <a:moveTo>
                      <a:pt x="87" y="3"/>
                    </a:moveTo>
                    <a:lnTo>
                      <a:pt x="103" y="0"/>
                    </a:lnTo>
                    <a:lnTo>
                      <a:pt x="106" y="17"/>
                    </a:lnTo>
                    <a:lnTo>
                      <a:pt x="89" y="20"/>
                    </a:lnTo>
                    <a:lnTo>
                      <a:pt x="87" y="3"/>
                    </a:lnTo>
                    <a:close/>
                    <a:moveTo>
                      <a:pt x="8" y="18"/>
                    </a:moveTo>
                    <a:lnTo>
                      <a:pt x="0" y="17"/>
                    </a:lnTo>
                    <a:lnTo>
                      <a:pt x="3" y="0"/>
                    </a:lnTo>
                    <a:lnTo>
                      <a:pt x="19" y="3"/>
                    </a:lnTo>
                    <a:lnTo>
                      <a:pt x="17" y="20"/>
                    </a:lnTo>
                    <a:lnTo>
                      <a:pt x="8" y="18"/>
                    </a:lnTo>
                    <a:close/>
                    <a:moveTo>
                      <a:pt x="45" y="22"/>
                    </a:moveTo>
                    <a:lnTo>
                      <a:pt x="45" y="5"/>
                    </a:lnTo>
                    <a:lnTo>
                      <a:pt x="61" y="5"/>
                    </a:lnTo>
                    <a:lnTo>
                      <a:pt x="61" y="22"/>
                    </a:lnTo>
                    <a:lnTo>
                      <a:pt x="53" y="22"/>
                    </a:lnTo>
                    <a:lnTo>
                      <a:pt x="4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02" name="Freeform 495">
                <a:extLst>
                  <a:ext uri="{FF2B5EF4-FFF2-40B4-BE49-F238E27FC236}">
                    <a16:creationId xmlns:a16="http://schemas.microsoft.com/office/drawing/2014/main" id="{3180C733-E90C-70AB-4F36-D0B516E4B7CE}"/>
                  </a:ext>
                </a:extLst>
              </p:cNvPr>
              <p:cNvSpPr>
                <a:spLocks noGrp="1" noRot="1" noMove="1" noResize="1" noEditPoints="1" noAdjustHandles="1" noChangeArrowheads="1" noChangeShapeType="1"/>
              </p:cNvSpPr>
              <p:nvPr/>
            </p:nvSpPr>
            <p:spPr bwMode="auto">
              <a:xfrm>
                <a:off x="3805239" y="5762626"/>
                <a:ext cx="279400" cy="71438"/>
              </a:xfrm>
              <a:custGeom>
                <a:avLst/>
                <a:gdLst>
                  <a:gd name="T0" fmla="*/ 184 w 368"/>
                  <a:gd name="T1" fmla="*/ 95 h 95"/>
                  <a:gd name="T2" fmla="*/ 0 w 368"/>
                  <a:gd name="T3" fmla="*/ 9 h 95"/>
                  <a:gd name="T4" fmla="*/ 0 w 368"/>
                  <a:gd name="T5" fmla="*/ 0 h 95"/>
                  <a:gd name="T6" fmla="*/ 16 w 368"/>
                  <a:gd name="T7" fmla="*/ 0 h 95"/>
                  <a:gd name="T8" fmla="*/ 16 w 368"/>
                  <a:gd name="T9" fmla="*/ 9 h 95"/>
                  <a:gd name="T10" fmla="*/ 184 w 368"/>
                  <a:gd name="T11" fmla="*/ 78 h 95"/>
                  <a:gd name="T12" fmla="*/ 351 w 368"/>
                  <a:gd name="T13" fmla="*/ 9 h 95"/>
                  <a:gd name="T14" fmla="*/ 351 w 368"/>
                  <a:gd name="T15" fmla="*/ 0 h 95"/>
                  <a:gd name="T16" fmla="*/ 368 w 368"/>
                  <a:gd name="T17" fmla="*/ 0 h 95"/>
                  <a:gd name="T18" fmla="*/ 368 w 368"/>
                  <a:gd name="T19" fmla="*/ 9 h 95"/>
                  <a:gd name="T20" fmla="*/ 184 w 368"/>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95">
                    <a:moveTo>
                      <a:pt x="184" y="95"/>
                    </a:moveTo>
                    <a:cubicBezTo>
                      <a:pt x="81" y="95"/>
                      <a:pt x="0" y="57"/>
                      <a:pt x="0" y="9"/>
                    </a:cubicBezTo>
                    <a:lnTo>
                      <a:pt x="0" y="0"/>
                    </a:lnTo>
                    <a:lnTo>
                      <a:pt x="16" y="0"/>
                    </a:lnTo>
                    <a:lnTo>
                      <a:pt x="16" y="9"/>
                    </a:lnTo>
                    <a:cubicBezTo>
                      <a:pt x="16" y="42"/>
                      <a:pt x="84" y="78"/>
                      <a:pt x="184" y="78"/>
                    </a:cubicBezTo>
                    <a:cubicBezTo>
                      <a:pt x="284" y="78"/>
                      <a:pt x="351" y="42"/>
                      <a:pt x="351" y="9"/>
                    </a:cubicBezTo>
                    <a:lnTo>
                      <a:pt x="351" y="0"/>
                    </a:lnTo>
                    <a:lnTo>
                      <a:pt x="368" y="0"/>
                    </a:lnTo>
                    <a:lnTo>
                      <a:pt x="368" y="9"/>
                    </a:lnTo>
                    <a:cubicBezTo>
                      <a:pt x="368" y="57"/>
                      <a:pt x="287" y="95"/>
                      <a:pt x="184" y="9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04" name="Freeform 496">
                <a:extLst>
                  <a:ext uri="{FF2B5EF4-FFF2-40B4-BE49-F238E27FC236}">
                    <a16:creationId xmlns:a16="http://schemas.microsoft.com/office/drawing/2014/main" id="{13C810E0-FBD3-862B-76F2-A10B7263A793}"/>
                  </a:ext>
                </a:extLst>
              </p:cNvPr>
              <p:cNvSpPr>
                <a:spLocks noGrp="1" noRot="1" noMove="1" noResize="1" noEditPoints="1" noAdjustHandles="1" noChangeArrowheads="1" noChangeShapeType="1"/>
              </p:cNvSpPr>
              <p:nvPr/>
            </p:nvSpPr>
            <p:spPr bwMode="auto">
              <a:xfrm>
                <a:off x="3905251" y="5857876"/>
                <a:ext cx="80963" cy="15875"/>
              </a:xfrm>
              <a:custGeom>
                <a:avLst/>
                <a:gdLst>
                  <a:gd name="T0" fmla="*/ 87 w 106"/>
                  <a:gd name="T1" fmla="*/ 2 h 21"/>
                  <a:gd name="T2" fmla="*/ 95 w 106"/>
                  <a:gd name="T3" fmla="*/ 1 h 21"/>
                  <a:gd name="T4" fmla="*/ 95 w 106"/>
                  <a:gd name="T5" fmla="*/ 1 h 21"/>
                  <a:gd name="T6" fmla="*/ 103 w 106"/>
                  <a:gd name="T7" fmla="*/ 0 h 21"/>
                  <a:gd name="T8" fmla="*/ 106 w 106"/>
                  <a:gd name="T9" fmla="*/ 16 h 21"/>
                  <a:gd name="T10" fmla="*/ 89 w 106"/>
                  <a:gd name="T11" fmla="*/ 19 h 21"/>
                  <a:gd name="T12" fmla="*/ 87 w 106"/>
                  <a:gd name="T13" fmla="*/ 2 h 21"/>
                  <a:gd name="T14" fmla="*/ 8 w 106"/>
                  <a:gd name="T15" fmla="*/ 17 h 21"/>
                  <a:gd name="T16" fmla="*/ 0 w 106"/>
                  <a:gd name="T17" fmla="*/ 16 h 21"/>
                  <a:gd name="T18" fmla="*/ 3 w 106"/>
                  <a:gd name="T19" fmla="*/ 0 h 21"/>
                  <a:gd name="T20" fmla="*/ 19 w 106"/>
                  <a:gd name="T21" fmla="*/ 2 h 21"/>
                  <a:gd name="T22" fmla="*/ 17 w 106"/>
                  <a:gd name="T23" fmla="*/ 19 h 21"/>
                  <a:gd name="T24" fmla="*/ 8 w 106"/>
                  <a:gd name="T25" fmla="*/ 17 h 21"/>
                  <a:gd name="T26" fmla="*/ 45 w 106"/>
                  <a:gd name="T27" fmla="*/ 21 h 21"/>
                  <a:gd name="T28" fmla="*/ 45 w 106"/>
                  <a:gd name="T29" fmla="*/ 4 h 21"/>
                  <a:gd name="T30" fmla="*/ 61 w 106"/>
                  <a:gd name="T31" fmla="*/ 4 h 21"/>
                  <a:gd name="T32" fmla="*/ 61 w 106"/>
                  <a:gd name="T33" fmla="*/ 21 h 21"/>
                  <a:gd name="T34" fmla="*/ 53 w 106"/>
                  <a:gd name="T35" fmla="*/ 21 h 21"/>
                  <a:gd name="T36" fmla="*/ 45 w 106"/>
                  <a:gd name="T3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21">
                    <a:moveTo>
                      <a:pt x="87" y="2"/>
                    </a:moveTo>
                    <a:lnTo>
                      <a:pt x="95" y="1"/>
                    </a:lnTo>
                    <a:lnTo>
                      <a:pt x="95" y="1"/>
                    </a:lnTo>
                    <a:lnTo>
                      <a:pt x="103" y="0"/>
                    </a:lnTo>
                    <a:lnTo>
                      <a:pt x="106" y="16"/>
                    </a:lnTo>
                    <a:lnTo>
                      <a:pt x="89" y="19"/>
                    </a:lnTo>
                    <a:lnTo>
                      <a:pt x="87" y="2"/>
                    </a:lnTo>
                    <a:close/>
                    <a:moveTo>
                      <a:pt x="8" y="17"/>
                    </a:moveTo>
                    <a:lnTo>
                      <a:pt x="0" y="16"/>
                    </a:lnTo>
                    <a:lnTo>
                      <a:pt x="3" y="0"/>
                    </a:lnTo>
                    <a:lnTo>
                      <a:pt x="19" y="2"/>
                    </a:lnTo>
                    <a:lnTo>
                      <a:pt x="17" y="19"/>
                    </a:lnTo>
                    <a:lnTo>
                      <a:pt x="8" y="17"/>
                    </a:lnTo>
                    <a:close/>
                    <a:moveTo>
                      <a:pt x="45" y="21"/>
                    </a:moveTo>
                    <a:lnTo>
                      <a:pt x="45" y="4"/>
                    </a:lnTo>
                    <a:lnTo>
                      <a:pt x="61" y="4"/>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13" name="Freeform 497">
                <a:extLst>
                  <a:ext uri="{FF2B5EF4-FFF2-40B4-BE49-F238E27FC236}">
                    <a16:creationId xmlns:a16="http://schemas.microsoft.com/office/drawing/2014/main" id="{76183D73-5FA2-DD7A-5E72-ABEB250D9749}"/>
                  </a:ext>
                </a:extLst>
              </p:cNvPr>
              <p:cNvSpPr>
                <a:spLocks noGrp="1" noRot="1" noMove="1" noResize="1" noEditPoints="1" noAdjustHandles="1" noChangeArrowheads="1" noChangeShapeType="1"/>
              </p:cNvSpPr>
              <p:nvPr/>
            </p:nvSpPr>
            <p:spPr bwMode="auto">
              <a:xfrm>
                <a:off x="3905251" y="5937251"/>
                <a:ext cx="80963" cy="15875"/>
              </a:xfrm>
              <a:custGeom>
                <a:avLst/>
                <a:gdLst>
                  <a:gd name="T0" fmla="*/ 87 w 106"/>
                  <a:gd name="T1" fmla="*/ 3 h 21"/>
                  <a:gd name="T2" fmla="*/ 103 w 106"/>
                  <a:gd name="T3" fmla="*/ 0 h 21"/>
                  <a:gd name="T4" fmla="*/ 106 w 106"/>
                  <a:gd name="T5" fmla="*/ 16 h 21"/>
                  <a:gd name="T6" fmla="*/ 89 w 106"/>
                  <a:gd name="T7" fmla="*/ 19 h 21"/>
                  <a:gd name="T8" fmla="*/ 87 w 106"/>
                  <a:gd name="T9" fmla="*/ 3 h 21"/>
                  <a:gd name="T10" fmla="*/ 8 w 106"/>
                  <a:gd name="T11" fmla="*/ 18 h 21"/>
                  <a:gd name="T12" fmla="*/ 0 w 106"/>
                  <a:gd name="T13" fmla="*/ 16 h 21"/>
                  <a:gd name="T14" fmla="*/ 3 w 106"/>
                  <a:gd name="T15" fmla="*/ 0 h 21"/>
                  <a:gd name="T16" fmla="*/ 19 w 106"/>
                  <a:gd name="T17" fmla="*/ 3 h 21"/>
                  <a:gd name="T18" fmla="*/ 17 w 106"/>
                  <a:gd name="T19" fmla="*/ 19 h 21"/>
                  <a:gd name="T20" fmla="*/ 8 w 106"/>
                  <a:gd name="T21" fmla="*/ 18 h 21"/>
                  <a:gd name="T22" fmla="*/ 45 w 106"/>
                  <a:gd name="T23" fmla="*/ 21 h 21"/>
                  <a:gd name="T24" fmla="*/ 45 w 106"/>
                  <a:gd name="T25" fmla="*/ 5 h 21"/>
                  <a:gd name="T26" fmla="*/ 61 w 106"/>
                  <a:gd name="T27" fmla="*/ 5 h 21"/>
                  <a:gd name="T28" fmla="*/ 61 w 106"/>
                  <a:gd name="T29" fmla="*/ 21 h 21"/>
                  <a:gd name="T30" fmla="*/ 53 w 106"/>
                  <a:gd name="T31" fmla="*/ 21 h 21"/>
                  <a:gd name="T32" fmla="*/ 45 w 10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1">
                    <a:moveTo>
                      <a:pt x="87" y="3"/>
                    </a:moveTo>
                    <a:lnTo>
                      <a:pt x="103" y="0"/>
                    </a:lnTo>
                    <a:lnTo>
                      <a:pt x="106" y="16"/>
                    </a:lnTo>
                    <a:lnTo>
                      <a:pt x="89" y="19"/>
                    </a:lnTo>
                    <a:lnTo>
                      <a:pt x="87" y="3"/>
                    </a:lnTo>
                    <a:close/>
                    <a:moveTo>
                      <a:pt x="8" y="18"/>
                    </a:moveTo>
                    <a:lnTo>
                      <a:pt x="0" y="16"/>
                    </a:lnTo>
                    <a:lnTo>
                      <a:pt x="3" y="0"/>
                    </a:lnTo>
                    <a:lnTo>
                      <a:pt x="19" y="3"/>
                    </a:lnTo>
                    <a:lnTo>
                      <a:pt x="17" y="19"/>
                    </a:lnTo>
                    <a:lnTo>
                      <a:pt x="8" y="18"/>
                    </a:lnTo>
                    <a:close/>
                    <a:moveTo>
                      <a:pt x="45" y="21"/>
                    </a:moveTo>
                    <a:lnTo>
                      <a:pt x="45" y="5"/>
                    </a:lnTo>
                    <a:lnTo>
                      <a:pt x="61" y="5"/>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14" name="Rectangle 498">
                <a:extLst>
                  <a:ext uri="{FF2B5EF4-FFF2-40B4-BE49-F238E27FC236}">
                    <a16:creationId xmlns:a16="http://schemas.microsoft.com/office/drawing/2014/main" id="{B6EDE014-A233-0675-23DE-E55B4C2594FC}"/>
                  </a:ext>
                </a:extLst>
              </p:cNvPr>
              <p:cNvSpPr>
                <a:spLocks noGrp="1" noRot="1" noMove="1" noResize="1" noEditPoints="1" noAdjustHandles="1" noChangeArrowheads="1" noChangeShapeType="1"/>
              </p:cNvSpPr>
              <p:nvPr/>
            </p:nvSpPr>
            <p:spPr bwMode="auto">
              <a:xfrm>
                <a:off x="3938589" y="5980114"/>
                <a:ext cx="1270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15" name="Rectangle 499">
                <a:extLst>
                  <a:ext uri="{FF2B5EF4-FFF2-40B4-BE49-F238E27FC236}">
                    <a16:creationId xmlns:a16="http://schemas.microsoft.com/office/drawing/2014/main" id="{0C46F347-B71E-38AA-48E0-CABF2D9A5E77}"/>
                  </a:ext>
                </a:extLst>
              </p:cNvPr>
              <p:cNvSpPr>
                <a:spLocks noGrp="1" noRot="1" noMove="1" noResize="1" noEditPoints="1" noAdjustHandles="1" noChangeArrowheads="1" noChangeShapeType="1"/>
              </p:cNvSpPr>
              <p:nvPr/>
            </p:nvSpPr>
            <p:spPr bwMode="auto">
              <a:xfrm>
                <a:off x="38052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16" name="Freeform 500">
                <a:extLst>
                  <a:ext uri="{FF2B5EF4-FFF2-40B4-BE49-F238E27FC236}">
                    <a16:creationId xmlns:a16="http://schemas.microsoft.com/office/drawing/2014/main" id="{D5854FC5-1B4B-DBDB-EC96-9161BD0A543B}"/>
                  </a:ext>
                </a:extLst>
              </p:cNvPr>
              <p:cNvSpPr>
                <a:spLocks noGrp="1" noRot="1" noMove="1" noResize="1" noEditPoints="1" noAdjustHandles="1" noChangeArrowheads="1" noChangeShapeType="1"/>
              </p:cNvSpPr>
              <p:nvPr/>
            </p:nvSpPr>
            <p:spPr bwMode="auto">
              <a:xfrm>
                <a:off x="3919539" y="6018214"/>
                <a:ext cx="50800" cy="52388"/>
              </a:xfrm>
              <a:custGeom>
                <a:avLst/>
                <a:gdLst>
                  <a:gd name="T0" fmla="*/ 34 w 68"/>
                  <a:gd name="T1" fmla="*/ 16 h 68"/>
                  <a:gd name="T2" fmla="*/ 16 w 68"/>
                  <a:gd name="T3" fmla="*/ 34 h 68"/>
                  <a:gd name="T4" fmla="*/ 34 w 68"/>
                  <a:gd name="T5" fmla="*/ 51 h 68"/>
                  <a:gd name="T6" fmla="*/ 51 w 68"/>
                  <a:gd name="T7" fmla="*/ 34 h 68"/>
                  <a:gd name="T8" fmla="*/ 34 w 68"/>
                  <a:gd name="T9" fmla="*/ 16 h 68"/>
                  <a:gd name="T10" fmla="*/ 34 w 68"/>
                  <a:gd name="T11" fmla="*/ 68 h 68"/>
                  <a:gd name="T12" fmla="*/ 0 w 68"/>
                  <a:gd name="T13" fmla="*/ 34 h 68"/>
                  <a:gd name="T14" fmla="*/ 34 w 68"/>
                  <a:gd name="T15" fmla="*/ 0 h 68"/>
                  <a:gd name="T16" fmla="*/ 68 w 68"/>
                  <a:gd name="T17" fmla="*/ 34 h 68"/>
                  <a:gd name="T18" fmla="*/ 34 w 68"/>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16"/>
                    </a:moveTo>
                    <a:cubicBezTo>
                      <a:pt x="24" y="16"/>
                      <a:pt x="16" y="24"/>
                      <a:pt x="16" y="34"/>
                    </a:cubicBezTo>
                    <a:cubicBezTo>
                      <a:pt x="16" y="43"/>
                      <a:pt x="24" y="51"/>
                      <a:pt x="34" y="51"/>
                    </a:cubicBezTo>
                    <a:cubicBezTo>
                      <a:pt x="43" y="51"/>
                      <a:pt x="51" y="43"/>
                      <a:pt x="51" y="34"/>
                    </a:cubicBezTo>
                    <a:cubicBezTo>
                      <a:pt x="51" y="24"/>
                      <a:pt x="43" y="16"/>
                      <a:pt x="34" y="16"/>
                    </a:cubicBezTo>
                    <a:close/>
                    <a:moveTo>
                      <a:pt x="34" y="68"/>
                    </a:moveTo>
                    <a:cubicBezTo>
                      <a:pt x="15" y="68"/>
                      <a:pt x="0" y="52"/>
                      <a:pt x="0" y="34"/>
                    </a:cubicBezTo>
                    <a:cubicBezTo>
                      <a:pt x="0" y="15"/>
                      <a:pt x="15" y="0"/>
                      <a:pt x="34" y="0"/>
                    </a:cubicBezTo>
                    <a:cubicBezTo>
                      <a:pt x="53" y="0"/>
                      <a:pt x="68" y="15"/>
                      <a:pt x="68" y="34"/>
                    </a:cubicBezTo>
                    <a:cubicBezTo>
                      <a:pt x="68" y="52"/>
                      <a:pt x="53" y="68"/>
                      <a:pt x="34"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17" name="Rectangle 501">
                <a:extLst>
                  <a:ext uri="{FF2B5EF4-FFF2-40B4-BE49-F238E27FC236}">
                    <a16:creationId xmlns:a16="http://schemas.microsoft.com/office/drawing/2014/main" id="{85185B3E-AA9C-2593-B2A9-C3E61D542911}"/>
                  </a:ext>
                </a:extLst>
              </p:cNvPr>
              <p:cNvSpPr>
                <a:spLocks noGrp="1" noRot="1" noMove="1" noResize="1" noEditPoints="1" noAdjustHandles="1" noChangeArrowheads="1" noChangeShapeType="1"/>
              </p:cNvSpPr>
              <p:nvPr/>
            </p:nvSpPr>
            <p:spPr bwMode="auto">
              <a:xfrm>
                <a:off x="39576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noProof="0"/>
              </a:p>
            </p:txBody>
          </p:sp>
        </p:grpSp>
      </p:grpSp>
      <p:sp>
        <p:nvSpPr>
          <p:cNvPr id="118" name="Rectangle: Rounded Corners 1218">
            <a:extLst>
              <a:ext uri="{FF2B5EF4-FFF2-40B4-BE49-F238E27FC236}">
                <a16:creationId xmlns:a16="http://schemas.microsoft.com/office/drawing/2014/main" id="{8DB58876-0EC3-E5E7-B983-C1FBB933EE25}"/>
              </a:ext>
            </a:extLst>
          </p:cNvPr>
          <p:cNvSpPr>
            <a:spLocks noGrp="1" noRot="1" noMove="1" noResize="1" noEditPoints="1" noAdjustHandles="1" noChangeArrowheads="1" noChangeShapeType="1"/>
          </p:cNvSpPr>
          <p:nvPr/>
        </p:nvSpPr>
        <p:spPr>
          <a:xfrm>
            <a:off x="11084625" y="3266262"/>
            <a:ext cx="945822" cy="660468"/>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t"/>
          <a:lstStyle/>
          <a:p>
            <a:pPr algn="ctr"/>
            <a:r>
              <a:rPr lang="en-US" sz="900" b="1" noProof="0"/>
              <a:t>Decision </a:t>
            </a:r>
          </a:p>
          <a:p>
            <a:pPr algn="ctr"/>
            <a:r>
              <a:rPr lang="en-US" sz="900" b="1" noProof="0"/>
              <a:t>tree</a:t>
            </a:r>
          </a:p>
        </p:txBody>
      </p:sp>
      <p:pic>
        <p:nvPicPr>
          <p:cNvPr id="119" name="Gráfico 158" descr="Jerarquía contorno">
            <a:extLst>
              <a:ext uri="{FF2B5EF4-FFF2-40B4-BE49-F238E27FC236}">
                <a16:creationId xmlns:a16="http://schemas.microsoft.com/office/drawing/2014/main" id="{2756CFDB-436C-21F2-B563-DFCC7D83BFA2}"/>
              </a:ext>
            </a:extLst>
          </p:cNvPr>
          <p:cNvPicPr>
            <a:picLocks noGrp="1" noRot="1" noChangeAspect="1" noMove="1" noResize="1" noEditPoints="1" noAdjustHandles="1" noChangeArrowheads="1" noChangeShapeType="1" noCrop="1"/>
          </p:cNvPicPr>
          <p:nvPr/>
        </p:nvPicPr>
        <p:blipFill>
          <a:blip r:embed="rId9">
            <a:extLst>
              <a:ext uri="{96DAC541-7B7A-43D3-8B79-37D633B846F1}">
                <asvg:svgBlip xmlns:asvg="http://schemas.microsoft.com/office/drawing/2016/SVG/main" r:embed="rId10"/>
              </a:ext>
            </a:extLst>
          </a:blip>
          <a:stretch>
            <a:fillRect/>
          </a:stretch>
        </p:blipFill>
        <p:spPr>
          <a:xfrm>
            <a:off x="11362735" y="3535185"/>
            <a:ext cx="389602" cy="412934"/>
          </a:xfrm>
          <a:prstGeom prst="rect">
            <a:avLst/>
          </a:prstGeom>
        </p:spPr>
      </p:pic>
      <p:sp>
        <p:nvSpPr>
          <p:cNvPr id="23" name="Bocadillo: rectángulo 428">
            <a:extLst>
              <a:ext uri="{FF2B5EF4-FFF2-40B4-BE49-F238E27FC236}">
                <a16:creationId xmlns:a16="http://schemas.microsoft.com/office/drawing/2014/main" id="{0724B291-25D0-FF48-0A33-472E0002A8BF}"/>
              </a:ext>
            </a:extLst>
          </p:cNvPr>
          <p:cNvSpPr/>
          <p:nvPr/>
        </p:nvSpPr>
        <p:spPr>
          <a:xfrm>
            <a:off x="9912939" y="4723899"/>
            <a:ext cx="2055704" cy="1670896"/>
          </a:xfrm>
          <a:prstGeom prst="wedgeRectCallout">
            <a:avLst>
              <a:gd name="adj1" fmla="val -63193"/>
              <a:gd name="adj2" fmla="val -22194"/>
            </a:avLst>
          </a:prstGeom>
          <a:solidFill>
            <a:schemeClr val="bg1"/>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900" noProof="0">
                <a:solidFill>
                  <a:schemeClr val="tx1"/>
                </a:solidFill>
              </a:rPr>
              <a:t>Does it explain the change in customer TTIs that have changed by more than 1 percentage point?</a:t>
            </a:r>
          </a:p>
          <a:p>
            <a:pPr marL="171450" indent="-171450">
              <a:buFont typeface="Arial" panose="020B0604020202020204" pitchFamily="34" charset="0"/>
              <a:buChar char="•"/>
            </a:pPr>
            <a:r>
              <a:rPr lang="en-US" sz="900" noProof="0">
                <a:solidFill>
                  <a:schemeClr val="tx1"/>
                </a:solidFill>
              </a:rPr>
              <a:t>Why has the TTI changed compared to yesterday's calculation? -Why has this curve been used?</a:t>
            </a:r>
          </a:p>
          <a:p>
            <a:pPr marL="171450" indent="-171450">
              <a:buFont typeface="Arial" panose="020B0604020202020204" pitchFamily="34" charset="0"/>
              <a:buChar char="•"/>
            </a:pPr>
            <a:r>
              <a:rPr lang="en-US" sz="900" noProof="0">
                <a:solidFill>
                  <a:schemeClr val="tx1"/>
                </a:solidFill>
              </a:rPr>
              <a:t>Identify which interest curve this customer's TTI was calculated with</a:t>
            </a:r>
          </a:p>
          <a:p>
            <a:pPr marL="171450" indent="-171450">
              <a:buFont typeface="Arial" panose="020B0604020202020204" pitchFamily="34" charset="0"/>
              <a:buChar char="•"/>
            </a:pPr>
            <a:r>
              <a:rPr lang="en-US" sz="900" noProof="0">
                <a:solidFill>
                  <a:schemeClr val="tx1"/>
                </a:solidFill>
              </a:rPr>
              <a:t>Give me this client's TTIs</a:t>
            </a:r>
          </a:p>
        </p:txBody>
      </p:sp>
    </p:spTree>
    <p:extLst>
      <p:ext uri="{BB962C8B-B14F-4D97-AF65-F5344CB8AC3E}">
        <p14:creationId xmlns:p14="http://schemas.microsoft.com/office/powerpoint/2010/main" val="3988481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E15A4-F208-EB1E-6E68-33CA80FB68BA}"/>
            </a:ext>
          </a:extLst>
        </p:cNvPr>
        <p:cNvGrpSpPr/>
        <p:nvPr/>
      </p:nvGrpSpPr>
      <p:grpSpPr>
        <a:xfrm>
          <a:off x="0" y="0"/>
          <a:ext cx="0" cy="0"/>
          <a:chOff x="0" y="0"/>
          <a:chExt cx="0" cy="0"/>
        </a:xfrm>
      </p:grpSpPr>
      <p:sp>
        <p:nvSpPr>
          <p:cNvPr id="2" name="Callout: Line 71">
            <a:extLst>
              <a:ext uri="{FF2B5EF4-FFF2-40B4-BE49-F238E27FC236}">
                <a16:creationId xmlns:a16="http://schemas.microsoft.com/office/drawing/2014/main" id="{FDBEC06C-EEEA-CF34-C3F1-DB0289C31529}"/>
              </a:ext>
            </a:extLst>
          </p:cNvPr>
          <p:cNvSpPr/>
          <p:nvPr/>
        </p:nvSpPr>
        <p:spPr>
          <a:xfrm>
            <a:off x="10534127" y="1574691"/>
            <a:ext cx="1370230" cy="731605"/>
          </a:xfrm>
          <a:prstGeom prst="borderCallout1">
            <a:avLst>
              <a:gd name="adj1" fmla="val 48768"/>
              <a:gd name="adj2" fmla="val 98"/>
              <a:gd name="adj3" fmla="val 94900"/>
              <a:gd name="adj4" fmla="val -35838"/>
            </a:avLst>
          </a:prstGeom>
          <a:solidFill>
            <a:schemeClr val="accent2">
              <a:lumMod val="60000"/>
              <a:lumOff val="40000"/>
            </a:schemeClr>
          </a:solidFill>
          <a:ln w="19050" cap="flat" cmpd="sng" algn="ctr">
            <a:solidFill>
              <a:schemeClr val="accent2">
                <a:lumMod val="60000"/>
                <a:lumOff val="40000"/>
              </a:schemeClr>
            </a:solidFill>
            <a:prstDash val="solid"/>
            <a:miter lim="800000"/>
          </a:ln>
          <a:effectLst/>
        </p:spPr>
        <p:txBody>
          <a:bodyPr lIns="36000" tIns="36000" rIns="36000" bIns="36000" rtlCol="0" anchor="ctr"/>
          <a:lstStyle/>
          <a:p>
            <a:pPr algn="just">
              <a:lnSpc>
                <a:spcPct val="110000"/>
              </a:lnSpc>
              <a:spcBef>
                <a:spcPts val="600"/>
              </a:spcBef>
            </a:pPr>
            <a:r>
              <a:rPr lang="en-US" sz="800" kern="0">
                <a:solidFill>
                  <a:srgbClr val="FFFFFF"/>
                </a:solidFill>
                <a:latin typeface="Santander Text" panose="020B0504020201020104"/>
              </a:rPr>
              <a:t>This agent is responsible for receiving the question and orchestrating the rest of the agents until the desired result is achieved</a:t>
            </a:r>
          </a:p>
        </p:txBody>
      </p:sp>
      <p:sp>
        <p:nvSpPr>
          <p:cNvPr id="4" name="Callout: Line 71">
            <a:extLst>
              <a:ext uri="{FF2B5EF4-FFF2-40B4-BE49-F238E27FC236}">
                <a16:creationId xmlns:a16="http://schemas.microsoft.com/office/drawing/2014/main" id="{9C1B86A8-30CC-F923-3FC1-4990181309FC}"/>
              </a:ext>
            </a:extLst>
          </p:cNvPr>
          <p:cNvSpPr/>
          <p:nvPr/>
        </p:nvSpPr>
        <p:spPr>
          <a:xfrm>
            <a:off x="7101660" y="4837284"/>
            <a:ext cx="1097702" cy="1309157"/>
          </a:xfrm>
          <a:prstGeom prst="borderCallout1">
            <a:avLst>
              <a:gd name="adj1" fmla="val -54577"/>
              <a:gd name="adj2" fmla="val 53741"/>
              <a:gd name="adj3" fmla="val -82"/>
              <a:gd name="adj4" fmla="val 53428"/>
            </a:avLst>
          </a:prstGeom>
          <a:noFill/>
          <a:ln w="19050" cap="flat" cmpd="sng" algn="ctr">
            <a:solidFill>
              <a:schemeClr val="tx1">
                <a:lumMod val="50000"/>
                <a:lumOff val="50000"/>
              </a:schemeClr>
            </a:solidFill>
            <a:prstDash val="solid"/>
            <a:miter lim="800000"/>
          </a:ln>
          <a:effectLst/>
        </p:spPr>
        <p:txBody>
          <a:bodyPr lIns="108000" tIns="108000" rIns="108000" bIns="108000" rtlCol="0" anchor="ctr"/>
          <a:lstStyle/>
          <a:p>
            <a:pPr lvl="0" algn="just">
              <a:lnSpc>
                <a:spcPct val="110000"/>
              </a:lnSpc>
              <a:spcBef>
                <a:spcPts val="600"/>
              </a:spcBef>
              <a:defRPr/>
            </a:pPr>
            <a:r>
              <a:rPr lang="en-US" sz="800" kern="0" noProof="0">
                <a:latin typeface="Santander Text" panose="020B0504020201020104"/>
              </a:rPr>
              <a:t>This agent will have a set of queries that it will use for common questions, or if it doesn't have any preconstructed, it will try to generate one on the fly</a:t>
            </a:r>
            <a:endParaRPr kumimoji="0" lang="en-US" sz="800" b="0" i="0" u="none" strike="noStrike" kern="0" cap="none" spc="0" normalizeH="0" baseline="0" noProof="0">
              <a:ln>
                <a:noFill/>
              </a:ln>
              <a:effectLst/>
              <a:uLnTx/>
              <a:uFillTx/>
              <a:latin typeface="Santander Text" panose="020B0504020201020104"/>
            </a:endParaRPr>
          </a:p>
        </p:txBody>
      </p:sp>
      <p:sp>
        <p:nvSpPr>
          <p:cNvPr id="5" name="Callout: Line 71">
            <a:extLst>
              <a:ext uri="{FF2B5EF4-FFF2-40B4-BE49-F238E27FC236}">
                <a16:creationId xmlns:a16="http://schemas.microsoft.com/office/drawing/2014/main" id="{212D926B-A1A8-742C-E2AA-E0517043E0C3}"/>
              </a:ext>
            </a:extLst>
          </p:cNvPr>
          <p:cNvSpPr/>
          <p:nvPr/>
        </p:nvSpPr>
        <p:spPr>
          <a:xfrm>
            <a:off x="10054528" y="4845630"/>
            <a:ext cx="1370230" cy="1300811"/>
          </a:xfrm>
          <a:prstGeom prst="borderCallout1">
            <a:avLst>
              <a:gd name="adj1" fmla="val -13352"/>
              <a:gd name="adj2" fmla="val 47571"/>
              <a:gd name="adj3" fmla="val -2251"/>
              <a:gd name="adj4" fmla="val 46999"/>
            </a:avLst>
          </a:prstGeom>
          <a:noFill/>
          <a:ln w="19050" cap="flat" cmpd="sng" algn="ctr">
            <a:solidFill>
              <a:schemeClr val="tx1">
                <a:lumMod val="50000"/>
                <a:lumOff val="50000"/>
              </a:schemeClr>
            </a:solidFill>
            <a:prstDash val="solid"/>
            <a:miter lim="800000"/>
          </a:ln>
          <a:effectLst/>
        </p:spPr>
        <p:txBody>
          <a:bodyPr lIns="108000" tIns="108000" rIns="108000" bIns="108000" rtlCol="0" anchor="ctr"/>
          <a:lstStyle/>
          <a:p>
            <a:pPr lvl="0" algn="just">
              <a:lnSpc>
                <a:spcPct val="110000"/>
              </a:lnSpc>
              <a:spcBef>
                <a:spcPts val="600"/>
              </a:spcBef>
              <a:defRPr/>
            </a:pPr>
            <a:r>
              <a:rPr lang="en-US" sz="800" kern="0" noProof="0">
                <a:latin typeface="Santander Text" panose="020B0504020201020104"/>
              </a:rPr>
              <a:t>This agent validates from the information retrieved, the initial premises, and the analysis carried out, if everything is correct, or if there is any element or analysis that must be repeated and is returned to a previous phase</a:t>
            </a:r>
            <a:endParaRPr kumimoji="0" lang="en-US" sz="800" b="0" i="0" u="none" strike="noStrike" kern="0" cap="none" spc="0" normalizeH="0" baseline="0" noProof="0">
              <a:ln>
                <a:noFill/>
              </a:ln>
              <a:effectLst/>
              <a:uLnTx/>
              <a:uFillTx/>
              <a:latin typeface="Santander Text" panose="020B0504020201020104"/>
            </a:endParaRPr>
          </a:p>
        </p:txBody>
      </p:sp>
      <p:sp>
        <p:nvSpPr>
          <p:cNvPr id="6" name="Callout: Line 71">
            <a:extLst>
              <a:ext uri="{FF2B5EF4-FFF2-40B4-BE49-F238E27FC236}">
                <a16:creationId xmlns:a16="http://schemas.microsoft.com/office/drawing/2014/main" id="{22AE7608-67BC-9AC1-7BA9-604E14427CAA}"/>
              </a:ext>
            </a:extLst>
          </p:cNvPr>
          <p:cNvSpPr/>
          <p:nvPr/>
        </p:nvSpPr>
        <p:spPr>
          <a:xfrm>
            <a:off x="8474915" y="4866681"/>
            <a:ext cx="1376792" cy="1279760"/>
          </a:xfrm>
          <a:prstGeom prst="borderCallout1">
            <a:avLst>
              <a:gd name="adj1" fmla="val -25414"/>
              <a:gd name="adj2" fmla="val 52810"/>
              <a:gd name="adj3" fmla="val -225"/>
              <a:gd name="adj4" fmla="val 52110"/>
            </a:avLst>
          </a:prstGeom>
          <a:noFill/>
          <a:ln w="19050" cap="flat" cmpd="sng" algn="ctr">
            <a:solidFill>
              <a:schemeClr val="tx1">
                <a:lumMod val="50000"/>
                <a:lumOff val="50000"/>
              </a:schemeClr>
            </a:solidFill>
            <a:prstDash val="solid"/>
            <a:miter lim="800000"/>
          </a:ln>
          <a:effectLst/>
        </p:spPr>
        <p:txBody>
          <a:bodyPr lIns="108000" tIns="108000" rIns="108000" bIns="108000" rtlCol="0" anchor="ctr"/>
          <a:lstStyle/>
          <a:p>
            <a:pPr lvl="0" algn="just">
              <a:lnSpc>
                <a:spcPct val="110000"/>
              </a:lnSpc>
              <a:spcBef>
                <a:spcPts val="600"/>
              </a:spcBef>
              <a:defRPr/>
            </a:pPr>
            <a:r>
              <a:rPr lang="en-US" sz="800" kern="0" noProof="0">
                <a:latin typeface="Santander Text" panose="020B0504020201020104"/>
              </a:rPr>
              <a:t>It is responsible for consolidating all the information received to analyze it and try to locate a reason for the change in the TTI</a:t>
            </a:r>
            <a:endParaRPr kumimoji="0" lang="en-US" sz="800" b="0" i="0" u="none" strike="noStrike" kern="0" cap="none" spc="0" normalizeH="0" baseline="0" noProof="0">
              <a:ln>
                <a:noFill/>
              </a:ln>
              <a:effectLst/>
              <a:uLnTx/>
              <a:uFillTx/>
              <a:latin typeface="Santander Text" panose="020B0504020201020104"/>
            </a:endParaRPr>
          </a:p>
        </p:txBody>
      </p:sp>
      <p:cxnSp>
        <p:nvCxnSpPr>
          <p:cNvPr id="7" name="Conector recto 162">
            <a:extLst>
              <a:ext uri="{FF2B5EF4-FFF2-40B4-BE49-F238E27FC236}">
                <a16:creationId xmlns:a16="http://schemas.microsoft.com/office/drawing/2014/main" id="{329078FF-986D-77BA-B462-B6007CB54DB6}"/>
              </a:ext>
            </a:extLst>
          </p:cNvPr>
          <p:cNvCxnSpPr>
            <a:cxnSpLocks/>
          </p:cNvCxnSpPr>
          <p:nvPr/>
        </p:nvCxnSpPr>
        <p:spPr>
          <a:xfrm flipH="1">
            <a:off x="6355241" y="4185684"/>
            <a:ext cx="668475" cy="0"/>
          </a:xfrm>
          <a:prstGeom prst="line">
            <a:avLst/>
          </a:prstGeom>
          <a:ln w="76200">
            <a:solidFill>
              <a:srgbClr val="D6DCE5"/>
            </a:solidFill>
          </a:ln>
        </p:spPr>
        <p:style>
          <a:lnRef idx="1">
            <a:schemeClr val="accent1"/>
          </a:lnRef>
          <a:fillRef idx="0">
            <a:schemeClr val="accent1"/>
          </a:fillRef>
          <a:effectRef idx="0">
            <a:schemeClr val="accent1"/>
          </a:effectRef>
          <a:fontRef idx="minor">
            <a:schemeClr val="tx1"/>
          </a:fontRef>
        </p:style>
      </p:cxnSp>
      <p:sp>
        <p:nvSpPr>
          <p:cNvPr id="8" name="Flecha: a la derecha 7">
            <a:extLst>
              <a:ext uri="{FF2B5EF4-FFF2-40B4-BE49-F238E27FC236}">
                <a16:creationId xmlns:a16="http://schemas.microsoft.com/office/drawing/2014/main" id="{0BF713BC-4C60-228D-7DF3-E843AF4596ED}"/>
              </a:ext>
            </a:extLst>
          </p:cNvPr>
          <p:cNvSpPr/>
          <p:nvPr/>
        </p:nvSpPr>
        <p:spPr>
          <a:xfrm>
            <a:off x="6792188" y="2064373"/>
            <a:ext cx="1622605" cy="233873"/>
          </a:xfrm>
          <a:prstGeom prst="rightArrow">
            <a:avLst/>
          </a:prstGeom>
          <a:solidFill>
            <a:srgbClr val="D6DCE5"/>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lang="en-US" sz="1600" b="1" noProof="0">
              <a:solidFill>
                <a:srgbClr val="C00000"/>
              </a:solidFill>
              <a:latin typeface="Santander Text" panose="020B0504020201020104"/>
            </a:endParaRPr>
          </a:p>
        </p:txBody>
      </p:sp>
      <p:sp>
        <p:nvSpPr>
          <p:cNvPr id="12" name="Freeform: Shape 49">
            <a:extLst>
              <a:ext uri="{FF2B5EF4-FFF2-40B4-BE49-F238E27FC236}">
                <a16:creationId xmlns:a16="http://schemas.microsoft.com/office/drawing/2014/main" id="{10ABC94D-FA67-F31E-5923-3B3E51959D47}"/>
              </a:ext>
            </a:extLst>
          </p:cNvPr>
          <p:cNvSpPr>
            <a:spLocks/>
          </p:cNvSpPr>
          <p:nvPr/>
        </p:nvSpPr>
        <p:spPr>
          <a:xfrm>
            <a:off x="8381490" y="1476299"/>
            <a:ext cx="1650602" cy="1440931"/>
          </a:xfrm>
          <a:custGeom>
            <a:avLst/>
            <a:gdLst>
              <a:gd name="connsiteX0" fmla="*/ 0 w 1927423"/>
              <a:gd name="connsiteY0" fmla="*/ 0 h 1581120"/>
              <a:gd name="connsiteX1" fmla="*/ 1927423 w 1927423"/>
              <a:gd name="connsiteY1" fmla="*/ 0 h 1581120"/>
              <a:gd name="connsiteX2" fmla="*/ 1927423 w 1927423"/>
              <a:gd name="connsiteY2" fmla="*/ 1581120 h 1581120"/>
              <a:gd name="connsiteX3" fmla="*/ 0 w 1927423"/>
              <a:gd name="connsiteY3" fmla="*/ 1581120 h 1581120"/>
              <a:gd name="connsiteX4" fmla="*/ 0 w 1927423"/>
              <a:gd name="connsiteY4" fmla="*/ 0 h 15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423" h="1581120">
                <a:moveTo>
                  <a:pt x="0" y="0"/>
                </a:moveTo>
                <a:lnTo>
                  <a:pt x="1927423" y="0"/>
                </a:lnTo>
                <a:lnTo>
                  <a:pt x="1927423" y="1581120"/>
                </a:lnTo>
                <a:lnTo>
                  <a:pt x="0" y="1581120"/>
                </a:lnTo>
                <a:lnTo>
                  <a:pt x="0" y="0"/>
                </a:lnTo>
                <a:close/>
              </a:path>
            </a:pathLst>
          </a:custGeom>
          <a:solidFill>
            <a:schemeClr val="bg1">
              <a:lumMod val="95000"/>
            </a:schemeClr>
          </a:solidFill>
          <a:ln w="12700" cap="flat" cmpd="sng" algn="ctr">
            <a:solidFill>
              <a:srgbClr val="070F26">
                <a:alpha val="90000"/>
                <a:tint val="40000"/>
                <a:hueOff val="0"/>
                <a:satOff val="0"/>
                <a:lumOff val="0"/>
                <a:alphaOff val="0"/>
              </a:srgbClr>
            </a:solidFill>
            <a:prstDash val="solid"/>
            <a:miter lim="800000"/>
          </a:ln>
          <a:effectLst/>
        </p:spPr>
        <p:txBody>
          <a:bodyPr spcFirstLastPara="0" vert="horz" wrap="square" lIns="192024" tIns="192024" rIns="256032" bIns="288036" numCol="1" spcCol="1270" anchor="t" anchorCtr="0">
            <a:noAutofit/>
          </a:bodyPr>
          <a:lstStyle/>
          <a:p>
            <a:pPr marL="0" marR="0" lvl="1" indent="0" defTabSz="1600200" eaLnBrk="1" fontAlgn="auto" latinLnBrk="0" hangingPunct="1">
              <a:lnSpc>
                <a:spcPct val="90000"/>
              </a:lnSpc>
              <a:spcBef>
                <a:spcPct val="0"/>
              </a:spcBef>
              <a:spcAft>
                <a:spcPct val="1500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antander Text" panose="020B0504020201020104"/>
            </a:endParaRPr>
          </a:p>
        </p:txBody>
      </p:sp>
      <p:sp>
        <p:nvSpPr>
          <p:cNvPr id="13" name="TextBox 30">
            <a:extLst>
              <a:ext uri="{FF2B5EF4-FFF2-40B4-BE49-F238E27FC236}">
                <a16:creationId xmlns:a16="http://schemas.microsoft.com/office/drawing/2014/main" id="{6E59597F-60CE-38C4-E6B2-C1079BD3AB7A}"/>
              </a:ext>
            </a:extLst>
          </p:cNvPr>
          <p:cNvSpPr txBox="1"/>
          <p:nvPr/>
        </p:nvSpPr>
        <p:spPr>
          <a:xfrm>
            <a:off x="8564630" y="1549244"/>
            <a:ext cx="1275682" cy="221853"/>
          </a:xfrm>
          <a:prstGeom prst="rect">
            <a:avLst/>
          </a:prstGeom>
        </p:spPr>
        <p:txBody>
          <a:bodyPr vert="horz" wrap="square" lIns="0" tIns="0" rIns="0" bIns="0" rtlCol="0">
            <a:noAutofit/>
          </a:bodyPr>
          <a:lstStyle/>
          <a:p>
            <a:pPr lvl="0" algn="ctr">
              <a:defRPr/>
            </a:pPr>
            <a:r>
              <a:rPr lang="en-US" sz="1400" b="1" i="1" kern="0" noProof="0">
                <a:solidFill>
                  <a:srgbClr val="070F26"/>
                </a:solidFill>
                <a:latin typeface="Santander Text" panose="020B0504020201020104"/>
              </a:rPr>
              <a:t>Orchestration</a:t>
            </a:r>
            <a:endParaRPr kumimoji="0" lang="en-US" sz="1400" b="1" i="1" u="none" strike="noStrike" kern="0" cap="none" spc="0" normalizeH="0" baseline="0" noProof="0">
              <a:ln>
                <a:noFill/>
              </a:ln>
              <a:solidFill>
                <a:srgbClr val="070F26"/>
              </a:solidFill>
              <a:effectLst/>
              <a:uLnTx/>
              <a:uFillTx/>
              <a:latin typeface="Santander Text" panose="020B0504020201020104"/>
            </a:endParaRPr>
          </a:p>
        </p:txBody>
      </p:sp>
      <p:sp>
        <p:nvSpPr>
          <p:cNvPr id="14" name="Freeform: Shape 49">
            <a:extLst>
              <a:ext uri="{FF2B5EF4-FFF2-40B4-BE49-F238E27FC236}">
                <a16:creationId xmlns:a16="http://schemas.microsoft.com/office/drawing/2014/main" id="{9645AF4F-D96C-B2A2-63B8-32AF12C9AF6C}"/>
              </a:ext>
            </a:extLst>
          </p:cNvPr>
          <p:cNvSpPr>
            <a:spLocks/>
          </p:cNvSpPr>
          <p:nvPr/>
        </p:nvSpPr>
        <p:spPr>
          <a:xfrm>
            <a:off x="7014187" y="3604079"/>
            <a:ext cx="1185175" cy="1058528"/>
          </a:xfrm>
          <a:custGeom>
            <a:avLst/>
            <a:gdLst>
              <a:gd name="connsiteX0" fmla="*/ 0 w 1927423"/>
              <a:gd name="connsiteY0" fmla="*/ 0 h 1581120"/>
              <a:gd name="connsiteX1" fmla="*/ 1927423 w 1927423"/>
              <a:gd name="connsiteY1" fmla="*/ 0 h 1581120"/>
              <a:gd name="connsiteX2" fmla="*/ 1927423 w 1927423"/>
              <a:gd name="connsiteY2" fmla="*/ 1581120 h 1581120"/>
              <a:gd name="connsiteX3" fmla="*/ 0 w 1927423"/>
              <a:gd name="connsiteY3" fmla="*/ 1581120 h 1581120"/>
              <a:gd name="connsiteX4" fmla="*/ 0 w 1927423"/>
              <a:gd name="connsiteY4" fmla="*/ 0 h 15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423" h="1581120">
                <a:moveTo>
                  <a:pt x="0" y="0"/>
                </a:moveTo>
                <a:lnTo>
                  <a:pt x="1927423" y="0"/>
                </a:lnTo>
                <a:lnTo>
                  <a:pt x="1927423" y="1581120"/>
                </a:lnTo>
                <a:lnTo>
                  <a:pt x="0" y="1581120"/>
                </a:lnTo>
                <a:lnTo>
                  <a:pt x="0" y="0"/>
                </a:lnTo>
                <a:close/>
              </a:path>
            </a:pathLst>
          </a:custGeom>
          <a:solidFill>
            <a:schemeClr val="accent2">
              <a:lumMod val="60000"/>
              <a:lumOff val="40000"/>
            </a:schemeClr>
          </a:solidFill>
          <a:ln w="12700" cap="flat" cmpd="sng" algn="ctr">
            <a:solidFill>
              <a:srgbClr val="070F26">
                <a:alpha val="90000"/>
                <a:tint val="40000"/>
                <a:hueOff val="0"/>
                <a:satOff val="0"/>
                <a:lumOff val="0"/>
                <a:alphaOff val="0"/>
              </a:srgbClr>
            </a:solidFill>
            <a:prstDash val="solid"/>
            <a:miter lim="800000"/>
          </a:ln>
          <a:effectLst/>
        </p:spPr>
        <p:txBody>
          <a:bodyPr spcFirstLastPara="0" vert="horz" wrap="square" lIns="192024" tIns="192024" rIns="256032" bIns="288036" numCol="1" spcCol="1270" anchor="t" anchorCtr="0">
            <a:noAutofit/>
          </a:bodyPr>
          <a:lstStyle/>
          <a:p>
            <a:pPr marL="0" lvl="1" defTabSz="1600200">
              <a:lnSpc>
                <a:spcPct val="90000"/>
              </a:lnSpc>
              <a:spcBef>
                <a:spcPct val="0"/>
              </a:spcBef>
              <a:spcAft>
                <a:spcPct val="15000"/>
              </a:spcAft>
            </a:pPr>
            <a:endParaRPr lang="en-US" sz="800" kern="0">
              <a:solidFill>
                <a:srgbClr val="000000"/>
              </a:solidFill>
              <a:latin typeface="Santander Text" panose="020B0504020201020104"/>
            </a:endParaRPr>
          </a:p>
        </p:txBody>
      </p:sp>
      <p:sp>
        <p:nvSpPr>
          <p:cNvPr id="15" name="TextBox 30">
            <a:extLst>
              <a:ext uri="{FF2B5EF4-FFF2-40B4-BE49-F238E27FC236}">
                <a16:creationId xmlns:a16="http://schemas.microsoft.com/office/drawing/2014/main" id="{4A5E4BAF-54AB-EE21-D31F-8618C711BCAA}"/>
              </a:ext>
            </a:extLst>
          </p:cNvPr>
          <p:cNvSpPr txBox="1"/>
          <p:nvPr/>
        </p:nvSpPr>
        <p:spPr>
          <a:xfrm>
            <a:off x="7080082" y="3685694"/>
            <a:ext cx="1066013" cy="221853"/>
          </a:xfrm>
          <a:prstGeom prst="rect">
            <a:avLst/>
          </a:prstGeom>
        </p:spPr>
        <p:txBody>
          <a:bodyPr vert="horz" wrap="square" lIns="0" tIns="0" rIns="0" bIns="0" rtlCol="0">
            <a:noAutofit/>
          </a:bodyPr>
          <a:lstStyle/>
          <a:p>
            <a:pPr lvl="0" algn="ctr">
              <a:defRPr/>
            </a:pPr>
            <a:r>
              <a:rPr lang="en-US" sz="1000" b="1" i="1" kern="0" noProof="0">
                <a:solidFill>
                  <a:srgbClr val="070F26"/>
                </a:solidFill>
                <a:latin typeface="Santander Text" panose="020B0504020201020104"/>
              </a:rPr>
              <a:t>Information retrieval</a:t>
            </a:r>
            <a:endParaRPr kumimoji="0" lang="en-US" sz="1000" b="1" i="1" u="none" strike="noStrike" kern="0" cap="none" spc="0" normalizeH="0" baseline="0" noProof="0">
              <a:ln>
                <a:noFill/>
              </a:ln>
              <a:solidFill>
                <a:srgbClr val="070F26"/>
              </a:solidFill>
              <a:effectLst/>
              <a:uLnTx/>
              <a:uFillTx/>
              <a:latin typeface="Santander Text" panose="020B0504020201020104"/>
            </a:endParaRPr>
          </a:p>
        </p:txBody>
      </p:sp>
      <p:sp>
        <p:nvSpPr>
          <p:cNvPr id="16" name="Rectangle 53">
            <a:extLst>
              <a:ext uri="{FF2B5EF4-FFF2-40B4-BE49-F238E27FC236}">
                <a16:creationId xmlns:a16="http://schemas.microsoft.com/office/drawing/2014/main" id="{D2B5397F-D966-60AA-C493-591705DBCB2C}"/>
              </a:ext>
            </a:extLst>
          </p:cNvPr>
          <p:cNvSpPr>
            <a:spLocks/>
          </p:cNvSpPr>
          <p:nvPr/>
        </p:nvSpPr>
        <p:spPr>
          <a:xfrm>
            <a:off x="10054528" y="3604080"/>
            <a:ext cx="1370230" cy="1058526"/>
          </a:xfrm>
          <a:prstGeom prst="rect">
            <a:avLst/>
          </a:prstGeom>
          <a:solidFill>
            <a:schemeClr val="accent1">
              <a:lumMod val="40000"/>
              <a:lumOff val="60000"/>
            </a:schemeClr>
          </a:solidFill>
          <a:ln w="12700" cap="flat" cmpd="sng" algn="ctr">
            <a:solidFill>
              <a:srgbClr val="070F26">
                <a:alpha val="90000"/>
                <a:tint val="40000"/>
                <a:hueOff val="0"/>
                <a:satOff val="0"/>
                <a:lumOff val="0"/>
                <a:alphaOff val="0"/>
              </a:srgbClr>
            </a:solidFill>
            <a:prstDash val="solid"/>
            <a:miter lim="800000"/>
          </a:ln>
          <a:effectLst/>
        </p:spPr>
        <p:txBody>
          <a:bodyPr/>
          <a:lstStyle/>
          <a:p>
            <a:endParaRPr lang="en-US" sz="800" kern="0">
              <a:solidFill>
                <a:srgbClr val="000000"/>
              </a:solidFill>
              <a:latin typeface="Santander Text" panose="020B0504020201020104"/>
            </a:endParaRPr>
          </a:p>
        </p:txBody>
      </p:sp>
      <p:sp>
        <p:nvSpPr>
          <p:cNvPr id="17" name="TextBox 30">
            <a:extLst>
              <a:ext uri="{FF2B5EF4-FFF2-40B4-BE49-F238E27FC236}">
                <a16:creationId xmlns:a16="http://schemas.microsoft.com/office/drawing/2014/main" id="{1B7AC083-9647-B9F6-9787-1F20D7AB18AD}"/>
              </a:ext>
            </a:extLst>
          </p:cNvPr>
          <p:cNvSpPr txBox="1"/>
          <p:nvPr/>
        </p:nvSpPr>
        <p:spPr>
          <a:xfrm>
            <a:off x="10208683" y="3634518"/>
            <a:ext cx="1061919" cy="174277"/>
          </a:xfrm>
          <a:prstGeom prst="rect">
            <a:avLst/>
          </a:prstGeom>
        </p:spPr>
        <p:txBody>
          <a:bodyPr vert="horz" wrap="square" lIns="0" tIns="0" rIns="0" bIns="0" rtlCol="0">
            <a:noAutofit/>
          </a:bodyPr>
          <a:lstStyle/>
          <a:p>
            <a:pPr lvl="0" algn="ctr">
              <a:defRPr/>
            </a:pPr>
            <a:r>
              <a:rPr lang="en-US" sz="1000" b="1" i="1" kern="0" noProof="0">
                <a:solidFill>
                  <a:srgbClr val="070F26"/>
                </a:solidFill>
                <a:latin typeface="Santander Text" panose="020B0504020201020104"/>
              </a:rPr>
              <a:t>Validation</a:t>
            </a:r>
            <a:endParaRPr kumimoji="0" lang="en-US" sz="1000" b="1" i="1" u="none" strike="noStrike" kern="0" cap="none" spc="0" normalizeH="0" baseline="0" noProof="0">
              <a:ln>
                <a:noFill/>
              </a:ln>
              <a:solidFill>
                <a:srgbClr val="070F26"/>
              </a:solidFill>
              <a:effectLst/>
              <a:uLnTx/>
              <a:uFillTx/>
              <a:latin typeface="Santander Text" panose="020B0504020201020104"/>
            </a:endParaRPr>
          </a:p>
        </p:txBody>
      </p:sp>
      <p:sp>
        <p:nvSpPr>
          <p:cNvPr id="18" name="Freeform: Shape 49">
            <a:extLst>
              <a:ext uri="{FF2B5EF4-FFF2-40B4-BE49-F238E27FC236}">
                <a16:creationId xmlns:a16="http://schemas.microsoft.com/office/drawing/2014/main" id="{8A50E3F3-5A62-B3C6-DE43-E46C1BC571F6}"/>
              </a:ext>
            </a:extLst>
          </p:cNvPr>
          <p:cNvSpPr>
            <a:spLocks/>
          </p:cNvSpPr>
          <p:nvPr/>
        </p:nvSpPr>
        <p:spPr>
          <a:xfrm>
            <a:off x="8474915" y="3604079"/>
            <a:ext cx="1376792" cy="1058526"/>
          </a:xfrm>
          <a:custGeom>
            <a:avLst/>
            <a:gdLst>
              <a:gd name="connsiteX0" fmla="*/ 0 w 1927423"/>
              <a:gd name="connsiteY0" fmla="*/ 0 h 1581120"/>
              <a:gd name="connsiteX1" fmla="*/ 1927423 w 1927423"/>
              <a:gd name="connsiteY1" fmla="*/ 0 h 1581120"/>
              <a:gd name="connsiteX2" fmla="*/ 1927423 w 1927423"/>
              <a:gd name="connsiteY2" fmla="*/ 1581120 h 1581120"/>
              <a:gd name="connsiteX3" fmla="*/ 0 w 1927423"/>
              <a:gd name="connsiteY3" fmla="*/ 1581120 h 1581120"/>
              <a:gd name="connsiteX4" fmla="*/ 0 w 1927423"/>
              <a:gd name="connsiteY4" fmla="*/ 0 h 15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423" h="1581120">
                <a:moveTo>
                  <a:pt x="0" y="0"/>
                </a:moveTo>
                <a:lnTo>
                  <a:pt x="1927423" y="0"/>
                </a:lnTo>
                <a:lnTo>
                  <a:pt x="1927423" y="1581120"/>
                </a:lnTo>
                <a:lnTo>
                  <a:pt x="0" y="1581120"/>
                </a:lnTo>
                <a:lnTo>
                  <a:pt x="0" y="0"/>
                </a:lnTo>
                <a:close/>
              </a:path>
            </a:pathLst>
          </a:custGeom>
          <a:solidFill>
            <a:schemeClr val="accent2">
              <a:lumMod val="40000"/>
              <a:lumOff val="60000"/>
            </a:schemeClr>
          </a:solidFill>
          <a:ln w="12700" cap="flat" cmpd="sng" algn="ctr">
            <a:solidFill>
              <a:srgbClr val="070F26">
                <a:alpha val="90000"/>
                <a:tint val="40000"/>
                <a:hueOff val="0"/>
                <a:satOff val="0"/>
                <a:lumOff val="0"/>
                <a:alphaOff val="0"/>
              </a:srgbClr>
            </a:solidFill>
            <a:prstDash val="solid"/>
            <a:miter lim="800000"/>
          </a:ln>
          <a:effectLst/>
        </p:spPr>
        <p:txBody>
          <a:bodyPr spcFirstLastPara="0" vert="horz" wrap="square" lIns="192024" tIns="192024" rIns="256032" bIns="288036" numCol="1" spcCol="1270" anchor="t" anchorCtr="0">
            <a:noAutofit/>
          </a:bodyPr>
          <a:lstStyle/>
          <a:p>
            <a:pPr marL="0" lvl="1" defTabSz="1600200">
              <a:lnSpc>
                <a:spcPct val="90000"/>
              </a:lnSpc>
              <a:spcBef>
                <a:spcPct val="0"/>
              </a:spcBef>
              <a:spcAft>
                <a:spcPct val="15000"/>
              </a:spcAft>
            </a:pPr>
            <a:endParaRPr lang="en-US" sz="800" kern="0">
              <a:solidFill>
                <a:srgbClr val="000000"/>
              </a:solidFill>
              <a:latin typeface="Santander Text" panose="020B0504020201020104"/>
            </a:endParaRPr>
          </a:p>
        </p:txBody>
      </p:sp>
      <p:sp>
        <p:nvSpPr>
          <p:cNvPr id="19" name="TextBox 30">
            <a:extLst>
              <a:ext uri="{FF2B5EF4-FFF2-40B4-BE49-F238E27FC236}">
                <a16:creationId xmlns:a16="http://schemas.microsoft.com/office/drawing/2014/main" id="{F7E4CEFE-3A35-3A83-7530-3564D4B99C08}"/>
              </a:ext>
            </a:extLst>
          </p:cNvPr>
          <p:cNvSpPr txBox="1"/>
          <p:nvPr/>
        </p:nvSpPr>
        <p:spPr>
          <a:xfrm>
            <a:off x="8640937" y="3634518"/>
            <a:ext cx="1109503" cy="187131"/>
          </a:xfrm>
          <a:prstGeom prst="rect">
            <a:avLst/>
          </a:prstGeom>
        </p:spPr>
        <p:txBody>
          <a:bodyPr vert="horz" wrap="square" lIns="0" tIns="0" rIns="0" bIns="0" rtlCol="0">
            <a:noAutofit/>
          </a:bodyPr>
          <a:lstStyle/>
          <a:p>
            <a:pPr lvl="0" algn="ctr">
              <a:defRPr/>
            </a:pPr>
            <a:r>
              <a:rPr lang="en-US" sz="1000" b="1" i="1" kern="0" noProof="0">
                <a:solidFill>
                  <a:srgbClr val="070F26"/>
                </a:solidFill>
                <a:latin typeface="Santander Text" panose="020B0504020201020104"/>
              </a:rPr>
              <a:t>Consolidation and analysis</a:t>
            </a:r>
            <a:endParaRPr kumimoji="0" lang="en-US" sz="1000" b="1" i="1" u="none" strike="noStrike" kern="0" cap="none" spc="0" normalizeH="0" baseline="0" noProof="0">
              <a:ln>
                <a:noFill/>
              </a:ln>
              <a:solidFill>
                <a:srgbClr val="070F26"/>
              </a:solidFill>
              <a:effectLst/>
              <a:uLnTx/>
              <a:uFillTx/>
              <a:latin typeface="Santander Text" panose="020B0504020201020104"/>
            </a:endParaRPr>
          </a:p>
        </p:txBody>
      </p:sp>
      <p:sp>
        <p:nvSpPr>
          <p:cNvPr id="22" name="Rectangle 205">
            <a:extLst>
              <a:ext uri="{FF2B5EF4-FFF2-40B4-BE49-F238E27FC236}">
                <a16:creationId xmlns:a16="http://schemas.microsoft.com/office/drawing/2014/main" id="{F021CC45-13D8-0A3F-8558-58DB873C272A}"/>
              </a:ext>
            </a:extLst>
          </p:cNvPr>
          <p:cNvSpPr>
            <a:spLocks/>
          </p:cNvSpPr>
          <p:nvPr/>
        </p:nvSpPr>
        <p:spPr>
          <a:xfrm>
            <a:off x="7101660" y="4298966"/>
            <a:ext cx="1044435" cy="321897"/>
          </a:xfrm>
          <a:prstGeom prst="rect">
            <a:avLst/>
          </a:prstGeom>
          <a:solidFill>
            <a:srgbClr val="C00000"/>
          </a:solidFill>
          <a:ln w="12700" cap="flat" cmpd="sng" algn="ctr">
            <a:solidFill>
              <a:srgbClr val="C00000"/>
            </a:solidFill>
            <a:prstDash val="solid"/>
            <a:miter lim="800000"/>
          </a:ln>
          <a:effectLst/>
        </p:spPr>
        <p:txBody>
          <a:bodyPr lIns="36000" tIns="36000" rIns="36000" bIns="36000" rtlCol="0" anchor="ctr"/>
          <a:lstStyle/>
          <a:p>
            <a:pPr algn="just">
              <a:lnSpc>
                <a:spcPct val="110000"/>
              </a:lnSpc>
              <a:spcBef>
                <a:spcPts val="600"/>
              </a:spcBef>
            </a:pPr>
            <a:r>
              <a:rPr lang="en-US" sz="700">
                <a:solidFill>
                  <a:schemeClr val="bg1"/>
                </a:solidFill>
                <a:latin typeface="Santander Text" panose="020B0504020201020104"/>
              </a:rPr>
              <a:t>Retrieve the query to execute or generate a query</a:t>
            </a:r>
          </a:p>
        </p:txBody>
      </p:sp>
      <p:sp>
        <p:nvSpPr>
          <p:cNvPr id="24" name="Rectangle 205">
            <a:extLst>
              <a:ext uri="{FF2B5EF4-FFF2-40B4-BE49-F238E27FC236}">
                <a16:creationId xmlns:a16="http://schemas.microsoft.com/office/drawing/2014/main" id="{8AAC6634-3656-C6DA-1861-A2F893FEB663}"/>
              </a:ext>
            </a:extLst>
          </p:cNvPr>
          <p:cNvSpPr>
            <a:spLocks/>
          </p:cNvSpPr>
          <p:nvPr/>
        </p:nvSpPr>
        <p:spPr>
          <a:xfrm>
            <a:off x="8601265" y="4298966"/>
            <a:ext cx="1149175" cy="315311"/>
          </a:xfrm>
          <a:prstGeom prst="rect">
            <a:avLst/>
          </a:prstGeom>
          <a:solidFill>
            <a:srgbClr val="C00000"/>
          </a:solidFill>
          <a:ln w="12700" cap="flat" cmpd="sng" algn="ctr">
            <a:solidFill>
              <a:srgbClr val="C00000"/>
            </a:solidFill>
            <a:prstDash val="solid"/>
            <a:miter lim="800000"/>
          </a:ln>
          <a:effectLst/>
        </p:spPr>
        <p:txBody>
          <a:bodyPr lIns="36000" tIns="36000" rIns="36000" bIns="36000" rtlCol="0" anchor="ctr"/>
          <a:lstStyle/>
          <a:p>
            <a:pPr algn="ctr">
              <a:lnSpc>
                <a:spcPct val="110000"/>
              </a:lnSpc>
              <a:spcBef>
                <a:spcPts val="600"/>
              </a:spcBef>
            </a:pPr>
            <a:r>
              <a:rPr lang="en-US" sz="700">
                <a:solidFill>
                  <a:schemeClr val="bg1"/>
                </a:solidFill>
                <a:latin typeface="Santander Text" panose="020B0504020201020104"/>
              </a:rPr>
              <a:t>Information consolidation and data analysis</a:t>
            </a:r>
          </a:p>
        </p:txBody>
      </p:sp>
      <p:sp>
        <p:nvSpPr>
          <p:cNvPr id="26" name="Rectangle 205">
            <a:extLst>
              <a:ext uri="{FF2B5EF4-FFF2-40B4-BE49-F238E27FC236}">
                <a16:creationId xmlns:a16="http://schemas.microsoft.com/office/drawing/2014/main" id="{E904497B-2A11-C109-416F-74DC1D0024C5}"/>
              </a:ext>
            </a:extLst>
          </p:cNvPr>
          <p:cNvSpPr>
            <a:spLocks/>
          </p:cNvSpPr>
          <p:nvPr/>
        </p:nvSpPr>
        <p:spPr>
          <a:xfrm>
            <a:off x="10250045" y="4298966"/>
            <a:ext cx="1020557" cy="320791"/>
          </a:xfrm>
          <a:prstGeom prst="rect">
            <a:avLst/>
          </a:prstGeom>
          <a:solidFill>
            <a:srgbClr val="C00000"/>
          </a:solidFill>
          <a:ln w="12700" cap="flat" cmpd="sng" algn="ctr">
            <a:solidFill>
              <a:srgbClr val="C00000"/>
            </a:solidFill>
            <a:prstDash val="solid"/>
            <a:miter lim="800000"/>
          </a:ln>
          <a:effectLst/>
        </p:spPr>
        <p:txBody>
          <a:bodyPr lIns="36000" tIns="36000" rIns="36000" bIns="36000" rtlCol="0" anchor="ctr"/>
          <a:lstStyle/>
          <a:p>
            <a:pPr algn="ctr">
              <a:lnSpc>
                <a:spcPct val="110000"/>
              </a:lnSpc>
              <a:spcBef>
                <a:spcPts val="600"/>
              </a:spcBef>
            </a:pPr>
            <a:r>
              <a:rPr lang="en-US" sz="700">
                <a:solidFill>
                  <a:schemeClr val="bg1"/>
                </a:solidFill>
                <a:latin typeface="Santander Text" panose="020B0504020201020104"/>
              </a:rPr>
              <a:t>Verification of Criteria, Data, and Conclusions</a:t>
            </a:r>
          </a:p>
        </p:txBody>
      </p:sp>
      <p:sp>
        <p:nvSpPr>
          <p:cNvPr id="32" name="Rectangle 205">
            <a:extLst>
              <a:ext uri="{FF2B5EF4-FFF2-40B4-BE49-F238E27FC236}">
                <a16:creationId xmlns:a16="http://schemas.microsoft.com/office/drawing/2014/main" id="{9348B384-6B31-7800-EDCC-50053DD1B21D}"/>
              </a:ext>
            </a:extLst>
          </p:cNvPr>
          <p:cNvSpPr>
            <a:spLocks/>
          </p:cNvSpPr>
          <p:nvPr/>
        </p:nvSpPr>
        <p:spPr>
          <a:xfrm>
            <a:off x="8503722" y="2333262"/>
            <a:ext cx="1380182" cy="444644"/>
          </a:xfrm>
          <a:prstGeom prst="rect">
            <a:avLst/>
          </a:prstGeom>
          <a:solidFill>
            <a:srgbClr val="C00000"/>
          </a:solidFill>
          <a:ln w="12700" cap="flat" cmpd="sng" algn="ctr">
            <a:solidFill>
              <a:srgbClr val="C00000"/>
            </a:solidFill>
            <a:prstDash val="solid"/>
            <a:miter lim="800000"/>
          </a:ln>
          <a:effectLst/>
        </p:spPr>
        <p:txBody>
          <a:bodyPr lIns="36000" tIns="36000" rIns="36000" bIns="36000" rtlCol="0" anchor="ctr"/>
          <a:lstStyle/>
          <a:p>
            <a:pPr algn="just">
              <a:lnSpc>
                <a:spcPct val="110000"/>
              </a:lnSpc>
              <a:spcBef>
                <a:spcPts val="600"/>
              </a:spcBef>
            </a:pPr>
            <a:r>
              <a:rPr lang="en-US" sz="700">
                <a:solidFill>
                  <a:schemeClr val="bg1"/>
                </a:solidFill>
                <a:latin typeface="Santander Text" panose="020B0504020201020104"/>
              </a:rPr>
              <a:t>Planning Pre-analysis, task orchestration, recovery of previous data</a:t>
            </a:r>
          </a:p>
        </p:txBody>
      </p:sp>
      <p:sp>
        <p:nvSpPr>
          <p:cNvPr id="33" name="Flecha: a la derecha 32">
            <a:extLst>
              <a:ext uri="{FF2B5EF4-FFF2-40B4-BE49-F238E27FC236}">
                <a16:creationId xmlns:a16="http://schemas.microsoft.com/office/drawing/2014/main" id="{58D3966B-A27B-B66B-5956-CA910B7517A6}"/>
              </a:ext>
            </a:extLst>
          </p:cNvPr>
          <p:cNvSpPr/>
          <p:nvPr/>
        </p:nvSpPr>
        <p:spPr>
          <a:xfrm rot="7774381">
            <a:off x="7790207" y="3118010"/>
            <a:ext cx="664702" cy="187983"/>
          </a:xfrm>
          <a:prstGeom prst="rightArrow">
            <a:avLst/>
          </a:prstGeom>
          <a:solidFill>
            <a:srgbClr val="D6DCE5"/>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lang="en-US" sz="1600" b="1" noProof="0">
              <a:solidFill>
                <a:srgbClr val="C00000"/>
              </a:solidFill>
              <a:latin typeface="Santander Text" panose="020B0504020201020104"/>
            </a:endParaRPr>
          </a:p>
        </p:txBody>
      </p:sp>
      <p:sp>
        <p:nvSpPr>
          <p:cNvPr id="35" name="Flecha: a la derecha 34">
            <a:extLst>
              <a:ext uri="{FF2B5EF4-FFF2-40B4-BE49-F238E27FC236}">
                <a16:creationId xmlns:a16="http://schemas.microsoft.com/office/drawing/2014/main" id="{2FD37611-E0A5-FF2B-BAE0-F2243987FC15}"/>
              </a:ext>
            </a:extLst>
          </p:cNvPr>
          <p:cNvSpPr/>
          <p:nvPr/>
        </p:nvSpPr>
        <p:spPr>
          <a:xfrm rot="3164274">
            <a:off x="9993816" y="3117899"/>
            <a:ext cx="643981" cy="202258"/>
          </a:xfrm>
          <a:prstGeom prst="rightArrow">
            <a:avLst/>
          </a:prstGeom>
          <a:solidFill>
            <a:srgbClr val="D6DCE5"/>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lang="en-US" sz="1600" b="1" noProof="0">
              <a:solidFill>
                <a:srgbClr val="C00000"/>
              </a:solidFill>
              <a:latin typeface="Santander Text" panose="020B0504020201020104"/>
            </a:endParaRPr>
          </a:p>
        </p:txBody>
      </p:sp>
      <p:sp>
        <p:nvSpPr>
          <p:cNvPr id="36" name="Flecha: a la derecha 35">
            <a:extLst>
              <a:ext uri="{FF2B5EF4-FFF2-40B4-BE49-F238E27FC236}">
                <a16:creationId xmlns:a16="http://schemas.microsoft.com/office/drawing/2014/main" id="{7067DFF8-8B90-3BDA-6304-123E2D9B0249}"/>
              </a:ext>
            </a:extLst>
          </p:cNvPr>
          <p:cNvSpPr/>
          <p:nvPr/>
        </p:nvSpPr>
        <p:spPr>
          <a:xfrm rot="5400000">
            <a:off x="8902196" y="3162588"/>
            <a:ext cx="568677" cy="191190"/>
          </a:xfrm>
          <a:prstGeom prst="rightArrow">
            <a:avLst/>
          </a:prstGeom>
          <a:solidFill>
            <a:srgbClr val="D6DCE5"/>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lang="en-US" sz="1600" b="1" noProof="0">
              <a:solidFill>
                <a:srgbClr val="C00000"/>
              </a:solidFill>
              <a:latin typeface="Santander Text" panose="020B0504020201020104"/>
            </a:endParaRPr>
          </a:p>
        </p:txBody>
      </p:sp>
      <p:pic>
        <p:nvPicPr>
          <p:cNvPr id="43" name="Imagem 12" descr="Ícone&#10;&#10;Descrição gerada automaticamente">
            <a:extLst>
              <a:ext uri="{FF2B5EF4-FFF2-40B4-BE49-F238E27FC236}">
                <a16:creationId xmlns:a16="http://schemas.microsoft.com/office/drawing/2014/main" id="{50DFB97D-80B8-36E0-465B-36C34E9324FE}"/>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8975842" y="1806395"/>
            <a:ext cx="435941" cy="491874"/>
          </a:xfrm>
          <a:prstGeom prst="rect">
            <a:avLst/>
          </a:prstGeom>
        </p:spPr>
      </p:pic>
      <p:sp>
        <p:nvSpPr>
          <p:cNvPr id="87" name="Text Placeholder 3">
            <a:extLst>
              <a:ext uri="{FF2B5EF4-FFF2-40B4-BE49-F238E27FC236}">
                <a16:creationId xmlns:a16="http://schemas.microsoft.com/office/drawing/2014/main" id="{CDB65C51-951E-5013-BCB2-DE631358B800}"/>
              </a:ext>
            </a:extLst>
          </p:cNvPr>
          <p:cNvSpPr txBox="1">
            <a:spLocks/>
          </p:cNvSpPr>
          <p:nvPr/>
        </p:nvSpPr>
        <p:spPr>
          <a:xfrm>
            <a:off x="354840" y="186174"/>
            <a:ext cx="2173287" cy="307777"/>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noProof="0">
                <a:solidFill>
                  <a:srgbClr val="F14949"/>
                </a:solidFill>
                <a:latin typeface="Santander Headline" panose="020B0504020201020104"/>
              </a:rPr>
              <a:t>Agentic Architecture</a:t>
            </a:r>
          </a:p>
        </p:txBody>
      </p:sp>
      <p:pic>
        <p:nvPicPr>
          <p:cNvPr id="88" name="Imagen 2" descr="NTT Data - Red Seguridad">
            <a:extLst>
              <a:ext uri="{FF2B5EF4-FFF2-40B4-BE49-F238E27FC236}">
                <a16:creationId xmlns:a16="http://schemas.microsoft.com/office/drawing/2014/main" id="{30AEC6E0-5D86-101B-BA16-B326D3BA9EB7}"/>
              </a:ext>
            </a:extLst>
          </p:cNvPr>
          <p:cNvPicPr>
            <a:picLocks noChangeAspect="1"/>
          </p:cNvPicPr>
          <p:nvPr/>
        </p:nvPicPr>
        <p:blipFill>
          <a:blip r:embed="rId3"/>
          <a:stretch>
            <a:fillRect/>
          </a:stretch>
        </p:blipFill>
        <p:spPr>
          <a:xfrm>
            <a:off x="10881313" y="-202669"/>
            <a:ext cx="1166998" cy="847775"/>
          </a:xfrm>
          <a:prstGeom prst="rect">
            <a:avLst/>
          </a:prstGeom>
        </p:spPr>
      </p:pic>
      <p:pic>
        <p:nvPicPr>
          <p:cNvPr id="89" name="Picture 66">
            <a:extLst>
              <a:ext uri="{FF2B5EF4-FFF2-40B4-BE49-F238E27FC236}">
                <a16:creationId xmlns:a16="http://schemas.microsoft.com/office/drawing/2014/main" id="{E808F1F2-459E-1052-D607-5DB5B635C707}"/>
              </a:ext>
            </a:extLst>
          </p:cNvPr>
          <p:cNvPicPr>
            <a:picLocks noChangeAspect="1"/>
          </p:cNvPicPr>
          <p:nvPr/>
        </p:nvPicPr>
        <p:blipFill>
          <a:blip r:embed="rId4"/>
          <a:srcRect r="22480"/>
          <a:stretch>
            <a:fillRect/>
          </a:stretch>
        </p:blipFill>
        <p:spPr>
          <a:xfrm>
            <a:off x="9081410" y="32335"/>
            <a:ext cx="1610515" cy="388493"/>
          </a:xfrm>
          <a:prstGeom prst="rect">
            <a:avLst/>
          </a:prstGeom>
        </p:spPr>
      </p:pic>
      <p:sp>
        <p:nvSpPr>
          <p:cNvPr id="90" name="CuadroTexto 89">
            <a:extLst>
              <a:ext uri="{FF2B5EF4-FFF2-40B4-BE49-F238E27FC236}">
                <a16:creationId xmlns:a16="http://schemas.microsoft.com/office/drawing/2014/main" id="{F84EDDC3-A01F-570B-5ED1-796609CF86BC}"/>
              </a:ext>
            </a:extLst>
          </p:cNvPr>
          <p:cNvSpPr txBox="1"/>
          <p:nvPr/>
        </p:nvSpPr>
        <p:spPr>
          <a:xfrm>
            <a:off x="267479" y="424191"/>
            <a:ext cx="5350860" cy="276999"/>
          </a:xfrm>
          <a:prstGeom prst="rect">
            <a:avLst/>
          </a:prstGeom>
          <a:noFill/>
        </p:spPr>
        <p:txBody>
          <a:bodyPr wrap="square" rtlCol="0">
            <a:spAutoFit/>
          </a:bodyPr>
          <a:lstStyle/>
          <a:p>
            <a:r>
              <a:rPr lang="en-US" sz="1200" noProof="0">
                <a:solidFill>
                  <a:srgbClr val="F14949"/>
                </a:solidFill>
                <a:latin typeface="Santander Headline" panose="020B0504020201020104"/>
                <a:cs typeface="Arial"/>
              </a:rPr>
              <a:t>Agent flow to provide responses to the customer SANART</a:t>
            </a:r>
            <a:endParaRPr lang="en-US" sz="1200" noProof="0">
              <a:solidFill>
                <a:srgbClr val="F14949"/>
              </a:solidFill>
              <a:latin typeface="Santander Headline" panose="020B0504020201020104"/>
            </a:endParaRPr>
          </a:p>
        </p:txBody>
      </p:sp>
      <p:pic>
        <p:nvPicPr>
          <p:cNvPr id="91" name="Imagem 12" descr="Ícone&#10;&#10;Descrição gerada automaticamente">
            <a:extLst>
              <a:ext uri="{FF2B5EF4-FFF2-40B4-BE49-F238E27FC236}">
                <a16:creationId xmlns:a16="http://schemas.microsoft.com/office/drawing/2014/main" id="{C2BA4A5A-73D1-05B0-550E-C080DB3C161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7481926" y="3961242"/>
            <a:ext cx="262324" cy="295981"/>
          </a:xfrm>
          <a:prstGeom prst="rect">
            <a:avLst/>
          </a:prstGeom>
        </p:spPr>
      </p:pic>
      <p:pic>
        <p:nvPicPr>
          <p:cNvPr id="92" name="Imagem 12" descr="Ícone&#10;&#10;Descrição gerada automaticamente">
            <a:extLst>
              <a:ext uri="{FF2B5EF4-FFF2-40B4-BE49-F238E27FC236}">
                <a16:creationId xmlns:a16="http://schemas.microsoft.com/office/drawing/2014/main" id="{1A230075-C3E9-99B7-A83C-848FABC16BF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9019806" y="3961242"/>
            <a:ext cx="262324" cy="295981"/>
          </a:xfrm>
          <a:prstGeom prst="rect">
            <a:avLst/>
          </a:prstGeom>
        </p:spPr>
      </p:pic>
      <p:pic>
        <p:nvPicPr>
          <p:cNvPr id="93" name="Imagem 12" descr="Ícone&#10;&#10;Descrição gerada automaticamente">
            <a:extLst>
              <a:ext uri="{FF2B5EF4-FFF2-40B4-BE49-F238E27FC236}">
                <a16:creationId xmlns:a16="http://schemas.microsoft.com/office/drawing/2014/main" id="{62ED87F1-09A6-FFD6-975E-1EECD14293B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10608279" y="3961242"/>
            <a:ext cx="262324" cy="295981"/>
          </a:xfrm>
          <a:prstGeom prst="rect">
            <a:avLst/>
          </a:prstGeom>
        </p:spPr>
      </p:pic>
      <p:grpSp>
        <p:nvGrpSpPr>
          <p:cNvPr id="23" name="Grupo 22">
            <a:extLst>
              <a:ext uri="{FF2B5EF4-FFF2-40B4-BE49-F238E27FC236}">
                <a16:creationId xmlns:a16="http://schemas.microsoft.com/office/drawing/2014/main" id="{F0BBEFA1-B797-838C-40B2-9A79B617C130}"/>
              </a:ext>
            </a:extLst>
          </p:cNvPr>
          <p:cNvGrpSpPr/>
          <p:nvPr/>
        </p:nvGrpSpPr>
        <p:grpSpPr>
          <a:xfrm>
            <a:off x="5825131" y="1675298"/>
            <a:ext cx="1028740" cy="767901"/>
            <a:chOff x="2956486" y="3617924"/>
            <a:chExt cx="1028740" cy="767901"/>
          </a:xfrm>
        </p:grpSpPr>
        <p:sp>
          <p:nvSpPr>
            <p:cNvPr id="25" name="Rectangle 1">
              <a:extLst>
                <a:ext uri="{FF2B5EF4-FFF2-40B4-BE49-F238E27FC236}">
                  <a16:creationId xmlns:a16="http://schemas.microsoft.com/office/drawing/2014/main" id="{037ADFF9-529D-0503-9B45-1B7C9BCC32FC}"/>
                </a:ext>
              </a:extLst>
            </p:cNvPr>
            <p:cNvSpPr/>
            <p:nvPr/>
          </p:nvSpPr>
          <p:spPr>
            <a:xfrm>
              <a:off x="2956486" y="3940175"/>
              <a:ext cx="1028740" cy="445650"/>
            </a:xfrm>
            <a:prstGeom prst="roundRect">
              <a:avLst/>
            </a:prstGeom>
            <a:solidFill>
              <a:schemeClr val="accent2">
                <a:lumMod val="40000"/>
                <a:lumOff val="60000"/>
              </a:schemeClr>
            </a:solidFill>
            <a:ln w="6350" cap="flat" cmpd="sng" algn="ctr">
              <a:noFill/>
              <a:prstDash val="solid"/>
              <a:miter lim="800000"/>
              <a:headEnd type="none" w="med" len="med"/>
              <a:tailEnd type="none" w="med" len="med"/>
            </a:ln>
            <a:effectLst/>
          </p:spPr>
          <p:txBody>
            <a:bodyPr vert="horz" lIns="0" rIns="0" rtlCol="0" anchor="ctr"/>
            <a:lstStyle/>
            <a:p>
              <a:pPr algn="ctr"/>
              <a:r>
                <a:rPr lang="en-US" sz="1200" b="1" kern="0">
                  <a:solidFill>
                    <a:schemeClr val="bg1"/>
                  </a:solidFill>
                  <a:latin typeface="Santander Text" panose="020B0504020201020104"/>
                </a:rPr>
                <a:t>Conversational Interface</a:t>
              </a:r>
            </a:p>
          </p:txBody>
        </p:sp>
        <p:pic>
          <p:nvPicPr>
            <p:cNvPr id="27" name="Picture 6" descr="Microsoft Teams Logo y símbolo, significado, historia, PNG, marca">
              <a:extLst>
                <a:ext uri="{FF2B5EF4-FFF2-40B4-BE49-F238E27FC236}">
                  <a16:creationId xmlns:a16="http://schemas.microsoft.com/office/drawing/2014/main" id="{25E9A407-E3B2-8B94-75B0-2F3C2DCC8A9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76705" y1="26591" x2="76705" y2="26591"/>
                          <a14:foregroundMark x1="30909" y1="43750" x2="30909" y2="43750"/>
                          <a14:foregroundMark x1="24091" y1="42273" x2="28750" y2="56705"/>
                          <a14:foregroundMark x1="28409" y1="58182" x2="36364" y2="41932"/>
                          <a14:foregroundMark x1="33864" y1="41932" x2="33864" y2="44432"/>
                          <a14:foregroundMark x1="30568" y1="45227" x2="30227" y2="48068"/>
                          <a14:foregroundMark x1="30568" y1="43750" x2="30909" y2="50909"/>
                          <a14:foregroundMark x1="81136" y1="26364" x2="81136" y2="26364"/>
                          <a14:foregroundMark x1="76818" y1="26023" x2="76818" y2="26023"/>
                          <a14:foregroundMark x1="78636" y1="28523" x2="78636" y2="28523"/>
                          <a14:foregroundMark x1="76477" y1="24205" x2="80455" y2="25682"/>
                        </a14:backgroundRemoval>
                      </a14:imgEffect>
                    </a14:imgLayer>
                  </a14:imgProps>
                </a:ext>
                <a:ext uri="{28A0092B-C50C-407E-A947-70E740481C1C}">
                  <a14:useLocalDpi xmlns:a14="http://schemas.microsoft.com/office/drawing/2010/main" val="0"/>
                </a:ext>
              </a:extLst>
            </a:blip>
            <a:srcRect/>
            <a:stretch>
              <a:fillRect/>
            </a:stretch>
          </p:blipFill>
          <p:spPr bwMode="auto">
            <a:xfrm>
              <a:off x="3217190" y="3617924"/>
              <a:ext cx="445650" cy="4456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Computer9" descr="{&quot;Key&quot;:&quot;POWER_USER_SHAPE_ICON&quot;,&quot;Value&quot;:&quot;POWER_USER_SHAPE_ICON_STYLE_1&quot;}">
            <a:extLst>
              <a:ext uri="{FF2B5EF4-FFF2-40B4-BE49-F238E27FC236}">
                <a16:creationId xmlns:a16="http://schemas.microsoft.com/office/drawing/2014/main" id="{8C685FB1-1EC3-791C-C2C3-2584265556E5}"/>
              </a:ext>
            </a:extLst>
          </p:cNvPr>
          <p:cNvGrpSpPr>
            <a:grpSpLocks noChangeAspect="1"/>
          </p:cNvGrpSpPr>
          <p:nvPr/>
        </p:nvGrpSpPr>
        <p:grpSpPr>
          <a:xfrm>
            <a:off x="4037338" y="1664089"/>
            <a:ext cx="931623" cy="950533"/>
            <a:chOff x="2325688" y="5576885"/>
            <a:chExt cx="625475" cy="638175"/>
          </a:xfrm>
          <a:solidFill>
            <a:schemeClr val="tx1"/>
          </a:solidFill>
        </p:grpSpPr>
        <p:sp>
          <p:nvSpPr>
            <p:cNvPr id="30" name="Freeform 85">
              <a:extLst>
                <a:ext uri="{FF2B5EF4-FFF2-40B4-BE49-F238E27FC236}">
                  <a16:creationId xmlns:a16="http://schemas.microsoft.com/office/drawing/2014/main" id="{1EB4C7C0-7D62-6130-5703-39071712AAA6}"/>
                </a:ext>
              </a:extLst>
            </p:cNvPr>
            <p:cNvSpPr>
              <a:spLocks noEditPoints="1"/>
            </p:cNvSpPr>
            <p:nvPr/>
          </p:nvSpPr>
          <p:spPr bwMode="auto">
            <a:xfrm>
              <a:off x="2387600" y="5641976"/>
              <a:ext cx="130175" cy="142875"/>
            </a:xfrm>
            <a:custGeom>
              <a:avLst/>
              <a:gdLst>
                <a:gd name="T0" fmla="*/ 109 w 219"/>
                <a:gd name="T1" fmla="*/ 33 h 241"/>
                <a:gd name="T2" fmla="*/ 185 w 219"/>
                <a:gd name="T3" fmla="*/ 120 h 241"/>
                <a:gd name="T4" fmla="*/ 109 w 219"/>
                <a:gd name="T5" fmla="*/ 207 h 241"/>
                <a:gd name="T6" fmla="*/ 33 w 219"/>
                <a:gd name="T7" fmla="*/ 120 h 241"/>
                <a:gd name="T8" fmla="*/ 109 w 219"/>
                <a:gd name="T9" fmla="*/ 33 h 241"/>
                <a:gd name="T10" fmla="*/ 109 w 219"/>
                <a:gd name="T11" fmla="*/ 241 h 241"/>
                <a:gd name="T12" fmla="*/ 219 w 219"/>
                <a:gd name="T13" fmla="*/ 120 h 241"/>
                <a:gd name="T14" fmla="*/ 109 w 219"/>
                <a:gd name="T15" fmla="*/ 0 h 241"/>
                <a:gd name="T16" fmla="*/ 0 w 219"/>
                <a:gd name="T17" fmla="*/ 120 h 241"/>
                <a:gd name="T18" fmla="*/ 109 w 219"/>
                <a:gd name="T1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41">
                  <a:moveTo>
                    <a:pt x="109" y="33"/>
                  </a:moveTo>
                  <a:cubicBezTo>
                    <a:pt x="151" y="33"/>
                    <a:pt x="185" y="72"/>
                    <a:pt x="185" y="120"/>
                  </a:cubicBezTo>
                  <a:cubicBezTo>
                    <a:pt x="185" y="168"/>
                    <a:pt x="151" y="207"/>
                    <a:pt x="109" y="207"/>
                  </a:cubicBezTo>
                  <a:cubicBezTo>
                    <a:pt x="67" y="207"/>
                    <a:pt x="33" y="168"/>
                    <a:pt x="33" y="120"/>
                  </a:cubicBezTo>
                  <a:cubicBezTo>
                    <a:pt x="33" y="72"/>
                    <a:pt x="67" y="33"/>
                    <a:pt x="109" y="33"/>
                  </a:cubicBezTo>
                  <a:close/>
                  <a:moveTo>
                    <a:pt x="109" y="241"/>
                  </a:moveTo>
                  <a:cubicBezTo>
                    <a:pt x="170" y="241"/>
                    <a:pt x="219" y="187"/>
                    <a:pt x="219" y="120"/>
                  </a:cubicBezTo>
                  <a:cubicBezTo>
                    <a:pt x="219" y="54"/>
                    <a:pt x="170" y="0"/>
                    <a:pt x="109" y="0"/>
                  </a:cubicBezTo>
                  <a:cubicBezTo>
                    <a:pt x="49" y="0"/>
                    <a:pt x="0" y="54"/>
                    <a:pt x="0" y="120"/>
                  </a:cubicBezTo>
                  <a:cubicBezTo>
                    <a:pt x="0" y="187"/>
                    <a:pt x="49" y="241"/>
                    <a:pt x="109" y="2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latin typeface="Santander Text" panose="020B0504020201020104"/>
              </a:endParaRPr>
            </a:p>
          </p:txBody>
        </p:sp>
        <p:sp>
          <p:nvSpPr>
            <p:cNvPr id="31" name="Freeform 86">
              <a:extLst>
                <a:ext uri="{FF2B5EF4-FFF2-40B4-BE49-F238E27FC236}">
                  <a16:creationId xmlns:a16="http://schemas.microsoft.com/office/drawing/2014/main" id="{606659F6-1AA5-4C43-DA7D-F9CB1C4A2487}"/>
                </a:ext>
              </a:extLst>
            </p:cNvPr>
            <p:cNvSpPr>
              <a:spLocks noEditPoints="1"/>
            </p:cNvSpPr>
            <p:nvPr/>
          </p:nvSpPr>
          <p:spPr bwMode="auto">
            <a:xfrm>
              <a:off x="2325688" y="5576885"/>
              <a:ext cx="625475" cy="638175"/>
            </a:xfrm>
            <a:custGeom>
              <a:avLst/>
              <a:gdLst>
                <a:gd name="T0" fmla="*/ 312 w 1045"/>
                <a:gd name="T1" fmla="*/ 575 h 1067"/>
                <a:gd name="T2" fmla="*/ 276 w 1045"/>
                <a:gd name="T3" fmla="*/ 539 h 1067"/>
                <a:gd name="T4" fmla="*/ 226 w 1045"/>
                <a:gd name="T5" fmla="*/ 513 h 1067"/>
                <a:gd name="T6" fmla="*/ 247 w 1045"/>
                <a:gd name="T7" fmla="*/ 557 h 1067"/>
                <a:gd name="T8" fmla="*/ 247 w 1045"/>
                <a:gd name="T9" fmla="*/ 687 h 1067"/>
                <a:gd name="T10" fmla="*/ 387 w 1045"/>
                <a:gd name="T11" fmla="*/ 704 h 1067"/>
                <a:gd name="T12" fmla="*/ 514 w 1045"/>
                <a:gd name="T13" fmla="*/ 1034 h 1067"/>
                <a:gd name="T14" fmla="*/ 379 w 1045"/>
                <a:gd name="T15" fmla="*/ 825 h 1067"/>
                <a:gd name="T16" fmla="*/ 185 w 1045"/>
                <a:gd name="T17" fmla="*/ 813 h 1067"/>
                <a:gd name="T18" fmla="*/ 115 w 1045"/>
                <a:gd name="T19" fmla="*/ 532 h 1067"/>
                <a:gd name="T20" fmla="*/ 131 w 1045"/>
                <a:gd name="T21" fmla="*/ 424 h 1067"/>
                <a:gd name="T22" fmla="*/ 243 w 1045"/>
                <a:gd name="T23" fmla="*/ 407 h 1067"/>
                <a:gd name="T24" fmla="*/ 370 w 1045"/>
                <a:gd name="T25" fmla="*/ 526 h 1067"/>
                <a:gd name="T26" fmla="*/ 497 w 1045"/>
                <a:gd name="T27" fmla="*/ 530 h 1067"/>
                <a:gd name="T28" fmla="*/ 488 w 1045"/>
                <a:gd name="T29" fmla="*/ 564 h 1067"/>
                <a:gd name="T30" fmla="*/ 442 w 1045"/>
                <a:gd name="T31" fmla="*/ 575 h 1067"/>
                <a:gd name="T32" fmla="*/ 53 w 1045"/>
                <a:gd name="T33" fmla="*/ 888 h 1067"/>
                <a:gd name="T34" fmla="*/ 33 w 1045"/>
                <a:gd name="T35" fmla="*/ 427 h 1067"/>
                <a:gd name="T36" fmla="*/ 61 w 1045"/>
                <a:gd name="T37" fmla="*/ 407 h 1067"/>
                <a:gd name="T38" fmla="*/ 81 w 1045"/>
                <a:gd name="T39" fmla="*/ 464 h 1067"/>
                <a:gd name="T40" fmla="*/ 81 w 1045"/>
                <a:gd name="T41" fmla="*/ 532 h 1067"/>
                <a:gd name="T42" fmla="*/ 100 w 1045"/>
                <a:gd name="T43" fmla="*/ 848 h 1067"/>
                <a:gd name="T44" fmla="*/ 280 w 1045"/>
                <a:gd name="T45" fmla="*/ 868 h 1067"/>
                <a:gd name="T46" fmla="*/ 787 w 1045"/>
                <a:gd name="T47" fmla="*/ 347 h 1067"/>
                <a:gd name="T48" fmla="*/ 690 w 1045"/>
                <a:gd name="T49" fmla="*/ 406 h 1067"/>
                <a:gd name="T50" fmla="*/ 727 w 1045"/>
                <a:gd name="T51" fmla="*/ 34 h 1067"/>
                <a:gd name="T52" fmla="*/ 787 w 1045"/>
                <a:gd name="T53" fmla="*/ 347 h 1067"/>
                <a:gd name="T54" fmla="*/ 785 w 1045"/>
                <a:gd name="T55" fmla="*/ 575 h 1067"/>
                <a:gd name="T56" fmla="*/ 932 w 1045"/>
                <a:gd name="T57" fmla="*/ 535 h 1067"/>
                <a:gd name="T58" fmla="*/ 949 w 1045"/>
                <a:gd name="T59" fmla="*/ 220 h 1067"/>
                <a:gd name="T60" fmla="*/ 820 w 1045"/>
                <a:gd name="T61" fmla="*/ 203 h 1067"/>
                <a:gd name="T62" fmla="*/ 727 w 1045"/>
                <a:gd name="T63" fmla="*/ 0 h 1067"/>
                <a:gd name="T64" fmla="*/ 657 w 1045"/>
                <a:gd name="T65" fmla="*/ 17 h 1067"/>
                <a:gd name="T66" fmla="*/ 674 w 1045"/>
                <a:gd name="T67" fmla="*/ 440 h 1067"/>
                <a:gd name="T68" fmla="*/ 820 w 1045"/>
                <a:gd name="T69" fmla="*/ 347 h 1067"/>
                <a:gd name="T70" fmla="*/ 916 w 1045"/>
                <a:gd name="T71" fmla="*/ 237 h 1067"/>
                <a:gd name="T72" fmla="*/ 769 w 1045"/>
                <a:gd name="T73" fmla="*/ 501 h 1067"/>
                <a:gd name="T74" fmla="*/ 752 w 1045"/>
                <a:gd name="T75" fmla="*/ 575 h 1067"/>
                <a:gd name="T76" fmla="*/ 531 w 1045"/>
                <a:gd name="T77" fmla="*/ 536 h 1067"/>
                <a:gd name="T78" fmla="*/ 513 w 1045"/>
                <a:gd name="T79" fmla="*/ 497 h 1067"/>
                <a:gd name="T80" fmla="*/ 281 w 1045"/>
                <a:gd name="T81" fmla="*/ 389 h 1067"/>
                <a:gd name="T82" fmla="*/ 172 w 1045"/>
                <a:gd name="T83" fmla="*/ 374 h 1067"/>
                <a:gd name="T84" fmla="*/ 107 w 1045"/>
                <a:gd name="T85" fmla="*/ 401 h 1067"/>
                <a:gd name="T86" fmla="*/ 53 w 1045"/>
                <a:gd name="T87" fmla="*/ 374 h 1067"/>
                <a:gd name="T88" fmla="*/ 0 w 1045"/>
                <a:gd name="T89" fmla="*/ 868 h 1067"/>
                <a:gd name="T90" fmla="*/ 166 w 1045"/>
                <a:gd name="T91" fmla="*/ 922 h 1067"/>
                <a:gd name="T92" fmla="*/ 95 w 1045"/>
                <a:gd name="T93" fmla="*/ 1013 h 1067"/>
                <a:gd name="T94" fmla="*/ 105 w 1045"/>
                <a:gd name="T95" fmla="*/ 1044 h 1067"/>
                <a:gd name="T96" fmla="*/ 166 w 1045"/>
                <a:gd name="T97" fmla="*/ 1006 h 1067"/>
                <a:gd name="T98" fmla="*/ 183 w 1045"/>
                <a:gd name="T99" fmla="*/ 1067 h 1067"/>
                <a:gd name="T100" fmla="*/ 199 w 1045"/>
                <a:gd name="T101" fmla="*/ 1006 h 1067"/>
                <a:gd name="T102" fmla="*/ 276 w 1045"/>
                <a:gd name="T103" fmla="*/ 1038 h 1067"/>
                <a:gd name="T104" fmla="*/ 199 w 1045"/>
                <a:gd name="T105" fmla="*/ 965 h 1067"/>
                <a:gd name="T106" fmla="*/ 260 w 1045"/>
                <a:gd name="T107" fmla="*/ 922 h 1067"/>
                <a:gd name="T108" fmla="*/ 308 w 1045"/>
                <a:gd name="T109" fmla="*/ 847 h 1067"/>
                <a:gd name="T110" fmla="*/ 419 w 1045"/>
                <a:gd name="T111" fmla="*/ 1056 h 1067"/>
                <a:gd name="T112" fmla="*/ 535 w 1045"/>
                <a:gd name="T113" fmla="*/ 1067 h 1067"/>
                <a:gd name="T114" fmla="*/ 551 w 1045"/>
                <a:gd name="T115" fmla="*/ 1047 h 1067"/>
                <a:gd name="T116" fmla="*/ 387 w 1045"/>
                <a:gd name="T117" fmla="*/ 671 h 1067"/>
                <a:gd name="T118" fmla="*/ 281 w 1045"/>
                <a:gd name="T119" fmla="*/ 608 h 1067"/>
                <a:gd name="T120" fmla="*/ 462 w 1045"/>
                <a:gd name="T121" fmla="*/ 608 h 1067"/>
                <a:gd name="T122" fmla="*/ 1045 w 1045"/>
                <a:gd name="T123" fmla="*/ 591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5" h="1067">
                  <a:moveTo>
                    <a:pt x="442" y="575"/>
                  </a:moveTo>
                  <a:lnTo>
                    <a:pt x="312" y="575"/>
                  </a:lnTo>
                  <a:lnTo>
                    <a:pt x="276" y="539"/>
                  </a:lnTo>
                  <a:lnTo>
                    <a:pt x="276" y="539"/>
                  </a:lnTo>
                  <a:lnTo>
                    <a:pt x="250" y="513"/>
                  </a:lnTo>
                  <a:cubicBezTo>
                    <a:pt x="243" y="506"/>
                    <a:pt x="233" y="506"/>
                    <a:pt x="226" y="513"/>
                  </a:cubicBezTo>
                  <a:cubicBezTo>
                    <a:pt x="220" y="519"/>
                    <a:pt x="220" y="530"/>
                    <a:pt x="226" y="536"/>
                  </a:cubicBezTo>
                  <a:lnTo>
                    <a:pt x="247" y="557"/>
                  </a:lnTo>
                  <a:lnTo>
                    <a:pt x="247" y="591"/>
                  </a:lnTo>
                  <a:lnTo>
                    <a:pt x="247" y="687"/>
                  </a:lnTo>
                  <a:cubicBezTo>
                    <a:pt x="247" y="697"/>
                    <a:pt x="255" y="704"/>
                    <a:pt x="264" y="704"/>
                  </a:cubicBezTo>
                  <a:lnTo>
                    <a:pt x="387" y="704"/>
                  </a:lnTo>
                  <a:cubicBezTo>
                    <a:pt x="416" y="704"/>
                    <a:pt x="441" y="724"/>
                    <a:pt x="448" y="752"/>
                  </a:cubicBezTo>
                  <a:lnTo>
                    <a:pt x="514" y="1034"/>
                  </a:lnTo>
                  <a:lnTo>
                    <a:pt x="447" y="1034"/>
                  </a:lnTo>
                  <a:lnTo>
                    <a:pt x="379" y="825"/>
                  </a:lnTo>
                  <a:cubicBezTo>
                    <a:pt x="377" y="818"/>
                    <a:pt x="371" y="813"/>
                    <a:pt x="363" y="813"/>
                  </a:cubicBezTo>
                  <a:lnTo>
                    <a:pt x="185" y="813"/>
                  </a:lnTo>
                  <a:cubicBezTo>
                    <a:pt x="147" y="813"/>
                    <a:pt x="117" y="782"/>
                    <a:pt x="117" y="744"/>
                  </a:cubicBezTo>
                  <a:lnTo>
                    <a:pt x="115" y="532"/>
                  </a:lnTo>
                  <a:lnTo>
                    <a:pt x="114" y="463"/>
                  </a:lnTo>
                  <a:cubicBezTo>
                    <a:pt x="115" y="449"/>
                    <a:pt x="120" y="435"/>
                    <a:pt x="131" y="424"/>
                  </a:cubicBezTo>
                  <a:cubicBezTo>
                    <a:pt x="142" y="413"/>
                    <a:pt x="157" y="407"/>
                    <a:pt x="172" y="407"/>
                  </a:cubicBezTo>
                  <a:lnTo>
                    <a:pt x="243" y="407"/>
                  </a:lnTo>
                  <a:cubicBezTo>
                    <a:pt x="248" y="407"/>
                    <a:pt x="254" y="409"/>
                    <a:pt x="257" y="413"/>
                  </a:cubicBezTo>
                  <a:lnTo>
                    <a:pt x="370" y="526"/>
                  </a:lnTo>
                  <a:cubicBezTo>
                    <a:pt x="373" y="529"/>
                    <a:pt x="377" y="530"/>
                    <a:pt x="382" y="530"/>
                  </a:cubicBezTo>
                  <a:lnTo>
                    <a:pt x="497" y="530"/>
                  </a:lnTo>
                  <a:lnTo>
                    <a:pt x="498" y="537"/>
                  </a:lnTo>
                  <a:cubicBezTo>
                    <a:pt x="498" y="547"/>
                    <a:pt x="495" y="556"/>
                    <a:pt x="488" y="564"/>
                  </a:cubicBezTo>
                  <a:cubicBezTo>
                    <a:pt x="481" y="571"/>
                    <a:pt x="472" y="575"/>
                    <a:pt x="462" y="575"/>
                  </a:cubicBezTo>
                  <a:lnTo>
                    <a:pt x="442" y="575"/>
                  </a:lnTo>
                  <a:close/>
                  <a:moveTo>
                    <a:pt x="260" y="888"/>
                  </a:moveTo>
                  <a:lnTo>
                    <a:pt x="53" y="888"/>
                  </a:lnTo>
                  <a:cubicBezTo>
                    <a:pt x="42" y="888"/>
                    <a:pt x="33" y="879"/>
                    <a:pt x="33" y="868"/>
                  </a:cubicBezTo>
                  <a:lnTo>
                    <a:pt x="33" y="427"/>
                  </a:lnTo>
                  <a:cubicBezTo>
                    <a:pt x="33" y="416"/>
                    <a:pt x="42" y="407"/>
                    <a:pt x="53" y="407"/>
                  </a:cubicBezTo>
                  <a:lnTo>
                    <a:pt x="61" y="407"/>
                  </a:lnTo>
                  <a:cubicBezTo>
                    <a:pt x="72" y="407"/>
                    <a:pt x="81" y="416"/>
                    <a:pt x="81" y="427"/>
                  </a:cubicBezTo>
                  <a:lnTo>
                    <a:pt x="81" y="464"/>
                  </a:lnTo>
                  <a:cubicBezTo>
                    <a:pt x="81" y="465"/>
                    <a:pt x="81" y="465"/>
                    <a:pt x="81" y="466"/>
                  </a:cubicBezTo>
                  <a:lnTo>
                    <a:pt x="81" y="532"/>
                  </a:lnTo>
                  <a:lnTo>
                    <a:pt x="83" y="832"/>
                  </a:lnTo>
                  <a:cubicBezTo>
                    <a:pt x="83" y="841"/>
                    <a:pt x="90" y="848"/>
                    <a:pt x="100" y="848"/>
                  </a:cubicBezTo>
                  <a:lnTo>
                    <a:pt x="260" y="848"/>
                  </a:lnTo>
                  <a:cubicBezTo>
                    <a:pt x="271" y="848"/>
                    <a:pt x="280" y="857"/>
                    <a:pt x="280" y="868"/>
                  </a:cubicBezTo>
                  <a:cubicBezTo>
                    <a:pt x="280" y="879"/>
                    <a:pt x="271" y="888"/>
                    <a:pt x="260" y="888"/>
                  </a:cubicBezTo>
                  <a:close/>
                  <a:moveTo>
                    <a:pt x="787" y="347"/>
                  </a:moveTo>
                  <a:cubicBezTo>
                    <a:pt x="787" y="380"/>
                    <a:pt x="760" y="406"/>
                    <a:pt x="727" y="406"/>
                  </a:cubicBezTo>
                  <a:lnTo>
                    <a:pt x="690" y="406"/>
                  </a:lnTo>
                  <a:lnTo>
                    <a:pt x="690" y="34"/>
                  </a:lnTo>
                  <a:lnTo>
                    <a:pt x="727" y="34"/>
                  </a:lnTo>
                  <a:cubicBezTo>
                    <a:pt x="760" y="34"/>
                    <a:pt x="787" y="60"/>
                    <a:pt x="787" y="93"/>
                  </a:cubicBezTo>
                  <a:lnTo>
                    <a:pt x="787" y="347"/>
                  </a:lnTo>
                  <a:close/>
                  <a:moveTo>
                    <a:pt x="1029" y="575"/>
                  </a:moveTo>
                  <a:lnTo>
                    <a:pt x="785" y="575"/>
                  </a:lnTo>
                  <a:lnTo>
                    <a:pt x="785" y="535"/>
                  </a:lnTo>
                  <a:lnTo>
                    <a:pt x="932" y="535"/>
                  </a:lnTo>
                  <a:cubicBezTo>
                    <a:pt x="942" y="535"/>
                    <a:pt x="949" y="527"/>
                    <a:pt x="949" y="518"/>
                  </a:cubicBezTo>
                  <a:lnTo>
                    <a:pt x="949" y="220"/>
                  </a:lnTo>
                  <a:cubicBezTo>
                    <a:pt x="949" y="211"/>
                    <a:pt x="942" y="203"/>
                    <a:pt x="932" y="203"/>
                  </a:cubicBezTo>
                  <a:lnTo>
                    <a:pt x="820" y="203"/>
                  </a:lnTo>
                  <a:lnTo>
                    <a:pt x="820" y="93"/>
                  </a:lnTo>
                  <a:cubicBezTo>
                    <a:pt x="820" y="42"/>
                    <a:pt x="778" y="0"/>
                    <a:pt x="727" y="0"/>
                  </a:cubicBezTo>
                  <a:lnTo>
                    <a:pt x="674" y="0"/>
                  </a:lnTo>
                  <a:cubicBezTo>
                    <a:pt x="665" y="0"/>
                    <a:pt x="657" y="8"/>
                    <a:pt x="657" y="17"/>
                  </a:cubicBezTo>
                  <a:lnTo>
                    <a:pt x="657" y="423"/>
                  </a:lnTo>
                  <a:cubicBezTo>
                    <a:pt x="657" y="432"/>
                    <a:pt x="665" y="440"/>
                    <a:pt x="674" y="440"/>
                  </a:cubicBezTo>
                  <a:lnTo>
                    <a:pt x="727" y="440"/>
                  </a:lnTo>
                  <a:cubicBezTo>
                    <a:pt x="778" y="440"/>
                    <a:pt x="820" y="398"/>
                    <a:pt x="820" y="347"/>
                  </a:cubicBezTo>
                  <a:lnTo>
                    <a:pt x="820" y="237"/>
                  </a:lnTo>
                  <a:lnTo>
                    <a:pt x="916" y="237"/>
                  </a:lnTo>
                  <a:lnTo>
                    <a:pt x="916" y="501"/>
                  </a:lnTo>
                  <a:lnTo>
                    <a:pt x="769" y="501"/>
                  </a:lnTo>
                  <a:cubicBezTo>
                    <a:pt x="759" y="501"/>
                    <a:pt x="752" y="509"/>
                    <a:pt x="752" y="518"/>
                  </a:cubicBezTo>
                  <a:lnTo>
                    <a:pt x="752" y="575"/>
                  </a:lnTo>
                  <a:lnTo>
                    <a:pt x="521" y="575"/>
                  </a:lnTo>
                  <a:cubicBezTo>
                    <a:pt x="528" y="563"/>
                    <a:pt x="532" y="550"/>
                    <a:pt x="531" y="536"/>
                  </a:cubicBezTo>
                  <a:lnTo>
                    <a:pt x="530" y="513"/>
                  </a:lnTo>
                  <a:cubicBezTo>
                    <a:pt x="530" y="504"/>
                    <a:pt x="522" y="497"/>
                    <a:pt x="513" y="497"/>
                  </a:cubicBezTo>
                  <a:lnTo>
                    <a:pt x="389" y="497"/>
                  </a:lnTo>
                  <a:lnTo>
                    <a:pt x="281" y="389"/>
                  </a:lnTo>
                  <a:cubicBezTo>
                    <a:pt x="271" y="379"/>
                    <a:pt x="257" y="374"/>
                    <a:pt x="243" y="374"/>
                  </a:cubicBezTo>
                  <a:lnTo>
                    <a:pt x="172" y="374"/>
                  </a:lnTo>
                  <a:cubicBezTo>
                    <a:pt x="148" y="374"/>
                    <a:pt x="125" y="383"/>
                    <a:pt x="107" y="401"/>
                  </a:cubicBezTo>
                  <a:cubicBezTo>
                    <a:pt x="107" y="401"/>
                    <a:pt x="107" y="401"/>
                    <a:pt x="107" y="401"/>
                  </a:cubicBezTo>
                  <a:cubicBezTo>
                    <a:pt x="98" y="385"/>
                    <a:pt x="81" y="374"/>
                    <a:pt x="61" y="374"/>
                  </a:cubicBezTo>
                  <a:lnTo>
                    <a:pt x="53" y="374"/>
                  </a:lnTo>
                  <a:cubicBezTo>
                    <a:pt x="24" y="374"/>
                    <a:pt x="0" y="398"/>
                    <a:pt x="0" y="427"/>
                  </a:cubicBezTo>
                  <a:lnTo>
                    <a:pt x="0" y="868"/>
                  </a:lnTo>
                  <a:cubicBezTo>
                    <a:pt x="0" y="898"/>
                    <a:pt x="24" y="922"/>
                    <a:pt x="53" y="922"/>
                  </a:cubicBezTo>
                  <a:lnTo>
                    <a:pt x="166" y="922"/>
                  </a:lnTo>
                  <a:lnTo>
                    <a:pt x="166" y="965"/>
                  </a:lnTo>
                  <a:lnTo>
                    <a:pt x="95" y="1013"/>
                  </a:lnTo>
                  <a:cubicBezTo>
                    <a:pt x="88" y="1018"/>
                    <a:pt x="86" y="1029"/>
                    <a:pt x="91" y="1036"/>
                  </a:cubicBezTo>
                  <a:cubicBezTo>
                    <a:pt x="94" y="1041"/>
                    <a:pt x="99" y="1044"/>
                    <a:pt x="105" y="1044"/>
                  </a:cubicBezTo>
                  <a:cubicBezTo>
                    <a:pt x="108" y="1044"/>
                    <a:pt x="111" y="1043"/>
                    <a:pt x="114" y="1041"/>
                  </a:cubicBezTo>
                  <a:lnTo>
                    <a:pt x="166" y="1006"/>
                  </a:lnTo>
                  <a:lnTo>
                    <a:pt x="166" y="1050"/>
                  </a:lnTo>
                  <a:cubicBezTo>
                    <a:pt x="166" y="1060"/>
                    <a:pt x="173" y="1067"/>
                    <a:pt x="183" y="1067"/>
                  </a:cubicBezTo>
                  <a:cubicBezTo>
                    <a:pt x="192" y="1067"/>
                    <a:pt x="199" y="1060"/>
                    <a:pt x="199" y="1050"/>
                  </a:cubicBezTo>
                  <a:lnTo>
                    <a:pt x="199" y="1006"/>
                  </a:lnTo>
                  <a:lnTo>
                    <a:pt x="253" y="1043"/>
                  </a:lnTo>
                  <a:cubicBezTo>
                    <a:pt x="261" y="1048"/>
                    <a:pt x="271" y="1046"/>
                    <a:pt x="276" y="1038"/>
                  </a:cubicBezTo>
                  <a:cubicBezTo>
                    <a:pt x="281" y="1031"/>
                    <a:pt x="279" y="1020"/>
                    <a:pt x="272" y="1015"/>
                  </a:cubicBezTo>
                  <a:lnTo>
                    <a:pt x="199" y="965"/>
                  </a:lnTo>
                  <a:lnTo>
                    <a:pt x="199" y="922"/>
                  </a:lnTo>
                  <a:lnTo>
                    <a:pt x="260" y="922"/>
                  </a:lnTo>
                  <a:cubicBezTo>
                    <a:pt x="289" y="922"/>
                    <a:pt x="313" y="898"/>
                    <a:pt x="313" y="868"/>
                  </a:cubicBezTo>
                  <a:cubicBezTo>
                    <a:pt x="313" y="861"/>
                    <a:pt x="311" y="853"/>
                    <a:pt x="308" y="847"/>
                  </a:cubicBezTo>
                  <a:lnTo>
                    <a:pt x="351" y="847"/>
                  </a:lnTo>
                  <a:lnTo>
                    <a:pt x="419" y="1056"/>
                  </a:lnTo>
                  <a:cubicBezTo>
                    <a:pt x="422" y="1062"/>
                    <a:pt x="428" y="1067"/>
                    <a:pt x="435" y="1067"/>
                  </a:cubicBezTo>
                  <a:lnTo>
                    <a:pt x="535" y="1067"/>
                  </a:lnTo>
                  <a:cubicBezTo>
                    <a:pt x="540" y="1067"/>
                    <a:pt x="545" y="1065"/>
                    <a:pt x="548" y="1061"/>
                  </a:cubicBezTo>
                  <a:cubicBezTo>
                    <a:pt x="551" y="1057"/>
                    <a:pt x="552" y="1051"/>
                    <a:pt x="551" y="1047"/>
                  </a:cubicBezTo>
                  <a:lnTo>
                    <a:pt x="480" y="744"/>
                  </a:lnTo>
                  <a:cubicBezTo>
                    <a:pt x="470" y="701"/>
                    <a:pt x="432" y="671"/>
                    <a:pt x="387" y="671"/>
                  </a:cubicBezTo>
                  <a:lnTo>
                    <a:pt x="281" y="671"/>
                  </a:lnTo>
                  <a:lnTo>
                    <a:pt x="281" y="608"/>
                  </a:lnTo>
                  <a:lnTo>
                    <a:pt x="442" y="608"/>
                  </a:lnTo>
                  <a:lnTo>
                    <a:pt x="462" y="608"/>
                  </a:lnTo>
                  <a:lnTo>
                    <a:pt x="1029" y="608"/>
                  </a:lnTo>
                  <a:cubicBezTo>
                    <a:pt x="1038" y="608"/>
                    <a:pt x="1045" y="601"/>
                    <a:pt x="1045" y="591"/>
                  </a:cubicBezTo>
                  <a:cubicBezTo>
                    <a:pt x="1045" y="582"/>
                    <a:pt x="1038" y="575"/>
                    <a:pt x="1029"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latin typeface="Santander Text" panose="020B0504020201020104"/>
              </a:endParaRPr>
            </a:p>
          </p:txBody>
        </p:sp>
      </p:grpSp>
      <p:cxnSp>
        <p:nvCxnSpPr>
          <p:cNvPr id="37" name="Conector recto de flecha 36">
            <a:extLst>
              <a:ext uri="{FF2B5EF4-FFF2-40B4-BE49-F238E27FC236}">
                <a16:creationId xmlns:a16="http://schemas.microsoft.com/office/drawing/2014/main" id="{445713A6-A358-FB2A-3073-1D00BF817520}"/>
              </a:ext>
            </a:extLst>
          </p:cNvPr>
          <p:cNvCxnSpPr>
            <a:cxnSpLocks/>
          </p:cNvCxnSpPr>
          <p:nvPr/>
        </p:nvCxnSpPr>
        <p:spPr>
          <a:xfrm flipV="1">
            <a:off x="5049507" y="2114845"/>
            <a:ext cx="728945" cy="640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46" name="Group 21">
            <a:extLst>
              <a:ext uri="{FF2B5EF4-FFF2-40B4-BE49-F238E27FC236}">
                <a16:creationId xmlns:a16="http://schemas.microsoft.com/office/drawing/2014/main" id="{6511132D-1D58-D8B0-18AC-22AB393954B1}"/>
              </a:ext>
            </a:extLst>
          </p:cNvPr>
          <p:cNvGrpSpPr/>
          <p:nvPr/>
        </p:nvGrpSpPr>
        <p:grpSpPr>
          <a:xfrm>
            <a:off x="5225882" y="2320075"/>
            <a:ext cx="453683" cy="462983"/>
            <a:chOff x="3461856" y="6512355"/>
            <a:chExt cx="453683" cy="462983"/>
          </a:xfrm>
        </p:grpSpPr>
        <p:sp>
          <p:nvSpPr>
            <p:cNvPr id="47" name="Rectangle 20">
              <a:extLst>
                <a:ext uri="{FF2B5EF4-FFF2-40B4-BE49-F238E27FC236}">
                  <a16:creationId xmlns:a16="http://schemas.microsoft.com/office/drawing/2014/main" id="{5C5197D0-E4B6-B8F9-A217-879CB3C2FA8F}"/>
                </a:ext>
              </a:extLst>
            </p:cNvPr>
            <p:cNvSpPr/>
            <p:nvPr/>
          </p:nvSpPr>
          <p:spPr>
            <a:xfrm>
              <a:off x="3461856" y="6536952"/>
              <a:ext cx="453683" cy="4339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grpSp>
          <p:nvGrpSpPr>
            <p:cNvPr id="48" name="Grupo 47">
              <a:extLst>
                <a:ext uri="{FF2B5EF4-FFF2-40B4-BE49-F238E27FC236}">
                  <a16:creationId xmlns:a16="http://schemas.microsoft.com/office/drawing/2014/main" id="{2B7A65F4-5674-D1EF-93DE-7ED3783BFDB5}"/>
                </a:ext>
              </a:extLst>
            </p:cNvPr>
            <p:cNvGrpSpPr/>
            <p:nvPr/>
          </p:nvGrpSpPr>
          <p:grpSpPr>
            <a:xfrm>
              <a:off x="3461857" y="6512355"/>
              <a:ext cx="449621" cy="462983"/>
              <a:chOff x="3729176" y="4695678"/>
              <a:chExt cx="449621" cy="462983"/>
            </a:xfrm>
          </p:grpSpPr>
          <p:pic>
            <p:nvPicPr>
              <p:cNvPr id="49" name="Gráfico 48" descr="Documento contorno">
                <a:extLst>
                  <a:ext uri="{FF2B5EF4-FFF2-40B4-BE49-F238E27FC236}">
                    <a16:creationId xmlns:a16="http://schemas.microsoft.com/office/drawing/2014/main" id="{03E1FCBF-B503-1610-6CDF-F47BF4444C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1335" y="4695678"/>
                <a:ext cx="405305" cy="405305"/>
              </a:xfrm>
              <a:prstGeom prst="rect">
                <a:avLst/>
              </a:prstGeom>
            </p:spPr>
          </p:pic>
          <p:sp>
            <p:nvSpPr>
              <p:cNvPr id="50" name="Rectángulo: esquinas redondeadas 27">
                <a:extLst>
                  <a:ext uri="{FF2B5EF4-FFF2-40B4-BE49-F238E27FC236}">
                    <a16:creationId xmlns:a16="http://schemas.microsoft.com/office/drawing/2014/main" id="{CC707847-07B5-9D2D-4AB3-27938CCB8C0E}"/>
                  </a:ext>
                </a:extLst>
              </p:cNvPr>
              <p:cNvSpPr/>
              <p:nvPr/>
            </p:nvSpPr>
            <p:spPr>
              <a:xfrm>
                <a:off x="3729176" y="5002653"/>
                <a:ext cx="449621" cy="156008"/>
              </a:xfrm>
              <a:prstGeom prst="round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noProof="0">
                    <a:solidFill>
                      <a:schemeClr val="tx1"/>
                    </a:solidFill>
                    <a:latin typeface="Santander Text" panose="020B0504020201020104"/>
                    <a:ea typeface="Calibri" panose="020F0502020204030204" pitchFamily="34" charset="0"/>
                    <a:cs typeface="Calibri" panose="020F0502020204030204" pitchFamily="34" charset="0"/>
                  </a:rPr>
                  <a:t>CSV/Json</a:t>
                </a:r>
              </a:p>
            </p:txBody>
          </p:sp>
        </p:grpSp>
      </p:grpSp>
      <p:cxnSp>
        <p:nvCxnSpPr>
          <p:cNvPr id="51" name="Conector recto de flecha 50">
            <a:extLst>
              <a:ext uri="{FF2B5EF4-FFF2-40B4-BE49-F238E27FC236}">
                <a16:creationId xmlns:a16="http://schemas.microsoft.com/office/drawing/2014/main" id="{A93D1D9D-D8C3-A08E-5708-D7D1D727256F}"/>
              </a:ext>
            </a:extLst>
          </p:cNvPr>
          <p:cNvCxnSpPr>
            <a:cxnSpLocks/>
          </p:cNvCxnSpPr>
          <p:nvPr/>
        </p:nvCxnSpPr>
        <p:spPr>
          <a:xfrm flipH="1">
            <a:off x="5048407" y="2293348"/>
            <a:ext cx="730045"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6" name="Rectangle 1">
            <a:extLst>
              <a:ext uri="{FF2B5EF4-FFF2-40B4-BE49-F238E27FC236}">
                <a16:creationId xmlns:a16="http://schemas.microsoft.com/office/drawing/2014/main" id="{4D33BDCA-4C2E-43C6-D60D-4A90BFF90E7F}"/>
              </a:ext>
            </a:extLst>
          </p:cNvPr>
          <p:cNvSpPr/>
          <p:nvPr/>
        </p:nvSpPr>
        <p:spPr>
          <a:xfrm>
            <a:off x="3734031" y="3338479"/>
            <a:ext cx="968216" cy="950536"/>
          </a:xfrm>
          <a:prstGeom prst="roundRect">
            <a:avLst/>
          </a:prstGeom>
          <a:solidFill>
            <a:srgbClr val="C00000"/>
          </a:solidFill>
          <a:ln w="6350" cap="flat" cmpd="sng" algn="ctr">
            <a:solidFill>
              <a:schemeClr val="accent2">
                <a:lumMod val="60000"/>
                <a:lumOff val="40000"/>
              </a:schemeClr>
            </a:solidFill>
            <a:prstDash val="solid"/>
            <a:miter lim="800000"/>
            <a:headEnd type="none" w="med" len="med"/>
            <a:tailEnd type="none" w="med" len="med"/>
          </a:ln>
          <a:effectLst/>
        </p:spPr>
        <p:txBody>
          <a:bodyPr vert="horz" rtlCol="0" anchor="t"/>
          <a:lstStyle/>
          <a:p>
            <a:pPr algn="ctr"/>
            <a:endParaRPr lang="en-US" sz="1200" b="1" kern="0" noProof="0">
              <a:latin typeface="Santander Text" panose="020B0504020201020104"/>
            </a:endParaRPr>
          </a:p>
        </p:txBody>
      </p:sp>
      <p:grpSp>
        <p:nvGrpSpPr>
          <p:cNvPr id="57" name="Report" descr="{&quot;Key&quot;:&quot;POWER_USER_SHAPE_ICON&quot;,&quot;Value&quot;:&quot;POWER_USER_SHAPE_ICON_STYLE_1&quot;}">
            <a:extLst>
              <a:ext uri="{FF2B5EF4-FFF2-40B4-BE49-F238E27FC236}">
                <a16:creationId xmlns:a16="http://schemas.microsoft.com/office/drawing/2014/main" id="{20785669-5266-8E74-7828-0BA7358767FE}"/>
              </a:ext>
            </a:extLst>
          </p:cNvPr>
          <p:cNvGrpSpPr>
            <a:grpSpLocks noChangeAspect="1"/>
          </p:cNvGrpSpPr>
          <p:nvPr/>
        </p:nvGrpSpPr>
        <p:grpSpPr>
          <a:xfrm>
            <a:off x="4051123" y="3701028"/>
            <a:ext cx="343933" cy="343933"/>
            <a:chOff x="7319962" y="6024562"/>
            <a:chExt cx="2009775" cy="2009775"/>
          </a:xfrm>
          <a:solidFill>
            <a:schemeClr val="bg1"/>
          </a:solidFill>
        </p:grpSpPr>
        <p:sp>
          <p:nvSpPr>
            <p:cNvPr id="58" name="Free-form: Shape 1872">
              <a:extLst>
                <a:ext uri="{FF2B5EF4-FFF2-40B4-BE49-F238E27FC236}">
                  <a16:creationId xmlns:a16="http://schemas.microsoft.com/office/drawing/2014/main" id="{AD4B4566-337D-B15C-AA72-0C6E8CCB8D35}"/>
                </a:ext>
              </a:extLst>
            </p:cNvPr>
            <p:cNvSpPr/>
            <p:nvPr/>
          </p:nvSpPr>
          <p:spPr>
            <a:xfrm>
              <a:off x="7319962" y="6024562"/>
              <a:ext cx="2009775" cy="2009775"/>
            </a:xfrm>
            <a:custGeom>
              <a:avLst/>
              <a:gdLst>
                <a:gd name="connsiteX0" fmla="*/ 40672 w 2009775"/>
                <a:gd name="connsiteY0" fmla="*/ 0 h 2009775"/>
                <a:gd name="connsiteX1" fmla="*/ 67342 w 2009775"/>
                <a:gd name="connsiteY1" fmla="*/ 38100 h 2009775"/>
                <a:gd name="connsiteX2" fmla="*/ 66770 w 2009775"/>
                <a:gd name="connsiteY2" fmla="*/ 1940147 h 2009775"/>
                <a:gd name="connsiteX3" fmla="*/ 69818 w 2009775"/>
                <a:gd name="connsiteY3" fmla="*/ 1943195 h 2009775"/>
                <a:gd name="connsiteX4" fmla="*/ 1964531 w 2009775"/>
                <a:gd name="connsiteY4" fmla="*/ 1943005 h 2009775"/>
                <a:gd name="connsiteX5" fmla="*/ 2009775 w 2009775"/>
                <a:gd name="connsiteY5" fmla="*/ 1968627 h 2009775"/>
                <a:gd name="connsiteX6" fmla="*/ 2009775 w 2009775"/>
                <a:gd name="connsiteY6" fmla="*/ 1983486 h 2009775"/>
                <a:gd name="connsiteX7" fmla="*/ 1983867 w 2009775"/>
                <a:gd name="connsiteY7" fmla="*/ 2009775 h 2009775"/>
                <a:gd name="connsiteX8" fmla="*/ 26384 w 2009775"/>
                <a:gd name="connsiteY8" fmla="*/ 2009775 h 2009775"/>
                <a:gd name="connsiteX9" fmla="*/ 0 w 2009775"/>
                <a:gd name="connsiteY9" fmla="*/ 1983772 h 2009775"/>
                <a:gd name="connsiteX10" fmla="*/ 0 w 2009775"/>
                <a:gd name="connsiteY10" fmla="*/ 26575 h 2009775"/>
                <a:gd name="connsiteX11" fmla="*/ 26099 w 2009775"/>
                <a:gd name="connsiteY11" fmla="*/ 0 h 2009775"/>
                <a:gd name="connsiteX12" fmla="*/ 40672 w 2009775"/>
                <a:gd name="connsiteY12" fmla="*/ 0 h 200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775" h="2009775">
                  <a:moveTo>
                    <a:pt x="40672" y="0"/>
                  </a:moveTo>
                  <a:cubicBezTo>
                    <a:pt x="58452" y="6922"/>
                    <a:pt x="67342" y="19622"/>
                    <a:pt x="67342" y="38100"/>
                  </a:cubicBezTo>
                  <a:cubicBezTo>
                    <a:pt x="66897" y="672465"/>
                    <a:pt x="66707" y="1306481"/>
                    <a:pt x="66770" y="1940147"/>
                  </a:cubicBezTo>
                  <a:cubicBezTo>
                    <a:pt x="66770" y="1941831"/>
                    <a:pt x="68135" y="1943195"/>
                    <a:pt x="69818" y="1943195"/>
                  </a:cubicBezTo>
                  <a:cubicBezTo>
                    <a:pt x="701326" y="1943132"/>
                    <a:pt x="1332897" y="1943068"/>
                    <a:pt x="1964531" y="1943005"/>
                  </a:cubicBezTo>
                  <a:cubicBezTo>
                    <a:pt x="1988026" y="1943005"/>
                    <a:pt x="2003108" y="1951546"/>
                    <a:pt x="2009775" y="1968627"/>
                  </a:cubicBezTo>
                  <a:lnTo>
                    <a:pt x="2009775" y="1983486"/>
                  </a:lnTo>
                  <a:cubicBezTo>
                    <a:pt x="2005393" y="1996123"/>
                    <a:pt x="1996758" y="2004886"/>
                    <a:pt x="1983867" y="2009775"/>
                  </a:cubicBezTo>
                  <a:lnTo>
                    <a:pt x="26384" y="2009775"/>
                  </a:lnTo>
                  <a:cubicBezTo>
                    <a:pt x="13557" y="2005457"/>
                    <a:pt x="4763" y="1996789"/>
                    <a:pt x="0" y="1983772"/>
                  </a:cubicBezTo>
                  <a:lnTo>
                    <a:pt x="0" y="26575"/>
                  </a:lnTo>
                  <a:cubicBezTo>
                    <a:pt x="4572" y="13494"/>
                    <a:pt x="13272" y="4636"/>
                    <a:pt x="26099" y="0"/>
                  </a:cubicBezTo>
                  <a:lnTo>
                    <a:pt x="40672" y="0"/>
                  </a:lnTo>
                  <a:close/>
                </a:path>
              </a:pathLst>
            </a:custGeom>
            <a:grpFill/>
            <a:ln w="9525" cap="flat">
              <a:noFill/>
              <a:prstDash val="solid"/>
              <a:miter/>
            </a:ln>
          </p:spPr>
          <p:txBody>
            <a:bodyPr rtlCol="0" anchor="ctr"/>
            <a:lstStyle/>
            <a:p>
              <a:endParaRPr lang="en-US" noProof="0">
                <a:latin typeface="Santander Text" panose="020B0504020201020104"/>
              </a:endParaRPr>
            </a:p>
          </p:txBody>
        </p:sp>
        <p:sp>
          <p:nvSpPr>
            <p:cNvPr id="59" name="Free-form: Shape 1873">
              <a:extLst>
                <a:ext uri="{FF2B5EF4-FFF2-40B4-BE49-F238E27FC236}">
                  <a16:creationId xmlns:a16="http://schemas.microsoft.com/office/drawing/2014/main" id="{EF3B1624-11DE-4FA6-6031-A1720197797E}"/>
                </a:ext>
              </a:extLst>
            </p:cNvPr>
            <p:cNvSpPr/>
            <p:nvPr/>
          </p:nvSpPr>
          <p:spPr>
            <a:xfrm>
              <a:off x="7520819" y="6253257"/>
              <a:ext cx="1646992" cy="923094"/>
            </a:xfrm>
            <a:custGeom>
              <a:avLst/>
              <a:gdLst>
                <a:gd name="connsiteX0" fmla="*/ 1580031 w 1646992"/>
                <a:gd name="connsiteY0" fmla="*/ 128683 h 923094"/>
                <a:gd name="connsiteX1" fmla="*/ 1578083 w 1646992"/>
                <a:gd name="connsiteY1" fmla="*/ 126794 h 923094"/>
                <a:gd name="connsiteX2" fmla="*/ 1576698 w 1646992"/>
                <a:gd name="connsiteY2" fmla="*/ 127349 h 923094"/>
                <a:gd name="connsiteX3" fmla="*/ 1193316 w 1646992"/>
                <a:gd name="connsiteY3" fmla="*/ 510730 h 923094"/>
                <a:gd name="connsiteX4" fmla="*/ 1192745 w 1646992"/>
                <a:gd name="connsiteY4" fmla="*/ 514731 h 923094"/>
                <a:gd name="connsiteX5" fmla="*/ 1199127 w 1646992"/>
                <a:gd name="connsiteY5" fmla="*/ 680942 h 923094"/>
                <a:gd name="connsiteX6" fmla="*/ 1112449 w 1646992"/>
                <a:gd name="connsiteY6" fmla="*/ 759238 h 923094"/>
                <a:gd name="connsiteX7" fmla="*/ 888326 w 1646992"/>
                <a:gd name="connsiteY7" fmla="*/ 573691 h 923094"/>
                <a:gd name="connsiteX8" fmla="*/ 884135 w 1646992"/>
                <a:gd name="connsiteY8" fmla="*/ 564833 h 923094"/>
                <a:gd name="connsiteX9" fmla="*/ 754214 w 1646992"/>
                <a:gd name="connsiteY9" fmla="*/ 489871 h 923094"/>
                <a:gd name="connsiteX10" fmla="*/ 747165 w 1646992"/>
                <a:gd name="connsiteY10" fmla="*/ 491109 h 923094"/>
                <a:gd name="connsiteX11" fmla="*/ 725734 w 1646992"/>
                <a:gd name="connsiteY11" fmla="*/ 517112 h 923094"/>
                <a:gd name="connsiteX12" fmla="*/ 515041 w 1646992"/>
                <a:gd name="connsiteY12" fmla="*/ 529114 h 923094"/>
                <a:gd name="connsiteX13" fmla="*/ 506850 w 1646992"/>
                <a:gd name="connsiteY13" fmla="*/ 529495 h 923094"/>
                <a:gd name="connsiteX14" fmla="*/ 321493 w 1646992"/>
                <a:gd name="connsiteY14" fmla="*/ 678751 h 923094"/>
                <a:gd name="connsiteX15" fmla="*/ 319398 w 1646992"/>
                <a:gd name="connsiteY15" fmla="*/ 686086 h 923094"/>
                <a:gd name="connsiteX16" fmla="*/ 228910 w 1646992"/>
                <a:gd name="connsiteY16" fmla="*/ 910114 h 923094"/>
                <a:gd name="connsiteX17" fmla="*/ 25456 w 1646992"/>
                <a:gd name="connsiteY17" fmla="*/ 843344 h 923094"/>
                <a:gd name="connsiteX18" fmla="*/ 161283 w 1646992"/>
                <a:gd name="connsiteY18" fmla="*/ 581787 h 923094"/>
                <a:gd name="connsiteX19" fmla="*/ 272820 w 1646992"/>
                <a:gd name="connsiteY19" fmla="*/ 622840 h 923094"/>
                <a:gd name="connsiteX20" fmla="*/ 284346 w 1646992"/>
                <a:gd name="connsiteY20" fmla="*/ 623221 h 923094"/>
                <a:gd name="connsiteX21" fmla="*/ 463797 w 1646992"/>
                <a:gd name="connsiteY21" fmla="*/ 478822 h 923094"/>
                <a:gd name="connsiteX22" fmla="*/ 466273 w 1646992"/>
                <a:gd name="connsiteY22" fmla="*/ 471773 h 923094"/>
                <a:gd name="connsiteX23" fmla="*/ 454557 w 1646992"/>
                <a:gd name="connsiteY23" fmla="*/ 441198 h 923094"/>
                <a:gd name="connsiteX24" fmla="*/ 485704 w 1646992"/>
                <a:gd name="connsiteY24" fmla="*/ 281750 h 923094"/>
                <a:gd name="connsiteX25" fmla="*/ 646296 w 1646992"/>
                <a:gd name="connsiteY25" fmla="*/ 222980 h 923094"/>
                <a:gd name="connsiteX26" fmla="*/ 777264 w 1646992"/>
                <a:gd name="connsiteY26" fmla="*/ 419005 h 923094"/>
                <a:gd name="connsiteX27" fmla="*/ 781932 w 1646992"/>
                <a:gd name="connsiteY27" fmla="*/ 428720 h 923094"/>
                <a:gd name="connsiteX28" fmla="*/ 914329 w 1646992"/>
                <a:gd name="connsiteY28" fmla="*/ 505111 h 923094"/>
                <a:gd name="connsiteX29" fmla="*/ 918615 w 1646992"/>
                <a:gd name="connsiteY29" fmla="*/ 504349 h 923094"/>
                <a:gd name="connsiteX30" fmla="*/ 1095114 w 1646992"/>
                <a:gd name="connsiteY30" fmla="*/ 444151 h 923094"/>
                <a:gd name="connsiteX31" fmla="*/ 1139024 w 1646992"/>
                <a:gd name="connsiteY31" fmla="*/ 463105 h 923094"/>
                <a:gd name="connsiteX32" fmla="*/ 1146930 w 1646992"/>
                <a:gd name="connsiteY32" fmla="*/ 461867 h 923094"/>
                <a:gd name="connsiteX33" fmla="*/ 1537359 w 1646992"/>
                <a:gd name="connsiteY33" fmla="*/ 71438 h 923094"/>
                <a:gd name="connsiteX34" fmla="*/ 1537267 w 1646992"/>
                <a:gd name="connsiteY34" fmla="*/ 67532 h 923094"/>
                <a:gd name="connsiteX35" fmla="*/ 1535454 w 1646992"/>
                <a:gd name="connsiteY35" fmla="*/ 66770 h 923094"/>
                <a:gd name="connsiteX36" fmla="*/ 1375720 w 1646992"/>
                <a:gd name="connsiteY36" fmla="*/ 66104 h 923094"/>
                <a:gd name="connsiteX37" fmla="*/ 1343811 w 1646992"/>
                <a:gd name="connsiteY37" fmla="*/ 33718 h 923094"/>
                <a:gd name="connsiteX38" fmla="*/ 1343907 w 1646992"/>
                <a:gd name="connsiteY38" fmla="*/ 31242 h 923094"/>
                <a:gd name="connsiteX39" fmla="*/ 1376958 w 1646992"/>
                <a:gd name="connsiteY39" fmla="*/ 0 h 923094"/>
                <a:gd name="connsiteX40" fmla="*/ 1613750 w 1646992"/>
                <a:gd name="connsiteY40" fmla="*/ 0 h 923094"/>
                <a:gd name="connsiteX41" fmla="*/ 1646992 w 1646992"/>
                <a:gd name="connsiteY41" fmla="*/ 33242 h 923094"/>
                <a:gd name="connsiteX42" fmla="*/ 1646992 w 1646992"/>
                <a:gd name="connsiteY42" fmla="*/ 278321 h 923094"/>
                <a:gd name="connsiteX43" fmla="*/ 1625370 w 1646992"/>
                <a:gd name="connsiteY43" fmla="*/ 311086 h 923094"/>
                <a:gd name="connsiteX44" fmla="*/ 1614988 w 1646992"/>
                <a:gd name="connsiteY44" fmla="*/ 314611 h 923094"/>
                <a:gd name="connsiteX45" fmla="*/ 1580698 w 1646992"/>
                <a:gd name="connsiteY45" fmla="*/ 280797 h 923094"/>
                <a:gd name="connsiteX46" fmla="*/ 1580031 w 1646992"/>
                <a:gd name="connsiteY46" fmla="*/ 128683 h 923094"/>
                <a:gd name="connsiteX47" fmla="*/ 612802 w 1646992"/>
                <a:gd name="connsiteY47" fmla="*/ 494630 h 923094"/>
                <a:gd name="connsiteX48" fmla="*/ 713349 w 1646992"/>
                <a:gd name="connsiteY48" fmla="*/ 391127 h 923094"/>
                <a:gd name="connsiteX49" fmla="*/ 614257 w 1646992"/>
                <a:gd name="connsiteY49" fmla="*/ 286229 h 923094"/>
                <a:gd name="connsiteX50" fmla="*/ 513710 w 1646992"/>
                <a:gd name="connsiteY50" fmla="*/ 389732 h 923094"/>
                <a:gd name="connsiteX51" fmla="*/ 612802 w 1646992"/>
                <a:gd name="connsiteY51" fmla="*/ 494630 h 923094"/>
                <a:gd name="connsiteX52" fmla="*/ 1151311 w 1646992"/>
                <a:gd name="connsiteY52" fmla="*/ 604742 h 923094"/>
                <a:gd name="connsiteX53" fmla="*/ 1051680 w 1646992"/>
                <a:gd name="connsiteY53" fmla="*/ 505111 h 923094"/>
                <a:gd name="connsiteX54" fmla="*/ 952048 w 1646992"/>
                <a:gd name="connsiteY54" fmla="*/ 604742 h 923094"/>
                <a:gd name="connsiteX55" fmla="*/ 1051680 w 1646992"/>
                <a:gd name="connsiteY55" fmla="*/ 704374 h 923094"/>
                <a:gd name="connsiteX56" fmla="*/ 1151311 w 1646992"/>
                <a:gd name="connsiteY56" fmla="*/ 604742 h 923094"/>
                <a:gd name="connsiteX57" fmla="*/ 165127 w 1646992"/>
                <a:gd name="connsiteY57" fmla="*/ 856580 h 923094"/>
                <a:gd name="connsiteX58" fmla="*/ 265674 w 1646992"/>
                <a:gd name="connsiteY58" fmla="*/ 753077 h 923094"/>
                <a:gd name="connsiteX59" fmla="*/ 166582 w 1646992"/>
                <a:gd name="connsiteY59" fmla="*/ 648179 h 923094"/>
                <a:gd name="connsiteX60" fmla="*/ 66035 w 1646992"/>
                <a:gd name="connsiteY60" fmla="*/ 751683 h 923094"/>
                <a:gd name="connsiteX61" fmla="*/ 165127 w 1646992"/>
                <a:gd name="connsiteY61" fmla="*/ 856580 h 923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646992" h="923094">
                  <a:moveTo>
                    <a:pt x="1580031" y="128683"/>
                  </a:moveTo>
                  <a:cubicBezTo>
                    <a:pt x="1580052" y="127623"/>
                    <a:pt x="1579180" y="126777"/>
                    <a:pt x="1578083" y="126794"/>
                  </a:cubicBezTo>
                  <a:cubicBezTo>
                    <a:pt x="1577571" y="126801"/>
                    <a:pt x="1577074" y="127000"/>
                    <a:pt x="1576698" y="127349"/>
                  </a:cubicBezTo>
                  <a:lnTo>
                    <a:pt x="1193316" y="510730"/>
                  </a:lnTo>
                  <a:cubicBezTo>
                    <a:pt x="1192247" y="511783"/>
                    <a:pt x="1192013" y="513421"/>
                    <a:pt x="1192745" y="514731"/>
                  </a:cubicBezTo>
                  <a:cubicBezTo>
                    <a:pt x="1224050" y="573913"/>
                    <a:pt x="1226178" y="629317"/>
                    <a:pt x="1199127" y="680942"/>
                  </a:cubicBezTo>
                  <a:cubicBezTo>
                    <a:pt x="1179696" y="718090"/>
                    <a:pt x="1150803" y="744188"/>
                    <a:pt x="1112449" y="759238"/>
                  </a:cubicBezTo>
                  <a:cubicBezTo>
                    <a:pt x="989100" y="807434"/>
                    <a:pt x="867085" y="703040"/>
                    <a:pt x="888326" y="573691"/>
                  </a:cubicBezTo>
                  <a:cubicBezTo>
                    <a:pt x="888961" y="569754"/>
                    <a:pt x="887564" y="566801"/>
                    <a:pt x="884135" y="564833"/>
                  </a:cubicBezTo>
                  <a:lnTo>
                    <a:pt x="754214" y="489871"/>
                  </a:lnTo>
                  <a:cubicBezTo>
                    <a:pt x="751904" y="488516"/>
                    <a:pt x="748933" y="489038"/>
                    <a:pt x="747165" y="491109"/>
                  </a:cubicBezTo>
                  <a:cubicBezTo>
                    <a:pt x="740212" y="499586"/>
                    <a:pt x="734021" y="510159"/>
                    <a:pt x="725734" y="517112"/>
                  </a:cubicBezTo>
                  <a:cubicBezTo>
                    <a:pt x="659059" y="572294"/>
                    <a:pt x="588828" y="576294"/>
                    <a:pt x="515041" y="529114"/>
                  </a:cubicBezTo>
                  <a:cubicBezTo>
                    <a:pt x="512184" y="527272"/>
                    <a:pt x="509453" y="527399"/>
                    <a:pt x="506850" y="529495"/>
                  </a:cubicBezTo>
                  <a:lnTo>
                    <a:pt x="321493" y="678751"/>
                  </a:lnTo>
                  <a:cubicBezTo>
                    <a:pt x="319017" y="680720"/>
                    <a:pt x="318318" y="683165"/>
                    <a:pt x="319398" y="686086"/>
                  </a:cubicBezTo>
                  <a:cubicBezTo>
                    <a:pt x="351973" y="775716"/>
                    <a:pt x="316826" y="872871"/>
                    <a:pt x="228910" y="910114"/>
                  </a:cubicBezTo>
                  <a:cubicBezTo>
                    <a:pt x="153663" y="942023"/>
                    <a:pt x="67938" y="913352"/>
                    <a:pt x="25456" y="843344"/>
                  </a:cubicBezTo>
                  <a:cubicBezTo>
                    <a:pt x="-41505" y="733044"/>
                    <a:pt x="30504" y="585311"/>
                    <a:pt x="161283" y="581787"/>
                  </a:cubicBezTo>
                  <a:cubicBezTo>
                    <a:pt x="204717" y="580707"/>
                    <a:pt x="241896" y="594392"/>
                    <a:pt x="272820" y="622840"/>
                  </a:cubicBezTo>
                  <a:cubicBezTo>
                    <a:pt x="276042" y="625792"/>
                    <a:pt x="280936" y="625954"/>
                    <a:pt x="284346" y="623221"/>
                  </a:cubicBezTo>
                  <a:lnTo>
                    <a:pt x="463797" y="478822"/>
                  </a:lnTo>
                  <a:cubicBezTo>
                    <a:pt x="466019" y="476980"/>
                    <a:pt x="466845" y="474631"/>
                    <a:pt x="466273" y="471773"/>
                  </a:cubicBezTo>
                  <a:cubicBezTo>
                    <a:pt x="463987" y="461772"/>
                    <a:pt x="456748" y="449771"/>
                    <a:pt x="454557" y="441198"/>
                  </a:cubicBezTo>
                  <a:cubicBezTo>
                    <a:pt x="439000" y="380048"/>
                    <a:pt x="449382" y="326898"/>
                    <a:pt x="485704" y="281750"/>
                  </a:cubicBezTo>
                  <a:cubicBezTo>
                    <a:pt x="524376" y="233743"/>
                    <a:pt x="586955" y="209550"/>
                    <a:pt x="646296" y="222980"/>
                  </a:cubicBezTo>
                  <a:cubicBezTo>
                    <a:pt x="736688" y="243554"/>
                    <a:pt x="791457" y="327755"/>
                    <a:pt x="777264" y="419005"/>
                  </a:cubicBezTo>
                  <a:cubicBezTo>
                    <a:pt x="776694" y="422871"/>
                    <a:pt x="778538" y="426710"/>
                    <a:pt x="781932" y="428720"/>
                  </a:cubicBezTo>
                  <a:lnTo>
                    <a:pt x="914329" y="505111"/>
                  </a:lnTo>
                  <a:cubicBezTo>
                    <a:pt x="915782" y="505928"/>
                    <a:pt x="917591" y="505606"/>
                    <a:pt x="918615" y="504349"/>
                  </a:cubicBezTo>
                  <a:cubicBezTo>
                    <a:pt x="965351" y="448342"/>
                    <a:pt x="1024184" y="428276"/>
                    <a:pt x="1095114" y="444151"/>
                  </a:cubicBezTo>
                  <a:cubicBezTo>
                    <a:pt x="1109211" y="447294"/>
                    <a:pt x="1125022" y="455867"/>
                    <a:pt x="1139024" y="463105"/>
                  </a:cubicBezTo>
                  <a:cubicBezTo>
                    <a:pt x="1141945" y="464630"/>
                    <a:pt x="1144580" y="464217"/>
                    <a:pt x="1146930" y="461867"/>
                  </a:cubicBezTo>
                  <a:lnTo>
                    <a:pt x="1537359" y="71438"/>
                  </a:lnTo>
                  <a:cubicBezTo>
                    <a:pt x="1538412" y="70334"/>
                    <a:pt x="1538371" y="68585"/>
                    <a:pt x="1537267" y="67532"/>
                  </a:cubicBezTo>
                  <a:cubicBezTo>
                    <a:pt x="1536777" y="67064"/>
                    <a:pt x="1536132" y="66793"/>
                    <a:pt x="1535454" y="66770"/>
                  </a:cubicBezTo>
                  <a:lnTo>
                    <a:pt x="1375720" y="66104"/>
                  </a:lnTo>
                  <a:cubicBezTo>
                    <a:pt x="1355083" y="66040"/>
                    <a:pt x="1344446" y="55245"/>
                    <a:pt x="1343811" y="33718"/>
                  </a:cubicBezTo>
                  <a:cubicBezTo>
                    <a:pt x="1343811" y="33464"/>
                    <a:pt x="1343843" y="32639"/>
                    <a:pt x="1343907" y="31242"/>
                  </a:cubicBezTo>
                  <a:cubicBezTo>
                    <a:pt x="1344986" y="10414"/>
                    <a:pt x="1356003" y="0"/>
                    <a:pt x="1376958" y="0"/>
                  </a:cubicBezTo>
                  <a:lnTo>
                    <a:pt x="1613750" y="0"/>
                  </a:lnTo>
                  <a:cubicBezTo>
                    <a:pt x="1632109" y="0"/>
                    <a:pt x="1646992" y="14883"/>
                    <a:pt x="1646992" y="33242"/>
                  </a:cubicBezTo>
                  <a:lnTo>
                    <a:pt x="1646992" y="278321"/>
                  </a:lnTo>
                  <a:cubicBezTo>
                    <a:pt x="1646992" y="294005"/>
                    <a:pt x="1639785" y="304927"/>
                    <a:pt x="1625370" y="311086"/>
                  </a:cubicBezTo>
                  <a:cubicBezTo>
                    <a:pt x="1619592" y="313563"/>
                    <a:pt x="1616131" y="314738"/>
                    <a:pt x="1614988" y="314611"/>
                  </a:cubicBezTo>
                  <a:cubicBezTo>
                    <a:pt x="1592192" y="311753"/>
                    <a:pt x="1580762" y="300482"/>
                    <a:pt x="1580698" y="280797"/>
                  </a:cubicBezTo>
                  <a:lnTo>
                    <a:pt x="1580031" y="128683"/>
                  </a:lnTo>
                  <a:close/>
                  <a:moveTo>
                    <a:pt x="612802" y="494630"/>
                  </a:moveTo>
                  <a:cubicBezTo>
                    <a:pt x="667930" y="495015"/>
                    <a:pt x="712947" y="448675"/>
                    <a:pt x="713349" y="391127"/>
                  </a:cubicBezTo>
                  <a:cubicBezTo>
                    <a:pt x="713750" y="333579"/>
                    <a:pt x="669386" y="286614"/>
                    <a:pt x="614257" y="286229"/>
                  </a:cubicBezTo>
                  <a:cubicBezTo>
                    <a:pt x="559129" y="285844"/>
                    <a:pt x="514112" y="332184"/>
                    <a:pt x="513710" y="389732"/>
                  </a:cubicBezTo>
                  <a:cubicBezTo>
                    <a:pt x="513309" y="447281"/>
                    <a:pt x="557673" y="494245"/>
                    <a:pt x="612802" y="494630"/>
                  </a:cubicBezTo>
                  <a:close/>
                  <a:moveTo>
                    <a:pt x="1151311" y="604742"/>
                  </a:moveTo>
                  <a:cubicBezTo>
                    <a:pt x="1151311" y="549717"/>
                    <a:pt x="1106705" y="505111"/>
                    <a:pt x="1051680" y="505111"/>
                  </a:cubicBezTo>
                  <a:cubicBezTo>
                    <a:pt x="996655" y="505111"/>
                    <a:pt x="952048" y="549717"/>
                    <a:pt x="952048" y="604742"/>
                  </a:cubicBezTo>
                  <a:cubicBezTo>
                    <a:pt x="952048" y="659767"/>
                    <a:pt x="996655" y="704374"/>
                    <a:pt x="1051680" y="704374"/>
                  </a:cubicBezTo>
                  <a:cubicBezTo>
                    <a:pt x="1106705" y="704374"/>
                    <a:pt x="1151311" y="659767"/>
                    <a:pt x="1151311" y="604742"/>
                  </a:cubicBezTo>
                  <a:close/>
                  <a:moveTo>
                    <a:pt x="165127" y="856580"/>
                  </a:moveTo>
                  <a:cubicBezTo>
                    <a:pt x="220255" y="856965"/>
                    <a:pt x="265272" y="810625"/>
                    <a:pt x="265674" y="753077"/>
                  </a:cubicBezTo>
                  <a:cubicBezTo>
                    <a:pt x="266075" y="695529"/>
                    <a:pt x="221711" y="648564"/>
                    <a:pt x="166582" y="648179"/>
                  </a:cubicBezTo>
                  <a:cubicBezTo>
                    <a:pt x="111454" y="647794"/>
                    <a:pt x="66437" y="694134"/>
                    <a:pt x="66035" y="751683"/>
                  </a:cubicBezTo>
                  <a:cubicBezTo>
                    <a:pt x="65634" y="809231"/>
                    <a:pt x="109998" y="856195"/>
                    <a:pt x="165127" y="856580"/>
                  </a:cubicBezTo>
                  <a:close/>
                </a:path>
              </a:pathLst>
            </a:custGeom>
            <a:grpFill/>
            <a:ln w="9525" cap="flat">
              <a:noFill/>
              <a:prstDash val="solid"/>
              <a:miter/>
            </a:ln>
          </p:spPr>
          <p:txBody>
            <a:bodyPr rtlCol="0" anchor="ctr"/>
            <a:lstStyle/>
            <a:p>
              <a:endParaRPr lang="en-US" noProof="0">
                <a:latin typeface="Santander Text" panose="020B0504020201020104"/>
              </a:endParaRPr>
            </a:p>
          </p:txBody>
        </p:sp>
        <p:sp>
          <p:nvSpPr>
            <p:cNvPr id="60" name="Free-form: Shape 1874">
              <a:extLst>
                <a:ext uri="{FF2B5EF4-FFF2-40B4-BE49-F238E27FC236}">
                  <a16:creationId xmlns:a16="http://schemas.microsoft.com/office/drawing/2014/main" id="{C2A540BE-5921-5978-C4A4-142B0C11CC21}"/>
                </a:ext>
              </a:extLst>
            </p:cNvPr>
            <p:cNvSpPr/>
            <p:nvPr/>
          </p:nvSpPr>
          <p:spPr>
            <a:xfrm>
              <a:off x="8863012" y="6729412"/>
              <a:ext cx="304800" cy="1095375"/>
            </a:xfrm>
            <a:custGeom>
              <a:avLst/>
              <a:gdLst>
                <a:gd name="connsiteX0" fmla="*/ 304800 w 304800"/>
                <a:gd name="connsiteY0" fmla="*/ 1061466 h 1095375"/>
                <a:gd name="connsiteX1" fmla="*/ 270891 w 304800"/>
                <a:gd name="connsiteY1" fmla="*/ 1095375 h 1095375"/>
                <a:gd name="connsiteX2" fmla="*/ 33909 w 304800"/>
                <a:gd name="connsiteY2" fmla="*/ 1095375 h 1095375"/>
                <a:gd name="connsiteX3" fmla="*/ 0 w 304800"/>
                <a:gd name="connsiteY3" fmla="*/ 1061466 h 1095375"/>
                <a:gd name="connsiteX4" fmla="*/ 0 w 304800"/>
                <a:gd name="connsiteY4" fmla="*/ 33909 h 1095375"/>
                <a:gd name="connsiteX5" fmla="*/ 33909 w 304800"/>
                <a:gd name="connsiteY5" fmla="*/ 0 h 1095375"/>
                <a:gd name="connsiteX6" fmla="*/ 270891 w 304800"/>
                <a:gd name="connsiteY6" fmla="*/ 0 h 1095375"/>
                <a:gd name="connsiteX7" fmla="*/ 304800 w 304800"/>
                <a:gd name="connsiteY7" fmla="*/ 33909 h 1095375"/>
                <a:gd name="connsiteX8" fmla="*/ 304800 w 304800"/>
                <a:gd name="connsiteY8" fmla="*/ 1061466 h 1095375"/>
                <a:gd name="connsiteX9" fmla="*/ 238125 w 304800"/>
                <a:gd name="connsiteY9" fmla="*/ 70104 h 1095375"/>
                <a:gd name="connsiteX10" fmla="*/ 234601 w 304800"/>
                <a:gd name="connsiteY10" fmla="*/ 66580 h 1095375"/>
                <a:gd name="connsiteX11" fmla="*/ 70199 w 304800"/>
                <a:gd name="connsiteY11" fmla="*/ 66580 h 1095375"/>
                <a:gd name="connsiteX12" fmla="*/ 66675 w 304800"/>
                <a:gd name="connsiteY12" fmla="*/ 70104 h 1095375"/>
                <a:gd name="connsiteX13" fmla="*/ 66675 w 304800"/>
                <a:gd name="connsiteY13" fmla="*/ 1025080 h 1095375"/>
                <a:gd name="connsiteX14" fmla="*/ 70199 w 304800"/>
                <a:gd name="connsiteY14" fmla="*/ 1028605 h 1095375"/>
                <a:gd name="connsiteX15" fmla="*/ 234601 w 304800"/>
                <a:gd name="connsiteY15" fmla="*/ 1028605 h 1095375"/>
                <a:gd name="connsiteX16" fmla="*/ 238125 w 304800"/>
                <a:gd name="connsiteY16" fmla="*/ 1025081 h 1095375"/>
                <a:gd name="connsiteX17" fmla="*/ 238125 w 304800"/>
                <a:gd name="connsiteY17" fmla="*/ 70104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800" h="1095375">
                  <a:moveTo>
                    <a:pt x="304800" y="1061466"/>
                  </a:moveTo>
                  <a:cubicBezTo>
                    <a:pt x="304800" y="1080194"/>
                    <a:pt x="289618" y="1095375"/>
                    <a:pt x="270891" y="1095375"/>
                  </a:cubicBezTo>
                  <a:lnTo>
                    <a:pt x="33909" y="1095375"/>
                  </a:lnTo>
                  <a:cubicBezTo>
                    <a:pt x="15181" y="1095375"/>
                    <a:pt x="0" y="1080193"/>
                    <a:pt x="0" y="1061466"/>
                  </a:cubicBezTo>
                  <a:lnTo>
                    <a:pt x="0" y="33909"/>
                  </a:lnTo>
                  <a:cubicBezTo>
                    <a:pt x="0" y="15182"/>
                    <a:pt x="15182" y="0"/>
                    <a:pt x="33909" y="0"/>
                  </a:cubicBezTo>
                  <a:lnTo>
                    <a:pt x="270891" y="0"/>
                  </a:lnTo>
                  <a:cubicBezTo>
                    <a:pt x="289619" y="0"/>
                    <a:pt x="304800" y="15182"/>
                    <a:pt x="304800" y="33909"/>
                  </a:cubicBezTo>
                  <a:lnTo>
                    <a:pt x="304800" y="1061466"/>
                  </a:lnTo>
                  <a:close/>
                  <a:moveTo>
                    <a:pt x="238125" y="70104"/>
                  </a:moveTo>
                  <a:cubicBezTo>
                    <a:pt x="238125" y="68158"/>
                    <a:pt x="236547" y="66580"/>
                    <a:pt x="234601" y="66580"/>
                  </a:cubicBezTo>
                  <a:lnTo>
                    <a:pt x="70199" y="66580"/>
                  </a:lnTo>
                  <a:cubicBezTo>
                    <a:pt x="68253" y="66580"/>
                    <a:pt x="66675" y="68158"/>
                    <a:pt x="66675" y="70104"/>
                  </a:cubicBezTo>
                  <a:lnTo>
                    <a:pt x="66675" y="1025080"/>
                  </a:lnTo>
                  <a:cubicBezTo>
                    <a:pt x="66675" y="1027027"/>
                    <a:pt x="68253" y="1028605"/>
                    <a:pt x="70199" y="1028605"/>
                  </a:cubicBezTo>
                  <a:lnTo>
                    <a:pt x="234601" y="1028605"/>
                  </a:lnTo>
                  <a:cubicBezTo>
                    <a:pt x="236547" y="1028605"/>
                    <a:pt x="238125" y="1027027"/>
                    <a:pt x="238125" y="1025081"/>
                  </a:cubicBezTo>
                  <a:lnTo>
                    <a:pt x="238125" y="70104"/>
                  </a:lnTo>
                  <a:close/>
                </a:path>
              </a:pathLst>
            </a:custGeom>
            <a:grpFill/>
            <a:ln w="9525" cap="flat">
              <a:noFill/>
              <a:prstDash val="solid"/>
              <a:miter/>
            </a:ln>
          </p:spPr>
          <p:txBody>
            <a:bodyPr rtlCol="0" anchor="ctr"/>
            <a:lstStyle/>
            <a:p>
              <a:endParaRPr lang="en-US" noProof="0">
                <a:latin typeface="Santander Text" panose="020B0504020201020104"/>
              </a:endParaRPr>
            </a:p>
          </p:txBody>
        </p:sp>
        <p:sp>
          <p:nvSpPr>
            <p:cNvPr id="61" name="Free-form: Shape 1875">
              <a:extLst>
                <a:ext uri="{FF2B5EF4-FFF2-40B4-BE49-F238E27FC236}">
                  <a16:creationId xmlns:a16="http://schemas.microsoft.com/office/drawing/2014/main" id="{E8B6A0B1-7CDF-2474-9E0A-97D18DECB792}"/>
                </a:ext>
              </a:extLst>
            </p:cNvPr>
            <p:cNvSpPr/>
            <p:nvPr/>
          </p:nvSpPr>
          <p:spPr>
            <a:xfrm>
              <a:off x="7986712" y="6948487"/>
              <a:ext cx="304800" cy="876300"/>
            </a:xfrm>
            <a:custGeom>
              <a:avLst/>
              <a:gdLst>
                <a:gd name="connsiteX0" fmla="*/ 304800 w 304800"/>
                <a:gd name="connsiteY0" fmla="*/ 842296 h 876300"/>
                <a:gd name="connsiteX1" fmla="*/ 270796 w 304800"/>
                <a:gd name="connsiteY1" fmla="*/ 876300 h 876300"/>
                <a:gd name="connsiteX2" fmla="*/ 34004 w 304800"/>
                <a:gd name="connsiteY2" fmla="*/ 876300 h 876300"/>
                <a:gd name="connsiteX3" fmla="*/ 0 w 304800"/>
                <a:gd name="connsiteY3" fmla="*/ 842296 h 876300"/>
                <a:gd name="connsiteX4" fmla="*/ 0 w 304800"/>
                <a:gd name="connsiteY4" fmla="*/ 34004 h 876300"/>
                <a:gd name="connsiteX5" fmla="*/ 34004 w 304800"/>
                <a:gd name="connsiteY5" fmla="*/ 0 h 876300"/>
                <a:gd name="connsiteX6" fmla="*/ 270796 w 304800"/>
                <a:gd name="connsiteY6" fmla="*/ 0 h 876300"/>
                <a:gd name="connsiteX7" fmla="*/ 304800 w 304800"/>
                <a:gd name="connsiteY7" fmla="*/ 34004 h 876300"/>
                <a:gd name="connsiteX8" fmla="*/ 304800 w 304800"/>
                <a:gd name="connsiteY8" fmla="*/ 842296 h 876300"/>
                <a:gd name="connsiteX9" fmla="*/ 238125 w 304800"/>
                <a:gd name="connsiteY9" fmla="*/ 71247 h 876300"/>
                <a:gd name="connsiteX10" fmla="*/ 233458 w 304800"/>
                <a:gd name="connsiteY10" fmla="*/ 66580 h 876300"/>
                <a:gd name="connsiteX11" fmla="*/ 71342 w 304800"/>
                <a:gd name="connsiteY11" fmla="*/ 66580 h 876300"/>
                <a:gd name="connsiteX12" fmla="*/ 66675 w 304800"/>
                <a:gd name="connsiteY12" fmla="*/ 71247 h 876300"/>
                <a:gd name="connsiteX13" fmla="*/ 66675 w 304800"/>
                <a:gd name="connsiteY13" fmla="*/ 804863 h 876300"/>
                <a:gd name="connsiteX14" fmla="*/ 71342 w 304800"/>
                <a:gd name="connsiteY14" fmla="*/ 809530 h 876300"/>
                <a:gd name="connsiteX15" fmla="*/ 233458 w 304800"/>
                <a:gd name="connsiteY15" fmla="*/ 809530 h 876300"/>
                <a:gd name="connsiteX16" fmla="*/ 238125 w 304800"/>
                <a:gd name="connsiteY16" fmla="*/ 804863 h 876300"/>
                <a:gd name="connsiteX17" fmla="*/ 238125 w 304800"/>
                <a:gd name="connsiteY17" fmla="*/ 71247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800" h="876300">
                  <a:moveTo>
                    <a:pt x="304800" y="842296"/>
                  </a:moveTo>
                  <a:cubicBezTo>
                    <a:pt x="304800" y="861076"/>
                    <a:pt x="289576" y="876300"/>
                    <a:pt x="270796" y="876300"/>
                  </a:cubicBezTo>
                  <a:lnTo>
                    <a:pt x="34004" y="876300"/>
                  </a:lnTo>
                  <a:cubicBezTo>
                    <a:pt x="15224" y="876300"/>
                    <a:pt x="0" y="861076"/>
                    <a:pt x="0" y="842296"/>
                  </a:cubicBezTo>
                  <a:lnTo>
                    <a:pt x="0" y="34004"/>
                  </a:lnTo>
                  <a:cubicBezTo>
                    <a:pt x="0" y="15224"/>
                    <a:pt x="15224" y="0"/>
                    <a:pt x="34004" y="0"/>
                  </a:cubicBezTo>
                  <a:lnTo>
                    <a:pt x="270796" y="0"/>
                  </a:lnTo>
                  <a:cubicBezTo>
                    <a:pt x="289576" y="0"/>
                    <a:pt x="304800" y="15224"/>
                    <a:pt x="304800" y="34004"/>
                  </a:cubicBezTo>
                  <a:lnTo>
                    <a:pt x="304800" y="842296"/>
                  </a:lnTo>
                  <a:close/>
                  <a:moveTo>
                    <a:pt x="238125" y="71247"/>
                  </a:moveTo>
                  <a:cubicBezTo>
                    <a:pt x="238125" y="68669"/>
                    <a:pt x="236035" y="66580"/>
                    <a:pt x="233458" y="66580"/>
                  </a:cubicBezTo>
                  <a:lnTo>
                    <a:pt x="71342" y="66580"/>
                  </a:lnTo>
                  <a:cubicBezTo>
                    <a:pt x="68765" y="66580"/>
                    <a:pt x="66675" y="68669"/>
                    <a:pt x="66675" y="71247"/>
                  </a:cubicBezTo>
                  <a:lnTo>
                    <a:pt x="66675" y="804863"/>
                  </a:lnTo>
                  <a:cubicBezTo>
                    <a:pt x="66675" y="807440"/>
                    <a:pt x="68765" y="809530"/>
                    <a:pt x="71342" y="809530"/>
                  </a:cubicBezTo>
                  <a:lnTo>
                    <a:pt x="233458" y="809530"/>
                  </a:lnTo>
                  <a:cubicBezTo>
                    <a:pt x="236035" y="809530"/>
                    <a:pt x="238125" y="807440"/>
                    <a:pt x="238125" y="804863"/>
                  </a:cubicBezTo>
                  <a:lnTo>
                    <a:pt x="238125" y="71247"/>
                  </a:lnTo>
                  <a:close/>
                </a:path>
              </a:pathLst>
            </a:custGeom>
            <a:grpFill/>
            <a:ln w="9525" cap="flat">
              <a:noFill/>
              <a:prstDash val="solid"/>
              <a:miter/>
            </a:ln>
          </p:spPr>
          <p:txBody>
            <a:bodyPr rtlCol="0" anchor="ctr"/>
            <a:lstStyle/>
            <a:p>
              <a:endParaRPr lang="en-US" noProof="0">
                <a:latin typeface="Santander Text" panose="020B0504020201020104"/>
              </a:endParaRPr>
            </a:p>
          </p:txBody>
        </p:sp>
        <p:sp>
          <p:nvSpPr>
            <p:cNvPr id="62" name="Free-form: Shape 1876">
              <a:extLst>
                <a:ext uri="{FF2B5EF4-FFF2-40B4-BE49-F238E27FC236}">
                  <a16:creationId xmlns:a16="http://schemas.microsoft.com/office/drawing/2014/main" id="{3B4E8BA5-23E8-62AE-C9C4-E0C06EA88179}"/>
                </a:ext>
              </a:extLst>
            </p:cNvPr>
            <p:cNvSpPr/>
            <p:nvPr/>
          </p:nvSpPr>
          <p:spPr>
            <a:xfrm>
              <a:off x="8424862" y="7167562"/>
              <a:ext cx="304800" cy="657225"/>
            </a:xfrm>
            <a:custGeom>
              <a:avLst/>
              <a:gdLst>
                <a:gd name="connsiteX0" fmla="*/ 304800 w 304800"/>
                <a:gd name="connsiteY0" fmla="*/ 623411 h 657225"/>
                <a:gd name="connsiteX1" fmla="*/ 270986 w 304800"/>
                <a:gd name="connsiteY1" fmla="*/ 657225 h 657225"/>
                <a:gd name="connsiteX2" fmla="*/ 33814 w 304800"/>
                <a:gd name="connsiteY2" fmla="*/ 657225 h 657225"/>
                <a:gd name="connsiteX3" fmla="*/ 0 w 304800"/>
                <a:gd name="connsiteY3" fmla="*/ 623411 h 657225"/>
                <a:gd name="connsiteX4" fmla="*/ 0 w 304800"/>
                <a:gd name="connsiteY4" fmla="*/ 33814 h 657225"/>
                <a:gd name="connsiteX5" fmla="*/ 33814 w 304800"/>
                <a:gd name="connsiteY5" fmla="*/ 0 h 657225"/>
                <a:gd name="connsiteX6" fmla="*/ 270986 w 304800"/>
                <a:gd name="connsiteY6" fmla="*/ 0 h 657225"/>
                <a:gd name="connsiteX7" fmla="*/ 304800 w 304800"/>
                <a:gd name="connsiteY7" fmla="*/ 33814 h 657225"/>
                <a:gd name="connsiteX8" fmla="*/ 304800 w 304800"/>
                <a:gd name="connsiteY8" fmla="*/ 623411 h 657225"/>
                <a:gd name="connsiteX9" fmla="*/ 238125 w 304800"/>
                <a:gd name="connsiteY9" fmla="*/ 71723 h 657225"/>
                <a:gd name="connsiteX10" fmla="*/ 233077 w 304800"/>
                <a:gd name="connsiteY10" fmla="*/ 66675 h 657225"/>
                <a:gd name="connsiteX11" fmla="*/ 71723 w 304800"/>
                <a:gd name="connsiteY11" fmla="*/ 66675 h 657225"/>
                <a:gd name="connsiteX12" fmla="*/ 66675 w 304800"/>
                <a:gd name="connsiteY12" fmla="*/ 71723 h 657225"/>
                <a:gd name="connsiteX13" fmla="*/ 66675 w 304800"/>
                <a:gd name="connsiteY13" fmla="*/ 585502 h 657225"/>
                <a:gd name="connsiteX14" fmla="*/ 71723 w 304800"/>
                <a:gd name="connsiteY14" fmla="*/ 590550 h 657225"/>
                <a:gd name="connsiteX15" fmla="*/ 233077 w 304800"/>
                <a:gd name="connsiteY15" fmla="*/ 590550 h 657225"/>
                <a:gd name="connsiteX16" fmla="*/ 238125 w 304800"/>
                <a:gd name="connsiteY16" fmla="*/ 585502 h 657225"/>
                <a:gd name="connsiteX17" fmla="*/ 238125 w 304800"/>
                <a:gd name="connsiteY17" fmla="*/ 71723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800" h="657225">
                  <a:moveTo>
                    <a:pt x="304800" y="623411"/>
                  </a:moveTo>
                  <a:cubicBezTo>
                    <a:pt x="304800" y="642086"/>
                    <a:pt x="289661" y="657225"/>
                    <a:pt x="270986" y="657225"/>
                  </a:cubicBezTo>
                  <a:lnTo>
                    <a:pt x="33814" y="657225"/>
                  </a:lnTo>
                  <a:cubicBezTo>
                    <a:pt x="15139" y="657225"/>
                    <a:pt x="0" y="642086"/>
                    <a:pt x="0" y="623411"/>
                  </a:cubicBezTo>
                  <a:lnTo>
                    <a:pt x="0" y="33814"/>
                  </a:lnTo>
                  <a:cubicBezTo>
                    <a:pt x="0" y="15139"/>
                    <a:pt x="15139" y="0"/>
                    <a:pt x="33814" y="0"/>
                  </a:cubicBezTo>
                  <a:lnTo>
                    <a:pt x="270986" y="0"/>
                  </a:lnTo>
                  <a:cubicBezTo>
                    <a:pt x="289661" y="0"/>
                    <a:pt x="304800" y="15139"/>
                    <a:pt x="304800" y="33814"/>
                  </a:cubicBezTo>
                  <a:lnTo>
                    <a:pt x="304800" y="623411"/>
                  </a:lnTo>
                  <a:close/>
                  <a:moveTo>
                    <a:pt x="238125" y="71723"/>
                  </a:moveTo>
                  <a:cubicBezTo>
                    <a:pt x="238125" y="68935"/>
                    <a:pt x="235865" y="66675"/>
                    <a:pt x="233077" y="66675"/>
                  </a:cubicBezTo>
                  <a:lnTo>
                    <a:pt x="71723" y="66675"/>
                  </a:lnTo>
                  <a:cubicBezTo>
                    <a:pt x="68935" y="66675"/>
                    <a:pt x="66675" y="68935"/>
                    <a:pt x="66675" y="71723"/>
                  </a:cubicBezTo>
                  <a:lnTo>
                    <a:pt x="66675" y="585502"/>
                  </a:lnTo>
                  <a:cubicBezTo>
                    <a:pt x="66675" y="588290"/>
                    <a:pt x="68935" y="590550"/>
                    <a:pt x="71723" y="590550"/>
                  </a:cubicBezTo>
                  <a:lnTo>
                    <a:pt x="233077" y="590550"/>
                  </a:lnTo>
                  <a:cubicBezTo>
                    <a:pt x="235865" y="590550"/>
                    <a:pt x="238125" y="588290"/>
                    <a:pt x="238125" y="585502"/>
                  </a:cubicBezTo>
                  <a:lnTo>
                    <a:pt x="238125" y="71723"/>
                  </a:lnTo>
                  <a:close/>
                </a:path>
              </a:pathLst>
            </a:custGeom>
            <a:grpFill/>
            <a:ln w="9525" cap="flat">
              <a:noFill/>
              <a:prstDash val="solid"/>
              <a:miter/>
            </a:ln>
          </p:spPr>
          <p:txBody>
            <a:bodyPr rtlCol="0" anchor="ctr"/>
            <a:lstStyle/>
            <a:p>
              <a:endParaRPr lang="en-US" noProof="0">
                <a:latin typeface="Santander Text" panose="020B0504020201020104"/>
              </a:endParaRPr>
            </a:p>
          </p:txBody>
        </p:sp>
        <p:sp>
          <p:nvSpPr>
            <p:cNvPr id="63" name="Free-form: Shape 1877">
              <a:extLst>
                <a:ext uri="{FF2B5EF4-FFF2-40B4-BE49-F238E27FC236}">
                  <a16:creationId xmlns:a16="http://schemas.microsoft.com/office/drawing/2014/main" id="{CEE7D14E-A413-AADB-CB44-C65C69AA4AFA}"/>
                </a:ext>
              </a:extLst>
            </p:cNvPr>
            <p:cNvSpPr/>
            <p:nvPr/>
          </p:nvSpPr>
          <p:spPr>
            <a:xfrm>
              <a:off x="7539037" y="7310437"/>
              <a:ext cx="304800" cy="514350"/>
            </a:xfrm>
            <a:custGeom>
              <a:avLst/>
              <a:gdLst>
                <a:gd name="connsiteX0" fmla="*/ 304800 w 304800"/>
                <a:gd name="connsiteY0" fmla="*/ 480441 h 514350"/>
                <a:gd name="connsiteX1" fmla="*/ 270891 w 304800"/>
                <a:gd name="connsiteY1" fmla="*/ 514350 h 514350"/>
                <a:gd name="connsiteX2" fmla="*/ 33909 w 304800"/>
                <a:gd name="connsiteY2" fmla="*/ 514350 h 514350"/>
                <a:gd name="connsiteX3" fmla="*/ 0 w 304800"/>
                <a:gd name="connsiteY3" fmla="*/ 480441 h 514350"/>
                <a:gd name="connsiteX4" fmla="*/ 0 w 304800"/>
                <a:gd name="connsiteY4" fmla="*/ 33909 h 514350"/>
                <a:gd name="connsiteX5" fmla="*/ 33909 w 304800"/>
                <a:gd name="connsiteY5" fmla="*/ 0 h 514350"/>
                <a:gd name="connsiteX6" fmla="*/ 270891 w 304800"/>
                <a:gd name="connsiteY6" fmla="*/ 0 h 514350"/>
                <a:gd name="connsiteX7" fmla="*/ 304800 w 304800"/>
                <a:gd name="connsiteY7" fmla="*/ 33909 h 514350"/>
                <a:gd name="connsiteX8" fmla="*/ 304800 w 304800"/>
                <a:gd name="connsiteY8" fmla="*/ 480441 h 514350"/>
                <a:gd name="connsiteX9" fmla="*/ 238125 w 304800"/>
                <a:gd name="connsiteY9" fmla="*/ 73628 h 514350"/>
                <a:gd name="connsiteX10" fmla="*/ 230981 w 304800"/>
                <a:gd name="connsiteY10" fmla="*/ 66484 h 514350"/>
                <a:gd name="connsiteX11" fmla="*/ 73819 w 304800"/>
                <a:gd name="connsiteY11" fmla="*/ 66484 h 514350"/>
                <a:gd name="connsiteX12" fmla="*/ 66675 w 304800"/>
                <a:gd name="connsiteY12" fmla="*/ 73628 h 514350"/>
                <a:gd name="connsiteX13" fmla="*/ 66675 w 304800"/>
                <a:gd name="connsiteY13" fmla="*/ 440531 h 514350"/>
                <a:gd name="connsiteX14" fmla="*/ 73819 w 304800"/>
                <a:gd name="connsiteY14" fmla="*/ 447675 h 514350"/>
                <a:gd name="connsiteX15" fmla="*/ 230981 w 304800"/>
                <a:gd name="connsiteY15" fmla="*/ 447675 h 514350"/>
                <a:gd name="connsiteX16" fmla="*/ 238125 w 304800"/>
                <a:gd name="connsiteY16" fmla="*/ 440531 h 514350"/>
                <a:gd name="connsiteX17" fmla="*/ 238125 w 304800"/>
                <a:gd name="connsiteY17" fmla="*/ 73628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800" h="514350">
                  <a:moveTo>
                    <a:pt x="304800" y="480441"/>
                  </a:moveTo>
                  <a:cubicBezTo>
                    <a:pt x="304800" y="499169"/>
                    <a:pt x="289618" y="514350"/>
                    <a:pt x="270891" y="514350"/>
                  </a:cubicBezTo>
                  <a:lnTo>
                    <a:pt x="33909" y="514350"/>
                  </a:lnTo>
                  <a:cubicBezTo>
                    <a:pt x="15182" y="514350"/>
                    <a:pt x="0" y="499168"/>
                    <a:pt x="0" y="480441"/>
                  </a:cubicBezTo>
                  <a:lnTo>
                    <a:pt x="0" y="33909"/>
                  </a:lnTo>
                  <a:cubicBezTo>
                    <a:pt x="0" y="15181"/>
                    <a:pt x="15182" y="0"/>
                    <a:pt x="33909" y="0"/>
                  </a:cubicBezTo>
                  <a:lnTo>
                    <a:pt x="270891" y="0"/>
                  </a:lnTo>
                  <a:cubicBezTo>
                    <a:pt x="289618" y="0"/>
                    <a:pt x="304800" y="15182"/>
                    <a:pt x="304800" y="33909"/>
                  </a:cubicBezTo>
                  <a:lnTo>
                    <a:pt x="304800" y="480441"/>
                  </a:lnTo>
                  <a:close/>
                  <a:moveTo>
                    <a:pt x="238125" y="73628"/>
                  </a:moveTo>
                  <a:cubicBezTo>
                    <a:pt x="238125" y="69683"/>
                    <a:pt x="234927" y="66484"/>
                    <a:pt x="230981" y="66484"/>
                  </a:cubicBezTo>
                  <a:lnTo>
                    <a:pt x="73819" y="66484"/>
                  </a:lnTo>
                  <a:cubicBezTo>
                    <a:pt x="69873" y="66484"/>
                    <a:pt x="66675" y="69683"/>
                    <a:pt x="66675" y="73628"/>
                  </a:cubicBezTo>
                  <a:lnTo>
                    <a:pt x="66675" y="440531"/>
                  </a:lnTo>
                  <a:cubicBezTo>
                    <a:pt x="66675" y="444477"/>
                    <a:pt x="69873" y="447675"/>
                    <a:pt x="73819" y="447675"/>
                  </a:cubicBezTo>
                  <a:lnTo>
                    <a:pt x="230981" y="447675"/>
                  </a:lnTo>
                  <a:cubicBezTo>
                    <a:pt x="234927" y="447675"/>
                    <a:pt x="238125" y="444477"/>
                    <a:pt x="238125" y="440531"/>
                  </a:cubicBezTo>
                  <a:lnTo>
                    <a:pt x="238125" y="73628"/>
                  </a:lnTo>
                  <a:close/>
                </a:path>
              </a:pathLst>
            </a:custGeom>
            <a:grpFill/>
            <a:ln w="9525" cap="flat">
              <a:noFill/>
              <a:prstDash val="solid"/>
              <a:miter/>
            </a:ln>
          </p:spPr>
          <p:txBody>
            <a:bodyPr rtlCol="0" anchor="ctr"/>
            <a:lstStyle/>
            <a:p>
              <a:endParaRPr lang="en-US" noProof="0">
                <a:latin typeface="Santander Text" panose="020B0504020201020104"/>
              </a:endParaRPr>
            </a:p>
          </p:txBody>
        </p:sp>
      </p:grpSp>
      <p:sp>
        <p:nvSpPr>
          <p:cNvPr id="64" name="Rectángulo: esquinas redondeadas 63">
            <a:extLst>
              <a:ext uri="{FF2B5EF4-FFF2-40B4-BE49-F238E27FC236}">
                <a16:creationId xmlns:a16="http://schemas.microsoft.com/office/drawing/2014/main" id="{B38ED4B9-87D5-8822-980F-0822C26556C5}"/>
              </a:ext>
            </a:extLst>
          </p:cNvPr>
          <p:cNvSpPr/>
          <p:nvPr/>
        </p:nvSpPr>
        <p:spPr>
          <a:xfrm>
            <a:off x="3806382" y="3260778"/>
            <a:ext cx="811529" cy="267299"/>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noProof="0">
                <a:latin typeface="Santander Text" panose="020B0504020201020104"/>
              </a:rPr>
              <a:t>Power BI</a:t>
            </a:r>
          </a:p>
        </p:txBody>
      </p:sp>
      <p:grpSp>
        <p:nvGrpSpPr>
          <p:cNvPr id="65" name="Group 21">
            <a:extLst>
              <a:ext uri="{FF2B5EF4-FFF2-40B4-BE49-F238E27FC236}">
                <a16:creationId xmlns:a16="http://schemas.microsoft.com/office/drawing/2014/main" id="{D2199A05-9EF4-4D5D-4C0D-8463FB9D3A9E}"/>
              </a:ext>
            </a:extLst>
          </p:cNvPr>
          <p:cNvGrpSpPr/>
          <p:nvPr/>
        </p:nvGrpSpPr>
        <p:grpSpPr>
          <a:xfrm>
            <a:off x="3682237" y="2664450"/>
            <a:ext cx="453683" cy="462983"/>
            <a:chOff x="3461856" y="6512355"/>
            <a:chExt cx="453683" cy="462983"/>
          </a:xfrm>
        </p:grpSpPr>
        <p:sp>
          <p:nvSpPr>
            <p:cNvPr id="66" name="Rectangle 20">
              <a:extLst>
                <a:ext uri="{FF2B5EF4-FFF2-40B4-BE49-F238E27FC236}">
                  <a16:creationId xmlns:a16="http://schemas.microsoft.com/office/drawing/2014/main" id="{A28D31B1-36EE-DB94-C95D-964B8981F85F}"/>
                </a:ext>
              </a:extLst>
            </p:cNvPr>
            <p:cNvSpPr/>
            <p:nvPr/>
          </p:nvSpPr>
          <p:spPr>
            <a:xfrm>
              <a:off x="3461856" y="6536952"/>
              <a:ext cx="453683" cy="4339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Santander Text" panose="020B0504020201020104"/>
              </a:endParaRPr>
            </a:p>
          </p:txBody>
        </p:sp>
        <p:grpSp>
          <p:nvGrpSpPr>
            <p:cNvPr id="67" name="Grupo 66">
              <a:extLst>
                <a:ext uri="{FF2B5EF4-FFF2-40B4-BE49-F238E27FC236}">
                  <a16:creationId xmlns:a16="http://schemas.microsoft.com/office/drawing/2014/main" id="{7FCE24D7-4D9B-9B10-B3C7-F02DA5E0BEF9}"/>
                </a:ext>
              </a:extLst>
            </p:cNvPr>
            <p:cNvGrpSpPr/>
            <p:nvPr/>
          </p:nvGrpSpPr>
          <p:grpSpPr>
            <a:xfrm>
              <a:off x="3461857" y="6512355"/>
              <a:ext cx="449621" cy="462983"/>
              <a:chOff x="3729176" y="4695678"/>
              <a:chExt cx="449621" cy="462983"/>
            </a:xfrm>
          </p:grpSpPr>
          <p:pic>
            <p:nvPicPr>
              <p:cNvPr id="68" name="Gráfico 67" descr="Documento contorno">
                <a:extLst>
                  <a:ext uri="{FF2B5EF4-FFF2-40B4-BE49-F238E27FC236}">
                    <a16:creationId xmlns:a16="http://schemas.microsoft.com/office/drawing/2014/main" id="{1D2093A0-DCF7-331D-6AC6-90B5E59F60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1335" y="4695678"/>
                <a:ext cx="405305" cy="405305"/>
              </a:xfrm>
              <a:prstGeom prst="rect">
                <a:avLst/>
              </a:prstGeom>
            </p:spPr>
          </p:pic>
          <p:sp>
            <p:nvSpPr>
              <p:cNvPr id="69" name="Rectángulo: esquinas redondeadas 27">
                <a:extLst>
                  <a:ext uri="{FF2B5EF4-FFF2-40B4-BE49-F238E27FC236}">
                    <a16:creationId xmlns:a16="http://schemas.microsoft.com/office/drawing/2014/main" id="{A8436071-68C3-3392-CE78-2DED78DA943F}"/>
                  </a:ext>
                </a:extLst>
              </p:cNvPr>
              <p:cNvSpPr/>
              <p:nvPr/>
            </p:nvSpPr>
            <p:spPr>
              <a:xfrm>
                <a:off x="3729176" y="5002653"/>
                <a:ext cx="449621" cy="156008"/>
              </a:xfrm>
              <a:prstGeom prst="round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noProof="0">
                    <a:solidFill>
                      <a:schemeClr val="tx1"/>
                    </a:solidFill>
                    <a:latin typeface="Santander Text" panose="020B0504020201020104"/>
                    <a:ea typeface="Calibri" panose="020F0502020204030204" pitchFamily="34" charset="0"/>
                    <a:cs typeface="Calibri" panose="020F0502020204030204" pitchFamily="34" charset="0"/>
                  </a:rPr>
                  <a:t>CSV/Json</a:t>
                </a:r>
              </a:p>
            </p:txBody>
          </p:sp>
        </p:grpSp>
      </p:grpSp>
      <p:cxnSp>
        <p:nvCxnSpPr>
          <p:cNvPr id="70" name="Conector recto de flecha 69">
            <a:extLst>
              <a:ext uri="{FF2B5EF4-FFF2-40B4-BE49-F238E27FC236}">
                <a16:creationId xmlns:a16="http://schemas.microsoft.com/office/drawing/2014/main" id="{5945CDC7-76AB-6A9D-A215-BD7EA5186EB1}"/>
              </a:ext>
            </a:extLst>
          </p:cNvPr>
          <p:cNvCxnSpPr>
            <a:cxnSpLocks/>
            <a:endCxn id="64" idx="0"/>
          </p:cNvCxnSpPr>
          <p:nvPr/>
        </p:nvCxnSpPr>
        <p:spPr>
          <a:xfrm>
            <a:off x="4212146" y="2674590"/>
            <a:ext cx="1" cy="58618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3" name="Rectángulo: esquinas redondeadas 27">
            <a:extLst>
              <a:ext uri="{FF2B5EF4-FFF2-40B4-BE49-F238E27FC236}">
                <a16:creationId xmlns:a16="http://schemas.microsoft.com/office/drawing/2014/main" id="{2E3BB7CA-A296-24CB-C05A-B435F2B02E34}"/>
              </a:ext>
            </a:extLst>
          </p:cNvPr>
          <p:cNvSpPr/>
          <p:nvPr/>
        </p:nvSpPr>
        <p:spPr>
          <a:xfrm>
            <a:off x="5190674" y="1898682"/>
            <a:ext cx="449621" cy="156008"/>
          </a:xfrm>
          <a:prstGeom prst="round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noProof="0">
                <a:solidFill>
                  <a:schemeClr val="tx1"/>
                </a:solidFill>
                <a:latin typeface="Santander Text" panose="020B0504020201020104"/>
                <a:ea typeface="Calibri" panose="020F0502020204030204" pitchFamily="34" charset="0"/>
                <a:cs typeface="Calibri" panose="020F0502020204030204" pitchFamily="34" charset="0"/>
              </a:rPr>
              <a:t>Question</a:t>
            </a:r>
          </a:p>
        </p:txBody>
      </p:sp>
      <p:sp>
        <p:nvSpPr>
          <p:cNvPr id="75" name="Bocadillo: rectángulo 74">
            <a:extLst>
              <a:ext uri="{FF2B5EF4-FFF2-40B4-BE49-F238E27FC236}">
                <a16:creationId xmlns:a16="http://schemas.microsoft.com/office/drawing/2014/main" id="{14A2BE93-143B-19F5-49E1-1696A87BDD0D}"/>
              </a:ext>
            </a:extLst>
          </p:cNvPr>
          <p:cNvSpPr/>
          <p:nvPr/>
        </p:nvSpPr>
        <p:spPr>
          <a:xfrm>
            <a:off x="85726" y="1328083"/>
            <a:ext cx="3379458" cy="3409503"/>
          </a:xfrm>
          <a:prstGeom prst="wedgeRectCallout">
            <a:avLst>
              <a:gd name="adj1" fmla="val 63818"/>
              <a:gd name="adj2" fmla="val -31367"/>
            </a:avLst>
          </a:prstGeom>
          <a:solidFill>
            <a:schemeClr val="bg1"/>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82550" algn="just">
              <a:spcAft>
                <a:spcPts val="600"/>
              </a:spcAft>
              <a:buFont typeface="Arial" panose="020B0604020202020204" pitchFamily="34" charset="0"/>
              <a:buChar char="•"/>
            </a:pPr>
            <a:r>
              <a:rPr lang="en-US" sz="900" noProof="0">
                <a:solidFill>
                  <a:schemeClr val="tx1"/>
                </a:solidFill>
                <a:latin typeface="Santander Text" panose="020B0504020201020104"/>
              </a:rPr>
              <a:t>What is the balance drawn down in EUR at the end of each month from 2024 onwards? In table format with the balance in EUR millions.</a:t>
            </a:r>
            <a:endParaRPr lang="en-US" sz="500" noProof="0">
              <a:solidFill>
                <a:schemeClr val="tx1"/>
              </a:solidFill>
              <a:latin typeface="Santander Text" panose="020B0504020201020104"/>
            </a:endParaRPr>
          </a:p>
          <a:p>
            <a:pPr marL="171450" indent="-82550" algn="just">
              <a:spcAft>
                <a:spcPts val="600"/>
              </a:spcAft>
              <a:buFont typeface="Arial" panose="020B0604020202020204" pitchFamily="34" charset="0"/>
              <a:buChar char="•"/>
            </a:pPr>
            <a:r>
              <a:rPr lang="en-US" sz="900" noProof="0">
                <a:solidFill>
                  <a:schemeClr val="tx1"/>
                </a:solidFill>
                <a:latin typeface="Santander Text" panose="020B0504020201020104"/>
              </a:rPr>
              <a:t>Could you compare, for each quarter, which deals (comparing by Deal Name) have seen a greater decrease in the balance drawn? Bring out a table including: *deal name, balance change (in millions of EUR), Booking unit, Product level 1, Product level 2.</a:t>
            </a:r>
            <a:endParaRPr lang="en-US" sz="500" noProof="0">
              <a:solidFill>
                <a:schemeClr val="tx1"/>
              </a:solidFill>
              <a:latin typeface="Santander Text" panose="020B0504020201020104"/>
            </a:endParaRPr>
          </a:p>
          <a:p>
            <a:pPr marL="171450" indent="-82550" algn="just">
              <a:spcAft>
                <a:spcPts val="600"/>
              </a:spcAft>
              <a:buFont typeface="Arial" panose="020B0604020202020204" pitchFamily="34" charset="0"/>
              <a:buChar char="•"/>
            </a:pPr>
            <a:r>
              <a:rPr lang="en-US" sz="900" noProof="0">
                <a:solidFill>
                  <a:schemeClr val="tx1"/>
                </a:solidFill>
                <a:latin typeface="Santander Text" panose="020B0504020201020104"/>
              </a:rPr>
              <a:t>Could you compare, for each quarter, which deals (comparing by Deal Name) have seen a greater increase in the balance drawn? Draw a table including: deal name, balance change (in millions of EUR), Booking unit, Product level 1, Product level 2.</a:t>
            </a:r>
            <a:endParaRPr lang="en-US" sz="500" noProof="0">
              <a:solidFill>
                <a:schemeClr val="tx1"/>
              </a:solidFill>
              <a:latin typeface="Santander Text" panose="020B0504020201020104"/>
            </a:endParaRPr>
          </a:p>
          <a:p>
            <a:pPr marL="171450" indent="-82550" algn="just">
              <a:buFont typeface="Arial" panose="020B0604020202020204" pitchFamily="34" charset="0"/>
              <a:buChar char="•"/>
            </a:pPr>
            <a:r>
              <a:rPr lang="en-US" sz="900" noProof="0">
                <a:solidFill>
                  <a:schemeClr val="tx1"/>
                </a:solidFill>
                <a:latin typeface="Santander Text" panose="020B0504020201020104"/>
              </a:rPr>
              <a:t>Of the deals we have at HTCS each quarter, give me the signing date of each deal. Those that have a signature date of 3 months (&lt;90 days) greater than the reporting date of each month, classify them as "Level 3 Assets". The rest, classify them as "Level 2 Assets". Make a board with:</a:t>
            </a:r>
          </a:p>
          <a:p>
            <a:pPr marL="546100" lvl="1" algn="just"/>
            <a:r>
              <a:rPr lang="en-US" sz="900" noProof="0">
                <a:solidFill>
                  <a:schemeClr val="tx1"/>
                </a:solidFill>
                <a:latin typeface="Santander Text" panose="020B0504020201020104"/>
              </a:rPr>
              <a:t>Rows: Booking Unit, Columns: Signature </a:t>
            </a:r>
          </a:p>
          <a:p>
            <a:pPr marL="546100" lvl="1" algn="just"/>
            <a:r>
              <a:rPr lang="en-US" sz="900" noProof="0">
                <a:solidFill>
                  <a:schemeClr val="tx1"/>
                </a:solidFill>
                <a:latin typeface="Santander Text" panose="020B0504020201020104"/>
              </a:rPr>
              <a:t>Date Buckets: Closing &lt; 3m  Closing &lt; 6m  Closing &lt; 1y   Closing &lt; 2y  Closing &gt; 2y</a:t>
            </a:r>
          </a:p>
          <a:p>
            <a:pPr marL="546100" lvl="1" algn="just"/>
            <a:r>
              <a:rPr lang="en-US" sz="900" noProof="0">
                <a:solidFill>
                  <a:schemeClr val="tx1"/>
                </a:solidFill>
                <a:latin typeface="Santander Text" panose="020B0504020201020104"/>
              </a:rPr>
              <a:t>Values: balance drawn in EUR</a:t>
            </a:r>
          </a:p>
        </p:txBody>
      </p:sp>
      <p:sp>
        <p:nvSpPr>
          <p:cNvPr id="102" name="Rectangle: Rounded Corners 193">
            <a:extLst>
              <a:ext uri="{FF2B5EF4-FFF2-40B4-BE49-F238E27FC236}">
                <a16:creationId xmlns:a16="http://schemas.microsoft.com/office/drawing/2014/main" id="{A5C8D6A6-E070-AE72-52BC-4455F2144466}"/>
              </a:ext>
            </a:extLst>
          </p:cNvPr>
          <p:cNvSpPr>
            <a:spLocks/>
          </p:cNvSpPr>
          <p:nvPr/>
        </p:nvSpPr>
        <p:spPr>
          <a:xfrm>
            <a:off x="6911016" y="1284469"/>
            <a:ext cx="5127766" cy="5074359"/>
          </a:xfrm>
          <a:prstGeom prst="roundRect">
            <a:avLst>
              <a:gd name="adj" fmla="val 3636"/>
            </a:avLst>
          </a:prstGeom>
          <a:noFill/>
          <a:ln w="6350" cap="flat" cmpd="sng" algn="ctr">
            <a:solidFill>
              <a:srgbClr val="002060"/>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effectLst/>
              <a:uLnTx/>
              <a:uFillTx/>
              <a:latin typeface="Santander Text" panose="020B0504020201020104"/>
            </a:endParaRPr>
          </a:p>
        </p:txBody>
      </p:sp>
      <p:sp>
        <p:nvSpPr>
          <p:cNvPr id="104" name="Rectángulo: esquinas redondeadas 103">
            <a:extLst>
              <a:ext uri="{FF2B5EF4-FFF2-40B4-BE49-F238E27FC236}">
                <a16:creationId xmlns:a16="http://schemas.microsoft.com/office/drawing/2014/main" id="{CA7D1A4D-22A1-7557-5EB4-5AC6A75B4108}"/>
              </a:ext>
            </a:extLst>
          </p:cNvPr>
          <p:cNvSpPr/>
          <p:nvPr/>
        </p:nvSpPr>
        <p:spPr>
          <a:xfrm>
            <a:off x="7032134" y="1071927"/>
            <a:ext cx="1741178" cy="331474"/>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prstClr val="white"/>
                </a:solidFill>
                <a:latin typeface="Santander Text" panose="020B0504020201020104"/>
              </a:rPr>
              <a:t>Agentic Platform</a:t>
            </a:r>
          </a:p>
        </p:txBody>
      </p:sp>
      <p:sp>
        <p:nvSpPr>
          <p:cNvPr id="114" name="Rectangle 1">
            <a:extLst>
              <a:ext uri="{FF2B5EF4-FFF2-40B4-BE49-F238E27FC236}">
                <a16:creationId xmlns:a16="http://schemas.microsoft.com/office/drawing/2014/main" id="{89A6E8D4-7721-BABB-72D1-BC8A1CADE3A6}"/>
              </a:ext>
            </a:extLst>
          </p:cNvPr>
          <p:cNvSpPr/>
          <p:nvPr/>
        </p:nvSpPr>
        <p:spPr>
          <a:xfrm>
            <a:off x="5407107" y="3710416"/>
            <a:ext cx="968216" cy="950536"/>
          </a:xfrm>
          <a:prstGeom prst="roundRect">
            <a:avLst/>
          </a:prstGeom>
          <a:solidFill>
            <a:srgbClr val="C00000"/>
          </a:solidFill>
          <a:ln w="6350" cap="flat" cmpd="sng" algn="ctr">
            <a:solidFill>
              <a:schemeClr val="accent2">
                <a:lumMod val="60000"/>
                <a:lumOff val="40000"/>
              </a:schemeClr>
            </a:solidFill>
            <a:prstDash val="solid"/>
            <a:miter lim="800000"/>
            <a:headEnd type="none" w="med" len="med"/>
            <a:tailEnd type="none" w="med" len="med"/>
          </a:ln>
          <a:effectLst/>
        </p:spPr>
        <p:txBody>
          <a:bodyPr vert="horz" rtlCol="0" anchor="t"/>
          <a:lstStyle/>
          <a:p>
            <a:pPr algn="ctr"/>
            <a:endParaRPr lang="en-US" sz="1200" b="1" kern="0" noProof="0">
              <a:latin typeface="Santander Text" panose="020B0504020201020104"/>
            </a:endParaRPr>
          </a:p>
        </p:txBody>
      </p:sp>
      <p:sp>
        <p:nvSpPr>
          <p:cNvPr id="115" name="Rectángulo: esquinas redondeadas 114">
            <a:extLst>
              <a:ext uri="{FF2B5EF4-FFF2-40B4-BE49-F238E27FC236}">
                <a16:creationId xmlns:a16="http://schemas.microsoft.com/office/drawing/2014/main" id="{428973AD-8979-C460-41E9-F491BC66DEE2}"/>
              </a:ext>
            </a:extLst>
          </p:cNvPr>
          <p:cNvSpPr/>
          <p:nvPr/>
        </p:nvSpPr>
        <p:spPr>
          <a:xfrm>
            <a:off x="5479113" y="3615215"/>
            <a:ext cx="811529" cy="267299"/>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noProof="0">
                <a:latin typeface="Santander Text" panose="020B0504020201020104"/>
              </a:rPr>
              <a:t>SANART</a:t>
            </a:r>
          </a:p>
        </p:txBody>
      </p:sp>
      <p:sp>
        <p:nvSpPr>
          <p:cNvPr id="116" name="Rectángulo: esquinas redondeadas 115">
            <a:extLst>
              <a:ext uri="{FF2B5EF4-FFF2-40B4-BE49-F238E27FC236}">
                <a16:creationId xmlns:a16="http://schemas.microsoft.com/office/drawing/2014/main" id="{3E7030C3-4637-5A19-6B17-CA70200179B7}"/>
              </a:ext>
            </a:extLst>
          </p:cNvPr>
          <p:cNvSpPr/>
          <p:nvPr/>
        </p:nvSpPr>
        <p:spPr>
          <a:xfrm>
            <a:off x="5598875" y="3969607"/>
            <a:ext cx="572693" cy="54303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700" noProof="0">
              <a:solidFill>
                <a:schemeClr val="tx1"/>
              </a:solidFill>
            </a:endParaRPr>
          </a:p>
        </p:txBody>
      </p:sp>
      <p:grpSp>
        <p:nvGrpSpPr>
          <p:cNvPr id="117" name="Database3" descr="{&quot;Key&quot;:&quot;POWER_USER_SHAPE_ICON&quot;,&quot;Value&quot;:&quot;POWER_USER_SHAPE_ICON_STYLE_1&quot;}">
            <a:extLst>
              <a:ext uri="{FF2B5EF4-FFF2-40B4-BE49-F238E27FC236}">
                <a16:creationId xmlns:a16="http://schemas.microsoft.com/office/drawing/2014/main" id="{F4A36540-0AF2-3A33-1FF4-BEB8FAE34145}"/>
              </a:ext>
            </a:extLst>
          </p:cNvPr>
          <p:cNvGrpSpPr>
            <a:grpSpLocks noChangeAspect="1"/>
          </p:cNvGrpSpPr>
          <p:nvPr/>
        </p:nvGrpSpPr>
        <p:grpSpPr>
          <a:xfrm>
            <a:off x="5803032" y="4200746"/>
            <a:ext cx="164378" cy="263378"/>
            <a:chOff x="3805239" y="5622926"/>
            <a:chExt cx="279400" cy="447676"/>
          </a:xfrm>
          <a:solidFill>
            <a:schemeClr val="dk1"/>
          </a:solidFill>
        </p:grpSpPr>
        <p:sp>
          <p:nvSpPr>
            <p:cNvPr id="118" name="Freeform 490">
              <a:extLst>
                <a:ext uri="{FF2B5EF4-FFF2-40B4-BE49-F238E27FC236}">
                  <a16:creationId xmlns:a16="http://schemas.microsoft.com/office/drawing/2014/main" id="{ECB3F5C9-ADBF-5653-B570-41578AE6316A}"/>
                </a:ext>
              </a:extLst>
            </p:cNvPr>
            <p:cNvSpPr>
              <a:spLocks noEditPoints="1"/>
            </p:cNvSpPr>
            <p:nvPr/>
          </p:nvSpPr>
          <p:spPr bwMode="auto">
            <a:xfrm>
              <a:off x="3805239" y="5622926"/>
              <a:ext cx="279400" cy="131763"/>
            </a:xfrm>
            <a:custGeom>
              <a:avLst/>
              <a:gdLst>
                <a:gd name="T0" fmla="*/ 184 w 368"/>
                <a:gd name="T1" fmla="*/ 17 h 173"/>
                <a:gd name="T2" fmla="*/ 16 w 368"/>
                <a:gd name="T3" fmla="*/ 86 h 173"/>
                <a:gd name="T4" fmla="*/ 184 w 368"/>
                <a:gd name="T5" fmla="*/ 156 h 173"/>
                <a:gd name="T6" fmla="*/ 351 w 368"/>
                <a:gd name="T7" fmla="*/ 86 h 173"/>
                <a:gd name="T8" fmla="*/ 184 w 368"/>
                <a:gd name="T9" fmla="*/ 17 h 173"/>
                <a:gd name="T10" fmla="*/ 184 w 368"/>
                <a:gd name="T11" fmla="*/ 173 h 173"/>
                <a:gd name="T12" fmla="*/ 0 w 368"/>
                <a:gd name="T13" fmla="*/ 86 h 173"/>
                <a:gd name="T14" fmla="*/ 184 w 368"/>
                <a:gd name="T15" fmla="*/ 0 h 173"/>
                <a:gd name="T16" fmla="*/ 368 w 368"/>
                <a:gd name="T17" fmla="*/ 86 h 173"/>
                <a:gd name="T18" fmla="*/ 184 w 368"/>
                <a:gd name="T19"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173">
                  <a:moveTo>
                    <a:pt x="184" y="17"/>
                  </a:moveTo>
                  <a:cubicBezTo>
                    <a:pt x="84" y="17"/>
                    <a:pt x="16" y="53"/>
                    <a:pt x="16" y="86"/>
                  </a:cubicBezTo>
                  <a:cubicBezTo>
                    <a:pt x="16" y="120"/>
                    <a:pt x="84" y="156"/>
                    <a:pt x="184" y="156"/>
                  </a:cubicBezTo>
                  <a:cubicBezTo>
                    <a:pt x="284" y="156"/>
                    <a:pt x="351" y="120"/>
                    <a:pt x="351" y="86"/>
                  </a:cubicBezTo>
                  <a:cubicBezTo>
                    <a:pt x="351" y="53"/>
                    <a:pt x="284" y="17"/>
                    <a:pt x="184" y="17"/>
                  </a:cubicBezTo>
                  <a:close/>
                  <a:moveTo>
                    <a:pt x="184" y="173"/>
                  </a:moveTo>
                  <a:cubicBezTo>
                    <a:pt x="81" y="173"/>
                    <a:pt x="0" y="135"/>
                    <a:pt x="0" y="86"/>
                  </a:cubicBezTo>
                  <a:cubicBezTo>
                    <a:pt x="0" y="38"/>
                    <a:pt x="81" y="0"/>
                    <a:pt x="184" y="0"/>
                  </a:cubicBezTo>
                  <a:cubicBezTo>
                    <a:pt x="287" y="0"/>
                    <a:pt x="368" y="38"/>
                    <a:pt x="368" y="86"/>
                  </a:cubicBezTo>
                  <a:cubicBezTo>
                    <a:pt x="368" y="135"/>
                    <a:pt x="287" y="173"/>
                    <a:pt x="184" y="1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19" name="Freeform 491">
              <a:extLst>
                <a:ext uri="{FF2B5EF4-FFF2-40B4-BE49-F238E27FC236}">
                  <a16:creationId xmlns:a16="http://schemas.microsoft.com/office/drawing/2014/main" id="{52249944-23C1-773A-BBF6-AD4237F36AA5}"/>
                </a:ext>
              </a:extLst>
            </p:cNvPr>
            <p:cNvSpPr>
              <a:spLocks/>
            </p:cNvSpPr>
            <p:nvPr/>
          </p:nvSpPr>
          <p:spPr bwMode="auto">
            <a:xfrm>
              <a:off x="3805239" y="5768976"/>
              <a:ext cx="279400" cy="65088"/>
            </a:xfrm>
            <a:custGeom>
              <a:avLst/>
              <a:gdLst>
                <a:gd name="T0" fmla="*/ 184 w 368"/>
                <a:gd name="T1" fmla="*/ 86 h 86"/>
                <a:gd name="T2" fmla="*/ 0 w 368"/>
                <a:gd name="T3" fmla="*/ 0 h 86"/>
                <a:gd name="T4" fmla="*/ 16 w 368"/>
                <a:gd name="T5" fmla="*/ 0 h 86"/>
                <a:gd name="T6" fmla="*/ 184 w 368"/>
                <a:gd name="T7" fmla="*/ 69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3"/>
                    <a:pt x="84" y="69"/>
                    <a:pt x="184" y="69"/>
                  </a:cubicBezTo>
                  <a:cubicBezTo>
                    <a:pt x="284" y="69"/>
                    <a:pt x="351" y="33"/>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0" name="Freeform 492">
              <a:extLst>
                <a:ext uri="{FF2B5EF4-FFF2-40B4-BE49-F238E27FC236}">
                  <a16:creationId xmlns:a16="http://schemas.microsoft.com/office/drawing/2014/main" id="{A11D9761-7355-2534-45C9-E0EBDCB4D83F}"/>
                </a:ext>
              </a:extLst>
            </p:cNvPr>
            <p:cNvSpPr>
              <a:spLocks/>
            </p:cNvSpPr>
            <p:nvPr/>
          </p:nvSpPr>
          <p:spPr bwMode="auto">
            <a:xfrm>
              <a:off x="3805239" y="5848351"/>
              <a:ext cx="279400" cy="65088"/>
            </a:xfrm>
            <a:custGeom>
              <a:avLst/>
              <a:gdLst>
                <a:gd name="T0" fmla="*/ 184 w 368"/>
                <a:gd name="T1" fmla="*/ 86 h 86"/>
                <a:gd name="T2" fmla="*/ 0 w 368"/>
                <a:gd name="T3" fmla="*/ 0 h 86"/>
                <a:gd name="T4" fmla="*/ 16 w 368"/>
                <a:gd name="T5" fmla="*/ 0 h 86"/>
                <a:gd name="T6" fmla="*/ 184 w 368"/>
                <a:gd name="T7" fmla="*/ 70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4"/>
                    <a:pt x="84" y="70"/>
                    <a:pt x="184" y="70"/>
                  </a:cubicBezTo>
                  <a:cubicBezTo>
                    <a:pt x="284" y="70"/>
                    <a:pt x="351" y="34"/>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1" name="Freeform 493">
              <a:extLst>
                <a:ext uri="{FF2B5EF4-FFF2-40B4-BE49-F238E27FC236}">
                  <a16:creationId xmlns:a16="http://schemas.microsoft.com/office/drawing/2014/main" id="{188399BD-3C94-0260-DC71-B81B59BADB99}"/>
                </a:ext>
              </a:extLst>
            </p:cNvPr>
            <p:cNvSpPr>
              <a:spLocks/>
            </p:cNvSpPr>
            <p:nvPr/>
          </p:nvSpPr>
          <p:spPr bwMode="auto">
            <a:xfrm>
              <a:off x="3805239" y="5689601"/>
              <a:ext cx="279400" cy="304800"/>
            </a:xfrm>
            <a:custGeom>
              <a:avLst/>
              <a:gdLst>
                <a:gd name="T0" fmla="*/ 184 w 368"/>
                <a:gd name="T1" fmla="*/ 400 h 400"/>
                <a:gd name="T2" fmla="*/ 0 w 368"/>
                <a:gd name="T3" fmla="*/ 314 h 400"/>
                <a:gd name="T4" fmla="*/ 0 w 368"/>
                <a:gd name="T5" fmla="*/ 0 h 400"/>
                <a:gd name="T6" fmla="*/ 16 w 368"/>
                <a:gd name="T7" fmla="*/ 0 h 400"/>
                <a:gd name="T8" fmla="*/ 16 w 368"/>
                <a:gd name="T9" fmla="*/ 314 h 400"/>
                <a:gd name="T10" fmla="*/ 184 w 368"/>
                <a:gd name="T11" fmla="*/ 383 h 400"/>
                <a:gd name="T12" fmla="*/ 351 w 368"/>
                <a:gd name="T13" fmla="*/ 314 h 400"/>
                <a:gd name="T14" fmla="*/ 351 w 368"/>
                <a:gd name="T15" fmla="*/ 0 h 400"/>
                <a:gd name="T16" fmla="*/ 368 w 368"/>
                <a:gd name="T17" fmla="*/ 0 h 400"/>
                <a:gd name="T18" fmla="*/ 368 w 368"/>
                <a:gd name="T19" fmla="*/ 314 h 400"/>
                <a:gd name="T20" fmla="*/ 184 w 368"/>
                <a:gd name="T21"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400">
                  <a:moveTo>
                    <a:pt x="184" y="400"/>
                  </a:moveTo>
                  <a:cubicBezTo>
                    <a:pt x="81" y="400"/>
                    <a:pt x="0" y="362"/>
                    <a:pt x="0" y="314"/>
                  </a:cubicBezTo>
                  <a:lnTo>
                    <a:pt x="0" y="0"/>
                  </a:lnTo>
                  <a:lnTo>
                    <a:pt x="16" y="0"/>
                  </a:lnTo>
                  <a:lnTo>
                    <a:pt x="16" y="314"/>
                  </a:lnTo>
                  <a:cubicBezTo>
                    <a:pt x="16" y="347"/>
                    <a:pt x="84" y="383"/>
                    <a:pt x="184" y="383"/>
                  </a:cubicBezTo>
                  <a:cubicBezTo>
                    <a:pt x="284" y="383"/>
                    <a:pt x="351" y="347"/>
                    <a:pt x="351" y="314"/>
                  </a:cubicBezTo>
                  <a:lnTo>
                    <a:pt x="351" y="0"/>
                  </a:lnTo>
                  <a:lnTo>
                    <a:pt x="368" y="0"/>
                  </a:lnTo>
                  <a:lnTo>
                    <a:pt x="368" y="314"/>
                  </a:lnTo>
                  <a:cubicBezTo>
                    <a:pt x="368" y="362"/>
                    <a:pt x="287" y="400"/>
                    <a:pt x="184" y="40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2" name="Freeform 494">
              <a:extLst>
                <a:ext uri="{FF2B5EF4-FFF2-40B4-BE49-F238E27FC236}">
                  <a16:creationId xmlns:a16="http://schemas.microsoft.com/office/drawing/2014/main" id="{B33163FD-B4D3-A4A7-824A-12A2A76C9154}"/>
                </a:ext>
              </a:extLst>
            </p:cNvPr>
            <p:cNvSpPr>
              <a:spLocks noEditPoints="1"/>
            </p:cNvSpPr>
            <p:nvPr/>
          </p:nvSpPr>
          <p:spPr bwMode="auto">
            <a:xfrm>
              <a:off x="3905251" y="5778501"/>
              <a:ext cx="80963" cy="15875"/>
            </a:xfrm>
            <a:custGeom>
              <a:avLst/>
              <a:gdLst>
                <a:gd name="T0" fmla="*/ 87 w 106"/>
                <a:gd name="T1" fmla="*/ 3 h 22"/>
                <a:gd name="T2" fmla="*/ 103 w 106"/>
                <a:gd name="T3" fmla="*/ 0 h 22"/>
                <a:gd name="T4" fmla="*/ 106 w 106"/>
                <a:gd name="T5" fmla="*/ 17 h 22"/>
                <a:gd name="T6" fmla="*/ 89 w 106"/>
                <a:gd name="T7" fmla="*/ 20 h 22"/>
                <a:gd name="T8" fmla="*/ 87 w 106"/>
                <a:gd name="T9" fmla="*/ 3 h 22"/>
                <a:gd name="T10" fmla="*/ 8 w 106"/>
                <a:gd name="T11" fmla="*/ 18 h 22"/>
                <a:gd name="T12" fmla="*/ 0 w 106"/>
                <a:gd name="T13" fmla="*/ 17 h 22"/>
                <a:gd name="T14" fmla="*/ 3 w 106"/>
                <a:gd name="T15" fmla="*/ 0 h 22"/>
                <a:gd name="T16" fmla="*/ 19 w 106"/>
                <a:gd name="T17" fmla="*/ 3 h 22"/>
                <a:gd name="T18" fmla="*/ 17 w 106"/>
                <a:gd name="T19" fmla="*/ 20 h 22"/>
                <a:gd name="T20" fmla="*/ 8 w 106"/>
                <a:gd name="T21" fmla="*/ 18 h 22"/>
                <a:gd name="T22" fmla="*/ 45 w 106"/>
                <a:gd name="T23" fmla="*/ 22 h 22"/>
                <a:gd name="T24" fmla="*/ 45 w 106"/>
                <a:gd name="T25" fmla="*/ 5 h 22"/>
                <a:gd name="T26" fmla="*/ 61 w 106"/>
                <a:gd name="T27" fmla="*/ 5 h 22"/>
                <a:gd name="T28" fmla="*/ 61 w 106"/>
                <a:gd name="T29" fmla="*/ 22 h 22"/>
                <a:gd name="T30" fmla="*/ 53 w 106"/>
                <a:gd name="T31" fmla="*/ 22 h 22"/>
                <a:gd name="T32" fmla="*/ 45 w 106"/>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2">
                  <a:moveTo>
                    <a:pt x="87" y="3"/>
                  </a:moveTo>
                  <a:lnTo>
                    <a:pt x="103" y="0"/>
                  </a:lnTo>
                  <a:lnTo>
                    <a:pt x="106" y="17"/>
                  </a:lnTo>
                  <a:lnTo>
                    <a:pt x="89" y="20"/>
                  </a:lnTo>
                  <a:lnTo>
                    <a:pt x="87" y="3"/>
                  </a:lnTo>
                  <a:close/>
                  <a:moveTo>
                    <a:pt x="8" y="18"/>
                  </a:moveTo>
                  <a:lnTo>
                    <a:pt x="0" y="17"/>
                  </a:lnTo>
                  <a:lnTo>
                    <a:pt x="3" y="0"/>
                  </a:lnTo>
                  <a:lnTo>
                    <a:pt x="19" y="3"/>
                  </a:lnTo>
                  <a:lnTo>
                    <a:pt x="17" y="20"/>
                  </a:lnTo>
                  <a:lnTo>
                    <a:pt x="8" y="18"/>
                  </a:lnTo>
                  <a:close/>
                  <a:moveTo>
                    <a:pt x="45" y="22"/>
                  </a:moveTo>
                  <a:lnTo>
                    <a:pt x="45" y="5"/>
                  </a:lnTo>
                  <a:lnTo>
                    <a:pt x="61" y="5"/>
                  </a:lnTo>
                  <a:lnTo>
                    <a:pt x="61" y="22"/>
                  </a:lnTo>
                  <a:lnTo>
                    <a:pt x="53" y="22"/>
                  </a:lnTo>
                  <a:lnTo>
                    <a:pt x="4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3" name="Freeform 495">
              <a:extLst>
                <a:ext uri="{FF2B5EF4-FFF2-40B4-BE49-F238E27FC236}">
                  <a16:creationId xmlns:a16="http://schemas.microsoft.com/office/drawing/2014/main" id="{3C3F04D7-51E3-87D0-C197-F4FCF6C4DEC6}"/>
                </a:ext>
              </a:extLst>
            </p:cNvPr>
            <p:cNvSpPr>
              <a:spLocks/>
            </p:cNvSpPr>
            <p:nvPr/>
          </p:nvSpPr>
          <p:spPr bwMode="auto">
            <a:xfrm>
              <a:off x="3805239" y="5762626"/>
              <a:ext cx="279400" cy="71438"/>
            </a:xfrm>
            <a:custGeom>
              <a:avLst/>
              <a:gdLst>
                <a:gd name="T0" fmla="*/ 184 w 368"/>
                <a:gd name="T1" fmla="*/ 95 h 95"/>
                <a:gd name="T2" fmla="*/ 0 w 368"/>
                <a:gd name="T3" fmla="*/ 9 h 95"/>
                <a:gd name="T4" fmla="*/ 0 w 368"/>
                <a:gd name="T5" fmla="*/ 0 h 95"/>
                <a:gd name="T6" fmla="*/ 16 w 368"/>
                <a:gd name="T7" fmla="*/ 0 h 95"/>
                <a:gd name="T8" fmla="*/ 16 w 368"/>
                <a:gd name="T9" fmla="*/ 9 h 95"/>
                <a:gd name="T10" fmla="*/ 184 w 368"/>
                <a:gd name="T11" fmla="*/ 78 h 95"/>
                <a:gd name="T12" fmla="*/ 351 w 368"/>
                <a:gd name="T13" fmla="*/ 9 h 95"/>
                <a:gd name="T14" fmla="*/ 351 w 368"/>
                <a:gd name="T15" fmla="*/ 0 h 95"/>
                <a:gd name="T16" fmla="*/ 368 w 368"/>
                <a:gd name="T17" fmla="*/ 0 h 95"/>
                <a:gd name="T18" fmla="*/ 368 w 368"/>
                <a:gd name="T19" fmla="*/ 9 h 95"/>
                <a:gd name="T20" fmla="*/ 184 w 368"/>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95">
                  <a:moveTo>
                    <a:pt x="184" y="95"/>
                  </a:moveTo>
                  <a:cubicBezTo>
                    <a:pt x="81" y="95"/>
                    <a:pt x="0" y="57"/>
                    <a:pt x="0" y="9"/>
                  </a:cubicBezTo>
                  <a:lnTo>
                    <a:pt x="0" y="0"/>
                  </a:lnTo>
                  <a:lnTo>
                    <a:pt x="16" y="0"/>
                  </a:lnTo>
                  <a:lnTo>
                    <a:pt x="16" y="9"/>
                  </a:lnTo>
                  <a:cubicBezTo>
                    <a:pt x="16" y="42"/>
                    <a:pt x="84" y="78"/>
                    <a:pt x="184" y="78"/>
                  </a:cubicBezTo>
                  <a:cubicBezTo>
                    <a:pt x="284" y="78"/>
                    <a:pt x="351" y="42"/>
                    <a:pt x="351" y="9"/>
                  </a:cubicBezTo>
                  <a:lnTo>
                    <a:pt x="351" y="0"/>
                  </a:lnTo>
                  <a:lnTo>
                    <a:pt x="368" y="0"/>
                  </a:lnTo>
                  <a:lnTo>
                    <a:pt x="368" y="9"/>
                  </a:lnTo>
                  <a:cubicBezTo>
                    <a:pt x="368" y="57"/>
                    <a:pt x="287" y="95"/>
                    <a:pt x="184" y="9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4" name="Freeform 496">
              <a:extLst>
                <a:ext uri="{FF2B5EF4-FFF2-40B4-BE49-F238E27FC236}">
                  <a16:creationId xmlns:a16="http://schemas.microsoft.com/office/drawing/2014/main" id="{D13FD3E9-9A87-3D36-6A05-253935C3199B}"/>
                </a:ext>
              </a:extLst>
            </p:cNvPr>
            <p:cNvSpPr>
              <a:spLocks noEditPoints="1"/>
            </p:cNvSpPr>
            <p:nvPr/>
          </p:nvSpPr>
          <p:spPr bwMode="auto">
            <a:xfrm>
              <a:off x="3905251" y="5857876"/>
              <a:ext cx="80963" cy="15875"/>
            </a:xfrm>
            <a:custGeom>
              <a:avLst/>
              <a:gdLst>
                <a:gd name="T0" fmla="*/ 87 w 106"/>
                <a:gd name="T1" fmla="*/ 2 h 21"/>
                <a:gd name="T2" fmla="*/ 95 w 106"/>
                <a:gd name="T3" fmla="*/ 1 h 21"/>
                <a:gd name="T4" fmla="*/ 95 w 106"/>
                <a:gd name="T5" fmla="*/ 1 h 21"/>
                <a:gd name="T6" fmla="*/ 103 w 106"/>
                <a:gd name="T7" fmla="*/ 0 h 21"/>
                <a:gd name="T8" fmla="*/ 106 w 106"/>
                <a:gd name="T9" fmla="*/ 16 h 21"/>
                <a:gd name="T10" fmla="*/ 89 w 106"/>
                <a:gd name="T11" fmla="*/ 19 h 21"/>
                <a:gd name="T12" fmla="*/ 87 w 106"/>
                <a:gd name="T13" fmla="*/ 2 h 21"/>
                <a:gd name="T14" fmla="*/ 8 w 106"/>
                <a:gd name="T15" fmla="*/ 17 h 21"/>
                <a:gd name="T16" fmla="*/ 0 w 106"/>
                <a:gd name="T17" fmla="*/ 16 h 21"/>
                <a:gd name="T18" fmla="*/ 3 w 106"/>
                <a:gd name="T19" fmla="*/ 0 h 21"/>
                <a:gd name="T20" fmla="*/ 19 w 106"/>
                <a:gd name="T21" fmla="*/ 2 h 21"/>
                <a:gd name="T22" fmla="*/ 17 w 106"/>
                <a:gd name="T23" fmla="*/ 19 h 21"/>
                <a:gd name="T24" fmla="*/ 8 w 106"/>
                <a:gd name="T25" fmla="*/ 17 h 21"/>
                <a:gd name="T26" fmla="*/ 45 w 106"/>
                <a:gd name="T27" fmla="*/ 21 h 21"/>
                <a:gd name="T28" fmla="*/ 45 w 106"/>
                <a:gd name="T29" fmla="*/ 4 h 21"/>
                <a:gd name="T30" fmla="*/ 61 w 106"/>
                <a:gd name="T31" fmla="*/ 4 h 21"/>
                <a:gd name="T32" fmla="*/ 61 w 106"/>
                <a:gd name="T33" fmla="*/ 21 h 21"/>
                <a:gd name="T34" fmla="*/ 53 w 106"/>
                <a:gd name="T35" fmla="*/ 21 h 21"/>
                <a:gd name="T36" fmla="*/ 45 w 106"/>
                <a:gd name="T3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21">
                  <a:moveTo>
                    <a:pt x="87" y="2"/>
                  </a:moveTo>
                  <a:lnTo>
                    <a:pt x="95" y="1"/>
                  </a:lnTo>
                  <a:lnTo>
                    <a:pt x="95" y="1"/>
                  </a:lnTo>
                  <a:lnTo>
                    <a:pt x="103" y="0"/>
                  </a:lnTo>
                  <a:lnTo>
                    <a:pt x="106" y="16"/>
                  </a:lnTo>
                  <a:lnTo>
                    <a:pt x="89" y="19"/>
                  </a:lnTo>
                  <a:lnTo>
                    <a:pt x="87" y="2"/>
                  </a:lnTo>
                  <a:close/>
                  <a:moveTo>
                    <a:pt x="8" y="17"/>
                  </a:moveTo>
                  <a:lnTo>
                    <a:pt x="0" y="16"/>
                  </a:lnTo>
                  <a:lnTo>
                    <a:pt x="3" y="0"/>
                  </a:lnTo>
                  <a:lnTo>
                    <a:pt x="19" y="2"/>
                  </a:lnTo>
                  <a:lnTo>
                    <a:pt x="17" y="19"/>
                  </a:lnTo>
                  <a:lnTo>
                    <a:pt x="8" y="17"/>
                  </a:lnTo>
                  <a:close/>
                  <a:moveTo>
                    <a:pt x="45" y="21"/>
                  </a:moveTo>
                  <a:lnTo>
                    <a:pt x="45" y="4"/>
                  </a:lnTo>
                  <a:lnTo>
                    <a:pt x="61" y="4"/>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5" name="Freeform 497">
              <a:extLst>
                <a:ext uri="{FF2B5EF4-FFF2-40B4-BE49-F238E27FC236}">
                  <a16:creationId xmlns:a16="http://schemas.microsoft.com/office/drawing/2014/main" id="{67BF72BB-7027-E3FE-C379-B6D67831F50C}"/>
                </a:ext>
              </a:extLst>
            </p:cNvPr>
            <p:cNvSpPr>
              <a:spLocks noEditPoints="1"/>
            </p:cNvSpPr>
            <p:nvPr/>
          </p:nvSpPr>
          <p:spPr bwMode="auto">
            <a:xfrm>
              <a:off x="3905251" y="5937251"/>
              <a:ext cx="80963" cy="15875"/>
            </a:xfrm>
            <a:custGeom>
              <a:avLst/>
              <a:gdLst>
                <a:gd name="T0" fmla="*/ 87 w 106"/>
                <a:gd name="T1" fmla="*/ 3 h 21"/>
                <a:gd name="T2" fmla="*/ 103 w 106"/>
                <a:gd name="T3" fmla="*/ 0 h 21"/>
                <a:gd name="T4" fmla="*/ 106 w 106"/>
                <a:gd name="T5" fmla="*/ 16 h 21"/>
                <a:gd name="T6" fmla="*/ 89 w 106"/>
                <a:gd name="T7" fmla="*/ 19 h 21"/>
                <a:gd name="T8" fmla="*/ 87 w 106"/>
                <a:gd name="T9" fmla="*/ 3 h 21"/>
                <a:gd name="T10" fmla="*/ 8 w 106"/>
                <a:gd name="T11" fmla="*/ 18 h 21"/>
                <a:gd name="T12" fmla="*/ 0 w 106"/>
                <a:gd name="T13" fmla="*/ 16 h 21"/>
                <a:gd name="T14" fmla="*/ 3 w 106"/>
                <a:gd name="T15" fmla="*/ 0 h 21"/>
                <a:gd name="T16" fmla="*/ 19 w 106"/>
                <a:gd name="T17" fmla="*/ 3 h 21"/>
                <a:gd name="T18" fmla="*/ 17 w 106"/>
                <a:gd name="T19" fmla="*/ 19 h 21"/>
                <a:gd name="T20" fmla="*/ 8 w 106"/>
                <a:gd name="T21" fmla="*/ 18 h 21"/>
                <a:gd name="T22" fmla="*/ 45 w 106"/>
                <a:gd name="T23" fmla="*/ 21 h 21"/>
                <a:gd name="T24" fmla="*/ 45 w 106"/>
                <a:gd name="T25" fmla="*/ 5 h 21"/>
                <a:gd name="T26" fmla="*/ 61 w 106"/>
                <a:gd name="T27" fmla="*/ 5 h 21"/>
                <a:gd name="T28" fmla="*/ 61 w 106"/>
                <a:gd name="T29" fmla="*/ 21 h 21"/>
                <a:gd name="T30" fmla="*/ 53 w 106"/>
                <a:gd name="T31" fmla="*/ 21 h 21"/>
                <a:gd name="T32" fmla="*/ 45 w 10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1">
                  <a:moveTo>
                    <a:pt x="87" y="3"/>
                  </a:moveTo>
                  <a:lnTo>
                    <a:pt x="103" y="0"/>
                  </a:lnTo>
                  <a:lnTo>
                    <a:pt x="106" y="16"/>
                  </a:lnTo>
                  <a:lnTo>
                    <a:pt x="89" y="19"/>
                  </a:lnTo>
                  <a:lnTo>
                    <a:pt x="87" y="3"/>
                  </a:lnTo>
                  <a:close/>
                  <a:moveTo>
                    <a:pt x="8" y="18"/>
                  </a:moveTo>
                  <a:lnTo>
                    <a:pt x="0" y="16"/>
                  </a:lnTo>
                  <a:lnTo>
                    <a:pt x="3" y="0"/>
                  </a:lnTo>
                  <a:lnTo>
                    <a:pt x="19" y="3"/>
                  </a:lnTo>
                  <a:lnTo>
                    <a:pt x="17" y="19"/>
                  </a:lnTo>
                  <a:lnTo>
                    <a:pt x="8" y="18"/>
                  </a:lnTo>
                  <a:close/>
                  <a:moveTo>
                    <a:pt x="45" y="21"/>
                  </a:moveTo>
                  <a:lnTo>
                    <a:pt x="45" y="5"/>
                  </a:lnTo>
                  <a:lnTo>
                    <a:pt x="61" y="5"/>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6" name="Rectangle 498">
              <a:extLst>
                <a:ext uri="{FF2B5EF4-FFF2-40B4-BE49-F238E27FC236}">
                  <a16:creationId xmlns:a16="http://schemas.microsoft.com/office/drawing/2014/main" id="{9DBF249A-5AEC-780E-A9FB-6AC96221412B}"/>
                </a:ext>
              </a:extLst>
            </p:cNvPr>
            <p:cNvSpPr>
              <a:spLocks noChangeArrowheads="1"/>
            </p:cNvSpPr>
            <p:nvPr/>
          </p:nvSpPr>
          <p:spPr bwMode="auto">
            <a:xfrm>
              <a:off x="3938589" y="5980114"/>
              <a:ext cx="1270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7" name="Rectangle 499">
              <a:extLst>
                <a:ext uri="{FF2B5EF4-FFF2-40B4-BE49-F238E27FC236}">
                  <a16:creationId xmlns:a16="http://schemas.microsoft.com/office/drawing/2014/main" id="{80FDC029-E5F3-CF85-88FD-1E1063F0E0F7}"/>
                </a:ext>
              </a:extLst>
            </p:cNvPr>
            <p:cNvSpPr>
              <a:spLocks noChangeArrowheads="1"/>
            </p:cNvSpPr>
            <p:nvPr/>
          </p:nvSpPr>
          <p:spPr bwMode="auto">
            <a:xfrm>
              <a:off x="38052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8" name="Freeform 500">
              <a:extLst>
                <a:ext uri="{FF2B5EF4-FFF2-40B4-BE49-F238E27FC236}">
                  <a16:creationId xmlns:a16="http://schemas.microsoft.com/office/drawing/2014/main" id="{90728C1B-AB0D-22C2-9D5B-12C9300ED349}"/>
                </a:ext>
              </a:extLst>
            </p:cNvPr>
            <p:cNvSpPr>
              <a:spLocks noEditPoints="1"/>
            </p:cNvSpPr>
            <p:nvPr/>
          </p:nvSpPr>
          <p:spPr bwMode="auto">
            <a:xfrm>
              <a:off x="3919539" y="6018214"/>
              <a:ext cx="50800" cy="52388"/>
            </a:xfrm>
            <a:custGeom>
              <a:avLst/>
              <a:gdLst>
                <a:gd name="T0" fmla="*/ 34 w 68"/>
                <a:gd name="T1" fmla="*/ 16 h 68"/>
                <a:gd name="T2" fmla="*/ 16 w 68"/>
                <a:gd name="T3" fmla="*/ 34 h 68"/>
                <a:gd name="T4" fmla="*/ 34 w 68"/>
                <a:gd name="T5" fmla="*/ 51 h 68"/>
                <a:gd name="T6" fmla="*/ 51 w 68"/>
                <a:gd name="T7" fmla="*/ 34 h 68"/>
                <a:gd name="T8" fmla="*/ 34 w 68"/>
                <a:gd name="T9" fmla="*/ 16 h 68"/>
                <a:gd name="T10" fmla="*/ 34 w 68"/>
                <a:gd name="T11" fmla="*/ 68 h 68"/>
                <a:gd name="T12" fmla="*/ 0 w 68"/>
                <a:gd name="T13" fmla="*/ 34 h 68"/>
                <a:gd name="T14" fmla="*/ 34 w 68"/>
                <a:gd name="T15" fmla="*/ 0 h 68"/>
                <a:gd name="T16" fmla="*/ 68 w 68"/>
                <a:gd name="T17" fmla="*/ 34 h 68"/>
                <a:gd name="T18" fmla="*/ 34 w 68"/>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16"/>
                  </a:moveTo>
                  <a:cubicBezTo>
                    <a:pt x="24" y="16"/>
                    <a:pt x="16" y="24"/>
                    <a:pt x="16" y="34"/>
                  </a:cubicBezTo>
                  <a:cubicBezTo>
                    <a:pt x="16" y="43"/>
                    <a:pt x="24" y="51"/>
                    <a:pt x="34" y="51"/>
                  </a:cubicBezTo>
                  <a:cubicBezTo>
                    <a:pt x="43" y="51"/>
                    <a:pt x="51" y="43"/>
                    <a:pt x="51" y="34"/>
                  </a:cubicBezTo>
                  <a:cubicBezTo>
                    <a:pt x="51" y="24"/>
                    <a:pt x="43" y="16"/>
                    <a:pt x="34" y="16"/>
                  </a:cubicBezTo>
                  <a:close/>
                  <a:moveTo>
                    <a:pt x="34" y="68"/>
                  </a:moveTo>
                  <a:cubicBezTo>
                    <a:pt x="15" y="68"/>
                    <a:pt x="0" y="52"/>
                    <a:pt x="0" y="34"/>
                  </a:cubicBezTo>
                  <a:cubicBezTo>
                    <a:pt x="0" y="15"/>
                    <a:pt x="15" y="0"/>
                    <a:pt x="34" y="0"/>
                  </a:cubicBezTo>
                  <a:cubicBezTo>
                    <a:pt x="53" y="0"/>
                    <a:pt x="68" y="15"/>
                    <a:pt x="68" y="34"/>
                  </a:cubicBezTo>
                  <a:cubicBezTo>
                    <a:pt x="68" y="52"/>
                    <a:pt x="53" y="68"/>
                    <a:pt x="34"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9" name="Rectangle 501">
              <a:extLst>
                <a:ext uri="{FF2B5EF4-FFF2-40B4-BE49-F238E27FC236}">
                  <a16:creationId xmlns:a16="http://schemas.microsoft.com/office/drawing/2014/main" id="{A39FA8D8-EC56-8E60-00E8-798CDB9756A1}"/>
                </a:ext>
              </a:extLst>
            </p:cNvPr>
            <p:cNvSpPr>
              <a:spLocks noChangeArrowheads="1"/>
            </p:cNvSpPr>
            <p:nvPr/>
          </p:nvSpPr>
          <p:spPr bwMode="auto">
            <a:xfrm>
              <a:off x="39576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noProof="0"/>
            </a:p>
          </p:txBody>
        </p:sp>
      </p:grpSp>
      <p:sp>
        <p:nvSpPr>
          <p:cNvPr id="131" name="CuadroTexto 130">
            <a:extLst>
              <a:ext uri="{FF2B5EF4-FFF2-40B4-BE49-F238E27FC236}">
                <a16:creationId xmlns:a16="http://schemas.microsoft.com/office/drawing/2014/main" id="{55C17C07-A864-4298-A9CE-9520BF18E4F6}"/>
              </a:ext>
            </a:extLst>
          </p:cNvPr>
          <p:cNvSpPr txBox="1"/>
          <p:nvPr/>
        </p:nvSpPr>
        <p:spPr>
          <a:xfrm>
            <a:off x="5487453" y="3931454"/>
            <a:ext cx="795536" cy="553998"/>
          </a:xfrm>
          <a:prstGeom prst="rect">
            <a:avLst/>
          </a:prstGeom>
          <a:noFill/>
        </p:spPr>
        <p:txBody>
          <a:bodyPr wrap="square" rtlCol="0">
            <a:spAutoFit/>
          </a:bodyPr>
          <a:lstStyle/>
          <a:p>
            <a:pPr algn="ctr"/>
            <a:r>
              <a:rPr lang="en-US" sz="700" b="1" noProof="0"/>
              <a:t>SANART</a:t>
            </a:r>
          </a:p>
          <a:p>
            <a:pPr algn="ctr"/>
            <a:r>
              <a:rPr lang="en-US" sz="700" b="1" noProof="0"/>
              <a:t>Oracle DDBB</a:t>
            </a:r>
          </a:p>
          <a:p>
            <a:endParaRPr lang="en-US" sz="1600" b="1" noProof="0"/>
          </a:p>
        </p:txBody>
      </p:sp>
    </p:spTree>
    <p:extLst>
      <p:ext uri="{BB962C8B-B14F-4D97-AF65-F5344CB8AC3E}">
        <p14:creationId xmlns:p14="http://schemas.microsoft.com/office/powerpoint/2010/main" val="348513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Marcador de posición de imagen 62">
            <a:extLst>
              <a:ext uri="{FF2B5EF4-FFF2-40B4-BE49-F238E27FC236}">
                <a16:creationId xmlns:a16="http://schemas.microsoft.com/office/drawing/2014/main" id="{A1BB4C33-3EB3-0837-4B34-40EE7BEEB623}"/>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7841" b="7841"/>
          <a:stretch/>
        </p:blipFill>
        <p:spPr/>
      </p:pic>
      <p:sp>
        <p:nvSpPr>
          <p:cNvPr id="43" name="Marcador de texto 42">
            <a:extLst>
              <a:ext uri="{FF2B5EF4-FFF2-40B4-BE49-F238E27FC236}">
                <a16:creationId xmlns:a16="http://schemas.microsoft.com/office/drawing/2014/main" id="{4401B903-8B2F-9576-572F-85977123A293}"/>
              </a:ext>
            </a:extLst>
          </p:cNvPr>
          <p:cNvSpPr>
            <a:spLocks noGrp="1"/>
          </p:cNvSpPr>
          <p:nvPr>
            <p:ph type="body" sz="quarter" idx="14"/>
          </p:nvPr>
        </p:nvSpPr>
        <p:spPr/>
        <p:txBody>
          <a:bodyPr/>
          <a:lstStyle/>
          <a:p>
            <a:r>
              <a:rPr lang="en-US" noProof="0"/>
              <a:t>04</a:t>
            </a:r>
          </a:p>
        </p:txBody>
      </p:sp>
      <p:sp>
        <p:nvSpPr>
          <p:cNvPr id="4" name="Text Placeholder 3">
            <a:extLst>
              <a:ext uri="{FF2B5EF4-FFF2-40B4-BE49-F238E27FC236}">
                <a16:creationId xmlns:a16="http://schemas.microsoft.com/office/drawing/2014/main" id="{FE69CE83-E30F-A513-75CE-A3226BDA670D}"/>
              </a:ext>
            </a:extLst>
          </p:cNvPr>
          <p:cNvSpPr>
            <a:spLocks noGrp="1"/>
          </p:cNvSpPr>
          <p:nvPr>
            <p:ph type="body" sz="quarter" idx="17"/>
          </p:nvPr>
        </p:nvSpPr>
        <p:spPr/>
        <p:txBody>
          <a:bodyPr/>
          <a:lstStyle/>
          <a:p>
            <a:endParaRPr lang="en-US" noProof="0"/>
          </a:p>
        </p:txBody>
      </p:sp>
      <p:sp>
        <p:nvSpPr>
          <p:cNvPr id="42" name="Título 41">
            <a:extLst>
              <a:ext uri="{FF2B5EF4-FFF2-40B4-BE49-F238E27FC236}">
                <a16:creationId xmlns:a16="http://schemas.microsoft.com/office/drawing/2014/main" id="{CB0A6AEB-B2B4-A3BA-E39B-45DD8CFAF9FA}"/>
              </a:ext>
            </a:extLst>
          </p:cNvPr>
          <p:cNvSpPr>
            <a:spLocks noGrp="1"/>
          </p:cNvSpPr>
          <p:nvPr>
            <p:ph type="title"/>
          </p:nvPr>
        </p:nvSpPr>
        <p:spPr/>
        <p:txBody>
          <a:bodyPr/>
          <a:lstStyle/>
          <a:p>
            <a:r>
              <a:rPr lang="en-US" noProof="0"/>
              <a:t>RPA Solution</a:t>
            </a:r>
          </a:p>
        </p:txBody>
      </p:sp>
      <p:sp>
        <p:nvSpPr>
          <p:cNvPr id="5" name="Text Placeholder 4">
            <a:extLst>
              <a:ext uri="{FF2B5EF4-FFF2-40B4-BE49-F238E27FC236}">
                <a16:creationId xmlns:a16="http://schemas.microsoft.com/office/drawing/2014/main" id="{18685344-E6CC-5866-9021-49BD0D90F994}"/>
              </a:ext>
            </a:extLst>
          </p:cNvPr>
          <p:cNvSpPr>
            <a:spLocks noGrp="1"/>
          </p:cNvSpPr>
          <p:nvPr>
            <p:ph type="body" sz="quarter" idx="19"/>
          </p:nvPr>
        </p:nvSpPr>
        <p:spPr/>
        <p:txBody>
          <a:bodyPr/>
          <a:lstStyle/>
          <a:p>
            <a:endParaRPr lang="en-US" noProof="0"/>
          </a:p>
        </p:txBody>
      </p:sp>
      <p:sp>
        <p:nvSpPr>
          <p:cNvPr id="3" name="Text Placeholder 2">
            <a:extLst>
              <a:ext uri="{FF2B5EF4-FFF2-40B4-BE49-F238E27FC236}">
                <a16:creationId xmlns:a16="http://schemas.microsoft.com/office/drawing/2014/main" id="{99F078A8-FBEF-1783-097A-8CB2714AF783}"/>
              </a:ext>
            </a:extLst>
          </p:cNvPr>
          <p:cNvSpPr>
            <a:spLocks noGrp="1"/>
          </p:cNvSpPr>
          <p:nvPr>
            <p:ph type="body" sz="quarter" idx="16"/>
          </p:nvPr>
        </p:nvSpPr>
        <p:spPr/>
        <p:txBody>
          <a:bodyPr/>
          <a:lstStyle/>
          <a:p>
            <a:endParaRPr lang="en-US" noProof="0"/>
          </a:p>
        </p:txBody>
      </p:sp>
    </p:spTree>
    <p:extLst>
      <p:ext uri="{BB962C8B-B14F-4D97-AF65-F5344CB8AC3E}">
        <p14:creationId xmlns:p14="http://schemas.microsoft.com/office/powerpoint/2010/main" val="25801827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A9A925F-381A-19FC-1B8B-C83366DF655F}"/>
              </a:ext>
            </a:extLst>
          </p:cNvPr>
          <p:cNvSpPr>
            <a:spLocks noGrp="1"/>
          </p:cNvSpPr>
          <p:nvPr>
            <p:ph type="body" sz="quarter" idx="13"/>
          </p:nvPr>
        </p:nvSpPr>
        <p:spPr/>
        <p:txBody>
          <a:bodyPr/>
          <a:lstStyle/>
          <a:p>
            <a:r>
              <a:rPr lang="es-ES"/>
              <a:t>FMIS</a:t>
            </a:r>
            <a:endParaRPr lang="en-US"/>
          </a:p>
          <a:p>
            <a:r>
              <a:rPr lang="es-ES"/>
              <a:t>SANART</a:t>
            </a:r>
            <a:endParaRPr lang="en-US"/>
          </a:p>
          <a:p>
            <a:r>
              <a:rPr lang="es-ES" err="1"/>
              <a:t>Agentic</a:t>
            </a:r>
            <a:r>
              <a:rPr lang="es-ES"/>
              <a:t> </a:t>
            </a:r>
            <a:r>
              <a:rPr lang="es-ES" err="1"/>
              <a:t>Architecture</a:t>
            </a:r>
            <a:endParaRPr lang="en-US"/>
          </a:p>
          <a:p>
            <a:r>
              <a:rPr lang="es-ES"/>
              <a:t>RPA </a:t>
            </a:r>
            <a:r>
              <a:rPr lang="es-ES" err="1"/>
              <a:t>Solution</a:t>
            </a:r>
            <a:endParaRPr lang="en-US"/>
          </a:p>
        </p:txBody>
      </p:sp>
      <p:sp>
        <p:nvSpPr>
          <p:cNvPr id="4" name="Marcador de texto 3">
            <a:extLst>
              <a:ext uri="{FF2B5EF4-FFF2-40B4-BE49-F238E27FC236}">
                <a16:creationId xmlns:a16="http://schemas.microsoft.com/office/drawing/2014/main" id="{5772FA39-F029-7E89-E70E-01BEC9F9A119}"/>
              </a:ext>
            </a:extLst>
          </p:cNvPr>
          <p:cNvSpPr>
            <a:spLocks noGrp="1"/>
          </p:cNvSpPr>
          <p:nvPr>
            <p:ph type="body" sz="quarter" idx="15"/>
          </p:nvPr>
        </p:nvSpPr>
        <p:spPr/>
        <p:txBody>
          <a:bodyPr/>
          <a:lstStyle/>
          <a:p>
            <a:r>
              <a:rPr lang="en-US" noProof="0"/>
              <a:t>Index</a:t>
            </a:r>
          </a:p>
        </p:txBody>
      </p:sp>
      <p:pic>
        <p:nvPicPr>
          <p:cNvPr id="5" name="Marcador de posición de imagen 4">
            <a:extLst>
              <a:ext uri="{FF2B5EF4-FFF2-40B4-BE49-F238E27FC236}">
                <a16:creationId xmlns:a16="http://schemas.microsoft.com/office/drawing/2014/main" id="{1E43707A-7C95-EF92-A254-2146708BC8E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7592" r="27592"/>
          <a:stretch/>
        </p:blipFill>
        <p:spPr/>
      </p:pic>
      <p:sp>
        <p:nvSpPr>
          <p:cNvPr id="2" name="Text Placeholder 1">
            <a:extLst>
              <a:ext uri="{FF2B5EF4-FFF2-40B4-BE49-F238E27FC236}">
                <a16:creationId xmlns:a16="http://schemas.microsoft.com/office/drawing/2014/main" id="{BB5D9D02-2A09-1EB6-55C7-4A91870ADEFA}"/>
              </a:ext>
            </a:extLst>
          </p:cNvPr>
          <p:cNvSpPr>
            <a:spLocks noGrp="1"/>
          </p:cNvSpPr>
          <p:nvPr>
            <p:ph type="body" sz="quarter" idx="16"/>
          </p:nvPr>
        </p:nvSpPr>
        <p:spPr/>
        <p:txBody>
          <a:bodyPr/>
          <a:lstStyle/>
          <a:p>
            <a:endParaRPr lang="en-US" noProof="0"/>
          </a:p>
        </p:txBody>
      </p:sp>
      <p:sp>
        <p:nvSpPr>
          <p:cNvPr id="6" name="Text Placeholder 5">
            <a:extLst>
              <a:ext uri="{FF2B5EF4-FFF2-40B4-BE49-F238E27FC236}">
                <a16:creationId xmlns:a16="http://schemas.microsoft.com/office/drawing/2014/main" id="{E2DFF0DC-7A52-A511-B6BC-AEBE29718454}"/>
              </a:ext>
            </a:extLst>
          </p:cNvPr>
          <p:cNvSpPr>
            <a:spLocks noGrp="1"/>
          </p:cNvSpPr>
          <p:nvPr>
            <p:ph type="body" sz="quarter" idx="19"/>
          </p:nvPr>
        </p:nvSpPr>
        <p:spPr/>
        <p:txBody>
          <a:bodyPr/>
          <a:lstStyle/>
          <a:p>
            <a:endParaRPr lang="en-US" noProof="0"/>
          </a:p>
        </p:txBody>
      </p:sp>
    </p:spTree>
    <p:extLst>
      <p:ext uri="{BB962C8B-B14F-4D97-AF65-F5344CB8AC3E}">
        <p14:creationId xmlns:p14="http://schemas.microsoft.com/office/powerpoint/2010/main" val="25669423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68CF9-3B47-FFCE-AC84-10B3582C7722}"/>
            </a:ext>
          </a:extLst>
        </p:cNvPr>
        <p:cNvGrpSpPr/>
        <p:nvPr/>
      </p:nvGrpSpPr>
      <p:grpSpPr>
        <a:xfrm>
          <a:off x="0" y="0"/>
          <a:ext cx="0" cy="0"/>
          <a:chOff x="0" y="0"/>
          <a:chExt cx="0" cy="0"/>
        </a:xfrm>
      </p:grpSpPr>
      <p:sp>
        <p:nvSpPr>
          <p:cNvPr id="5" name="Text Placeholder 3">
            <a:extLst>
              <a:ext uri="{FF2B5EF4-FFF2-40B4-BE49-F238E27FC236}">
                <a16:creationId xmlns:a16="http://schemas.microsoft.com/office/drawing/2014/main" id="{9986B3B9-9000-853E-B32B-34589D2D82E0}"/>
              </a:ext>
            </a:extLst>
          </p:cNvPr>
          <p:cNvSpPr txBox="1">
            <a:spLocks/>
          </p:cNvSpPr>
          <p:nvPr/>
        </p:nvSpPr>
        <p:spPr>
          <a:xfrm>
            <a:off x="371475" y="277461"/>
            <a:ext cx="2609565" cy="307777"/>
          </a:xfrm>
          <a:prstGeom prst="rect">
            <a:avLst/>
          </a:prstGeom>
          <a:noFill/>
        </p:spPr>
        <p:txBody>
          <a:bodyPr vert="horz" wrap="squar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noProof="0">
                <a:solidFill>
                  <a:srgbClr val="F14949"/>
                </a:solidFill>
              </a:rPr>
              <a:t>RPA Solution vs Agentic</a:t>
            </a:r>
          </a:p>
        </p:txBody>
      </p:sp>
      <p:sp>
        <p:nvSpPr>
          <p:cNvPr id="28" name="Rectángulo: esquinas redondeadas 27">
            <a:extLst>
              <a:ext uri="{FF2B5EF4-FFF2-40B4-BE49-F238E27FC236}">
                <a16:creationId xmlns:a16="http://schemas.microsoft.com/office/drawing/2014/main" id="{FB6D92E7-619A-BF5C-244C-67392073F7E1}"/>
              </a:ext>
            </a:extLst>
          </p:cNvPr>
          <p:cNvSpPr>
            <a:spLocks/>
          </p:cNvSpPr>
          <p:nvPr/>
        </p:nvSpPr>
        <p:spPr>
          <a:xfrm>
            <a:off x="371475" y="1126000"/>
            <a:ext cx="11477625" cy="5136687"/>
          </a:xfrm>
          <a:prstGeom prst="roundRect">
            <a:avLst>
              <a:gd name="adj" fmla="val 994"/>
            </a:avLst>
          </a:prstGeom>
          <a:solidFill>
            <a:schemeClr val="bg1"/>
          </a:solidFill>
          <a:ln w="9525">
            <a:solidFill>
              <a:srgbClr val="C00000"/>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30" name="Tabla 29">
            <a:extLst>
              <a:ext uri="{FF2B5EF4-FFF2-40B4-BE49-F238E27FC236}">
                <a16:creationId xmlns:a16="http://schemas.microsoft.com/office/drawing/2014/main" id="{5D70D3C9-3DA4-5A1C-C5A9-442036F48535}"/>
              </a:ext>
            </a:extLst>
          </p:cNvPr>
          <p:cNvGraphicFramePr>
            <a:graphicFrameLocks/>
          </p:cNvGraphicFramePr>
          <p:nvPr>
            <p:extLst>
              <p:ext uri="{D42A27DB-BD31-4B8C-83A1-F6EECF244321}">
                <p14:modId xmlns:p14="http://schemas.microsoft.com/office/powerpoint/2010/main" val="912865610"/>
              </p:ext>
            </p:extLst>
          </p:nvPr>
        </p:nvGraphicFramePr>
        <p:xfrm>
          <a:off x="1750379" y="1247600"/>
          <a:ext cx="9285150" cy="4651513"/>
        </p:xfrm>
        <a:graphic>
          <a:graphicData uri="http://schemas.openxmlformats.org/drawingml/2006/table">
            <a:tbl>
              <a:tblPr bandRow="1">
                <a:tableStyleId>{5940675A-B579-460E-94D1-54222C63F5DA}</a:tableStyleId>
              </a:tblPr>
              <a:tblGrid>
                <a:gridCol w="2020272">
                  <a:extLst>
                    <a:ext uri="{9D8B030D-6E8A-4147-A177-3AD203B41FA5}">
                      <a16:colId xmlns:a16="http://schemas.microsoft.com/office/drawing/2014/main" val="4048629754"/>
                    </a:ext>
                  </a:extLst>
                </a:gridCol>
                <a:gridCol w="4196615">
                  <a:extLst>
                    <a:ext uri="{9D8B030D-6E8A-4147-A177-3AD203B41FA5}">
                      <a16:colId xmlns:a16="http://schemas.microsoft.com/office/drawing/2014/main" val="3158258784"/>
                    </a:ext>
                  </a:extLst>
                </a:gridCol>
                <a:gridCol w="3068263">
                  <a:extLst>
                    <a:ext uri="{9D8B030D-6E8A-4147-A177-3AD203B41FA5}">
                      <a16:colId xmlns:a16="http://schemas.microsoft.com/office/drawing/2014/main" val="1874508370"/>
                    </a:ext>
                  </a:extLst>
                </a:gridCol>
              </a:tblGrid>
              <a:tr h="2345782">
                <a:tc>
                  <a:txBody>
                    <a:bodyPr/>
                    <a:lstStyle/>
                    <a:p>
                      <a:endParaRPr lang="en-US" noProof="0"/>
                    </a:p>
                  </a:txBody>
                  <a:tcPr>
                    <a:lnL w="12700" cap="flat" cmpd="sng" algn="ctr">
                      <a:noFill/>
                      <a:prstDash val="solid"/>
                      <a:round/>
                      <a:headEnd type="none" w="med" len="med"/>
                      <a:tailEnd type="none" w="med" len="med"/>
                    </a:lnL>
                    <a:lnR w="12700" cap="flat" cmpd="sng" algn="ctr">
                      <a:solidFill>
                        <a:schemeClr val="tx2"/>
                      </a:solidFill>
                      <a:prstDash val="lg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noProof="0"/>
                    </a:p>
                  </a:txBody>
                  <a:tcPr>
                    <a:lnL w="12700" cap="flat" cmpd="sng" algn="ctr">
                      <a:solidFill>
                        <a:schemeClr val="tx2"/>
                      </a:solidFill>
                      <a:prstDash val="lgDash"/>
                      <a:round/>
                      <a:headEnd type="none" w="med" len="med"/>
                      <a:tailEnd type="none" w="med" len="med"/>
                    </a:lnL>
                    <a:lnR w="12700" cap="flat" cmpd="sng" algn="ctr">
                      <a:solidFill>
                        <a:schemeClr val="tx2"/>
                      </a:solidFill>
                      <a:prstDash val="lg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noProof="0"/>
                    </a:p>
                  </a:txBody>
                  <a:tcPr>
                    <a:lnL w="12700" cap="flat" cmpd="sng" algn="ctr">
                      <a:solidFill>
                        <a:schemeClr val="tx2"/>
                      </a:solidFill>
                      <a:prstDash val="lg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5850623"/>
                  </a:ext>
                </a:extLst>
              </a:tr>
              <a:tr h="2305731">
                <a:tc>
                  <a:txBody>
                    <a:bodyPr/>
                    <a:lstStyle/>
                    <a:p>
                      <a:endParaRPr lang="en-US" noProof="0"/>
                    </a:p>
                  </a:txBody>
                  <a:tcPr>
                    <a:lnL w="12700" cap="flat" cmpd="sng" algn="ctr">
                      <a:noFill/>
                      <a:prstDash val="solid"/>
                      <a:round/>
                      <a:headEnd type="none" w="med" len="med"/>
                      <a:tailEnd type="none" w="med" len="med"/>
                    </a:lnL>
                    <a:lnR w="12700" cap="flat" cmpd="sng" algn="ctr">
                      <a:solidFill>
                        <a:schemeClr val="tx2"/>
                      </a:solidFill>
                      <a:prstDash val="lg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noProof="0"/>
                    </a:p>
                  </a:txBody>
                  <a:tcPr>
                    <a:lnL w="12700" cap="flat" cmpd="sng" algn="ctr">
                      <a:solidFill>
                        <a:schemeClr val="tx2"/>
                      </a:solidFill>
                      <a:prstDash val="lgDash"/>
                      <a:round/>
                      <a:headEnd type="none" w="med" len="med"/>
                      <a:tailEnd type="none" w="med" len="med"/>
                    </a:lnL>
                    <a:lnR w="12700" cap="flat" cmpd="sng" algn="ctr">
                      <a:solidFill>
                        <a:schemeClr val="tx2"/>
                      </a:solidFill>
                      <a:prstDash val="lg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noProof="0"/>
                    </a:p>
                  </a:txBody>
                  <a:tcPr>
                    <a:lnL w="12700" cap="flat" cmpd="sng" algn="ctr">
                      <a:solidFill>
                        <a:schemeClr val="tx2"/>
                      </a:solidFill>
                      <a:prstDash val="lg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0199585"/>
                  </a:ext>
                </a:extLst>
              </a:tr>
            </a:tbl>
          </a:graphicData>
        </a:graphic>
      </p:graphicFrame>
      <p:sp>
        <p:nvSpPr>
          <p:cNvPr id="1031" name="Rectangle 1">
            <a:extLst>
              <a:ext uri="{FF2B5EF4-FFF2-40B4-BE49-F238E27FC236}">
                <a16:creationId xmlns:a16="http://schemas.microsoft.com/office/drawing/2014/main" id="{D89EBF2C-F8C7-B8E2-6E57-47CA3C46CB1B}"/>
              </a:ext>
            </a:extLst>
          </p:cNvPr>
          <p:cNvSpPr/>
          <p:nvPr/>
        </p:nvSpPr>
        <p:spPr>
          <a:xfrm>
            <a:off x="856358" y="1291360"/>
            <a:ext cx="1511111" cy="478388"/>
          </a:xfrm>
          <a:prstGeom prst="roundRect">
            <a:avLst/>
          </a:prstGeom>
          <a:solidFill>
            <a:schemeClr val="bg1">
              <a:lumMod val="95000"/>
            </a:schemeClr>
          </a:solidFill>
          <a:ln w="6350" cap="flat" cmpd="sng" algn="ctr">
            <a:solidFill>
              <a:schemeClr val="tx2"/>
            </a:solidFill>
            <a:prstDash val="solid"/>
            <a:miter lim="800000"/>
            <a:headEnd type="none" w="med" len="med"/>
            <a:tailEnd type="none" w="med" len="med"/>
          </a:ln>
          <a:effectLst/>
        </p:spPr>
        <p:txBody>
          <a:bodyPr vert="horz" rtlCol="0" anchor="t"/>
          <a:lstStyle/>
          <a:p>
            <a:pPr algn="ctr"/>
            <a:r>
              <a:rPr lang="en-US" sz="1200" b="1" kern="0" noProof="0">
                <a:latin typeface="Calibri" panose="020F0502020204030204"/>
              </a:rPr>
              <a:t>Robotic Process Automation</a:t>
            </a:r>
          </a:p>
        </p:txBody>
      </p:sp>
      <p:grpSp>
        <p:nvGrpSpPr>
          <p:cNvPr id="1033" name="Robotics" descr="{&quot;Key&quot;:&quot;POWER_USER_SHAPE_ICON&quot;,&quot;Value&quot;:&quot;POWER_USER_SHAPE_ICON_STYLE_1&quot;}">
            <a:extLst>
              <a:ext uri="{FF2B5EF4-FFF2-40B4-BE49-F238E27FC236}">
                <a16:creationId xmlns:a16="http://schemas.microsoft.com/office/drawing/2014/main" id="{40216BD1-449F-E796-0336-B7A3CD959D3B}"/>
              </a:ext>
            </a:extLst>
          </p:cNvPr>
          <p:cNvGrpSpPr>
            <a:grpSpLocks noChangeAspect="1"/>
          </p:cNvGrpSpPr>
          <p:nvPr/>
        </p:nvGrpSpPr>
        <p:grpSpPr>
          <a:xfrm>
            <a:off x="1406183" y="1887641"/>
            <a:ext cx="305911" cy="466765"/>
            <a:chOff x="5006245" y="3515287"/>
            <a:chExt cx="1089450" cy="1662303"/>
          </a:xfrm>
          <a:solidFill>
            <a:schemeClr val="tx2"/>
          </a:solidFill>
        </p:grpSpPr>
        <p:sp>
          <p:nvSpPr>
            <p:cNvPr id="1034" name="Free-form: Shape 32">
              <a:extLst>
                <a:ext uri="{FF2B5EF4-FFF2-40B4-BE49-F238E27FC236}">
                  <a16:creationId xmlns:a16="http://schemas.microsoft.com/office/drawing/2014/main" id="{80A9ADF9-CC8B-ED0B-73B2-228C4EFCA76D}"/>
                </a:ext>
              </a:extLst>
            </p:cNvPr>
            <p:cNvSpPr/>
            <p:nvPr/>
          </p:nvSpPr>
          <p:spPr>
            <a:xfrm>
              <a:off x="5006245" y="3515287"/>
              <a:ext cx="1089450" cy="1662303"/>
            </a:xfrm>
            <a:custGeom>
              <a:avLst/>
              <a:gdLst>
                <a:gd name="connsiteX0" fmla="*/ 487135 w 1089450"/>
                <a:gd name="connsiteY0" fmla="*/ 1107768 h 1662303"/>
                <a:gd name="connsiteX1" fmla="*/ 486933 w 1089450"/>
                <a:gd name="connsiteY1" fmla="*/ 1628213 h 1662303"/>
                <a:gd name="connsiteX2" fmla="*/ 444272 w 1089450"/>
                <a:gd name="connsiteY2" fmla="*/ 1661900 h 1662303"/>
                <a:gd name="connsiteX3" fmla="*/ 215092 w 1089450"/>
                <a:gd name="connsiteY3" fmla="*/ 1660963 h 1662303"/>
                <a:gd name="connsiteX4" fmla="*/ 199822 w 1089450"/>
                <a:gd name="connsiteY4" fmla="*/ 1647769 h 1662303"/>
                <a:gd name="connsiteX5" fmla="*/ 266058 w 1089450"/>
                <a:gd name="connsiteY5" fmla="*/ 1492794 h 1662303"/>
                <a:gd name="connsiteX6" fmla="*/ 274095 w 1089450"/>
                <a:gd name="connsiteY6" fmla="*/ 1478931 h 1662303"/>
                <a:gd name="connsiteX7" fmla="*/ 274027 w 1089450"/>
                <a:gd name="connsiteY7" fmla="*/ 1008783 h 1662303"/>
                <a:gd name="connsiteX8" fmla="*/ 260901 w 1089450"/>
                <a:gd name="connsiteY8" fmla="*/ 938127 h 1662303"/>
                <a:gd name="connsiteX9" fmla="*/ 234179 w 1089450"/>
                <a:gd name="connsiteY9" fmla="*/ 771030 h 1662303"/>
                <a:gd name="connsiteX10" fmla="*/ 230770 w 1089450"/>
                <a:gd name="connsiteY10" fmla="*/ 767085 h 1662303"/>
                <a:gd name="connsiteX11" fmla="*/ 230495 w 1089450"/>
                <a:gd name="connsiteY11" fmla="*/ 767078 h 1662303"/>
                <a:gd name="connsiteX12" fmla="*/ 99764 w 1089450"/>
                <a:gd name="connsiteY12" fmla="*/ 767078 h 1662303"/>
                <a:gd name="connsiteX13" fmla="*/ 97688 w 1089450"/>
                <a:gd name="connsiteY13" fmla="*/ 769155 h 1662303"/>
                <a:gd name="connsiteX14" fmla="*/ 97688 w 1089450"/>
                <a:gd name="connsiteY14" fmla="*/ 930894 h 1662303"/>
                <a:gd name="connsiteX15" fmla="*/ 101104 w 1089450"/>
                <a:gd name="connsiteY15" fmla="*/ 936051 h 1662303"/>
                <a:gd name="connsiteX16" fmla="*/ 165264 w 1089450"/>
                <a:gd name="connsiteY16" fmla="*/ 1007243 h 1662303"/>
                <a:gd name="connsiteX17" fmla="*/ 148521 w 1089450"/>
                <a:gd name="connsiteY17" fmla="*/ 1105893 h 1662303"/>
                <a:gd name="connsiteX18" fmla="*/ 64336 w 1089450"/>
                <a:gd name="connsiteY18" fmla="*/ 1132950 h 1662303"/>
                <a:gd name="connsiteX19" fmla="*/ 980 w 1089450"/>
                <a:gd name="connsiteY19" fmla="*/ 1054324 h 1662303"/>
                <a:gd name="connsiteX20" fmla="*/ 48531 w 1089450"/>
                <a:gd name="connsiteY20" fmla="*/ 942815 h 1662303"/>
                <a:gd name="connsiteX21" fmla="*/ 52013 w 1089450"/>
                <a:gd name="connsiteY21" fmla="*/ 936586 h 1662303"/>
                <a:gd name="connsiteX22" fmla="*/ 50740 w 1089450"/>
                <a:gd name="connsiteY22" fmla="*/ 715978 h 1662303"/>
                <a:gd name="connsiteX23" fmla="*/ 55362 w 1089450"/>
                <a:gd name="connsiteY23" fmla="*/ 609291 h 1662303"/>
                <a:gd name="connsiteX24" fmla="*/ 206586 w 1089450"/>
                <a:gd name="connsiteY24" fmla="*/ 493830 h 1662303"/>
                <a:gd name="connsiteX25" fmla="*/ 445143 w 1089450"/>
                <a:gd name="connsiteY25" fmla="*/ 492959 h 1662303"/>
                <a:gd name="connsiteX26" fmla="*/ 449563 w 1089450"/>
                <a:gd name="connsiteY26" fmla="*/ 491821 h 1662303"/>
                <a:gd name="connsiteX27" fmla="*/ 450273 w 1089450"/>
                <a:gd name="connsiteY27" fmla="*/ 487809 h 1662303"/>
                <a:gd name="connsiteX28" fmla="*/ 449295 w 1089450"/>
                <a:gd name="connsiteY28" fmla="*/ 486932 h 1662303"/>
                <a:gd name="connsiteX29" fmla="*/ 345889 w 1089450"/>
                <a:gd name="connsiteY29" fmla="*/ 365778 h 1662303"/>
                <a:gd name="connsiteX30" fmla="*/ 334571 w 1089450"/>
                <a:gd name="connsiteY30" fmla="*/ 356603 h 1662303"/>
                <a:gd name="connsiteX31" fmla="*/ 272219 w 1089450"/>
                <a:gd name="connsiteY31" fmla="*/ 292845 h 1662303"/>
                <a:gd name="connsiteX32" fmla="*/ 272018 w 1089450"/>
                <a:gd name="connsiteY32" fmla="*/ 225002 h 1662303"/>
                <a:gd name="connsiteX33" fmla="*/ 336714 w 1089450"/>
                <a:gd name="connsiteY33" fmla="*/ 144300 h 1662303"/>
                <a:gd name="connsiteX34" fmla="*/ 346291 w 1089450"/>
                <a:gd name="connsiteY34" fmla="*/ 135928 h 1662303"/>
                <a:gd name="connsiteX35" fmla="*/ 527653 w 1089450"/>
                <a:gd name="connsiteY35" fmla="*/ 242 h 1662303"/>
                <a:gd name="connsiteX36" fmla="*/ 726227 w 1089450"/>
                <a:gd name="connsiteY36" fmla="*/ 102777 h 1662303"/>
                <a:gd name="connsiteX37" fmla="*/ 744443 w 1089450"/>
                <a:gd name="connsiteY37" fmla="*/ 136799 h 1662303"/>
                <a:gd name="connsiteX38" fmla="*/ 757034 w 1089450"/>
                <a:gd name="connsiteY38" fmla="*/ 147381 h 1662303"/>
                <a:gd name="connsiteX39" fmla="*/ 820055 w 1089450"/>
                <a:gd name="connsiteY39" fmla="*/ 235383 h 1662303"/>
                <a:gd name="connsiteX40" fmla="*/ 819520 w 1089450"/>
                <a:gd name="connsiteY40" fmla="*/ 293649 h 1662303"/>
                <a:gd name="connsiteX41" fmla="*/ 754422 w 1089450"/>
                <a:gd name="connsiteY41" fmla="*/ 356335 h 1662303"/>
                <a:gd name="connsiteX42" fmla="*/ 745180 w 1089450"/>
                <a:gd name="connsiteY42" fmla="*/ 363435 h 1662303"/>
                <a:gd name="connsiteX43" fmla="*/ 634541 w 1089450"/>
                <a:gd name="connsiteY43" fmla="*/ 486999 h 1662303"/>
                <a:gd name="connsiteX44" fmla="*/ 633356 w 1089450"/>
                <a:gd name="connsiteY44" fmla="*/ 490401 h 1662303"/>
                <a:gd name="connsiteX45" fmla="*/ 635546 w 1089450"/>
                <a:gd name="connsiteY45" fmla="*/ 491888 h 1662303"/>
                <a:gd name="connsiteX46" fmla="*/ 819788 w 1089450"/>
                <a:gd name="connsiteY46" fmla="*/ 493629 h 1662303"/>
                <a:gd name="connsiteX47" fmla="*/ 924064 w 1089450"/>
                <a:gd name="connsiteY47" fmla="*/ 497982 h 1662303"/>
                <a:gd name="connsiteX48" fmla="*/ 1041936 w 1089450"/>
                <a:gd name="connsiteY48" fmla="*/ 648738 h 1662303"/>
                <a:gd name="connsiteX49" fmla="*/ 1041668 w 1089450"/>
                <a:gd name="connsiteY49" fmla="*/ 935515 h 1662303"/>
                <a:gd name="connsiteX50" fmla="*/ 1044213 w 1089450"/>
                <a:gd name="connsiteY50" fmla="*/ 941341 h 1662303"/>
                <a:gd name="connsiteX51" fmla="*/ 1063903 w 1089450"/>
                <a:gd name="connsiteY51" fmla="*/ 959491 h 1662303"/>
                <a:gd name="connsiteX52" fmla="*/ 1088214 w 1089450"/>
                <a:gd name="connsiteY52" fmla="*/ 1057137 h 1662303"/>
                <a:gd name="connsiteX53" fmla="*/ 921519 w 1089450"/>
                <a:gd name="connsiteY53" fmla="*/ 1049703 h 1662303"/>
                <a:gd name="connsiteX54" fmla="*/ 991304 w 1089450"/>
                <a:gd name="connsiteY54" fmla="*/ 938194 h 1662303"/>
                <a:gd name="connsiteX55" fmla="*/ 995926 w 1089450"/>
                <a:gd name="connsiteY55" fmla="*/ 932568 h 1662303"/>
                <a:gd name="connsiteX56" fmla="*/ 995926 w 1089450"/>
                <a:gd name="connsiteY56" fmla="*/ 770963 h 1662303"/>
                <a:gd name="connsiteX57" fmla="*/ 991840 w 1089450"/>
                <a:gd name="connsiteY57" fmla="*/ 766878 h 1662303"/>
                <a:gd name="connsiteX58" fmla="*/ 862851 w 1089450"/>
                <a:gd name="connsiteY58" fmla="*/ 766878 h 1662303"/>
                <a:gd name="connsiteX59" fmla="*/ 859235 w 1089450"/>
                <a:gd name="connsiteY59" fmla="*/ 770427 h 1662303"/>
                <a:gd name="connsiteX60" fmla="*/ 858833 w 1089450"/>
                <a:gd name="connsiteY60" fmla="*/ 812821 h 1662303"/>
                <a:gd name="connsiteX61" fmla="*/ 821797 w 1089450"/>
                <a:gd name="connsiteY61" fmla="*/ 969671 h 1662303"/>
                <a:gd name="connsiteX62" fmla="*/ 818582 w 1089450"/>
                <a:gd name="connsiteY62" fmla="*/ 982061 h 1662303"/>
                <a:gd name="connsiteX63" fmla="*/ 818582 w 1089450"/>
                <a:gd name="connsiteY63" fmla="*/ 1495272 h 1662303"/>
                <a:gd name="connsiteX64" fmla="*/ 821797 w 1089450"/>
                <a:gd name="connsiteY64" fmla="*/ 1500563 h 1662303"/>
                <a:gd name="connsiteX65" fmla="*/ 902566 w 1089450"/>
                <a:gd name="connsiteY65" fmla="*/ 1646429 h 1662303"/>
                <a:gd name="connsiteX66" fmla="*/ 887296 w 1089450"/>
                <a:gd name="connsiteY66" fmla="*/ 1662302 h 1662303"/>
                <a:gd name="connsiteX67" fmla="*/ 637823 w 1089450"/>
                <a:gd name="connsiteY67" fmla="*/ 1661565 h 1662303"/>
                <a:gd name="connsiteX68" fmla="*/ 607819 w 1089450"/>
                <a:gd name="connsiteY68" fmla="*/ 1633236 h 1662303"/>
                <a:gd name="connsiteX69" fmla="*/ 606948 w 1089450"/>
                <a:gd name="connsiteY69" fmla="*/ 1598075 h 1662303"/>
                <a:gd name="connsiteX70" fmla="*/ 606948 w 1089450"/>
                <a:gd name="connsiteY70" fmla="*/ 1110246 h 1662303"/>
                <a:gd name="connsiteX71" fmla="*/ 602394 w 1089450"/>
                <a:gd name="connsiteY71" fmla="*/ 1105692 h 1662303"/>
                <a:gd name="connsiteX72" fmla="*/ 489211 w 1089450"/>
                <a:gd name="connsiteY72" fmla="*/ 1105692 h 1662303"/>
                <a:gd name="connsiteX73" fmla="*/ 487135 w 1089450"/>
                <a:gd name="connsiteY73" fmla="*/ 1107768 h 1662303"/>
                <a:gd name="connsiteX74" fmla="*/ 1003359 w 1089450"/>
                <a:gd name="connsiteY74" fmla="*/ 931161 h 1662303"/>
                <a:gd name="connsiteX75" fmla="*/ 993782 w 1089450"/>
                <a:gd name="connsiteY75" fmla="*/ 945494 h 1662303"/>
                <a:gd name="connsiteX76" fmla="*/ 964582 w 1089450"/>
                <a:gd name="connsiteY76" fmla="*/ 957013 h 1662303"/>
                <a:gd name="connsiteX77" fmla="*/ 960229 w 1089450"/>
                <a:gd name="connsiteY77" fmla="*/ 959625 h 1662303"/>
                <a:gd name="connsiteX78" fmla="*/ 933574 w 1089450"/>
                <a:gd name="connsiteY78" fmla="*/ 1061156 h 1662303"/>
                <a:gd name="connsiteX79" fmla="*/ 1019098 w 1089450"/>
                <a:gd name="connsiteY79" fmla="*/ 1124980 h 1662303"/>
                <a:gd name="connsiteX80" fmla="*/ 1074016 w 1089450"/>
                <a:gd name="connsiteY80" fmla="*/ 1084261 h 1662303"/>
                <a:gd name="connsiteX81" fmla="*/ 1076360 w 1089450"/>
                <a:gd name="connsiteY81" fmla="*/ 1075756 h 1662303"/>
                <a:gd name="connsiteX82" fmla="*/ 1039525 w 1089450"/>
                <a:gd name="connsiteY82" fmla="*/ 952124 h 1662303"/>
                <a:gd name="connsiteX83" fmla="*/ 1032024 w 1089450"/>
                <a:gd name="connsiteY83" fmla="*/ 940672 h 1662303"/>
                <a:gd name="connsiteX84" fmla="*/ 1029546 w 1089450"/>
                <a:gd name="connsiteY84" fmla="*/ 764065 h 1662303"/>
                <a:gd name="connsiteX85" fmla="*/ 1032024 w 1089450"/>
                <a:gd name="connsiteY85" fmla="*/ 657645 h 1662303"/>
                <a:gd name="connsiteX86" fmla="*/ 940004 w 1089450"/>
                <a:gd name="connsiteY86" fmla="*/ 512984 h 1662303"/>
                <a:gd name="connsiteX87" fmla="*/ 852001 w 1089450"/>
                <a:gd name="connsiteY87" fmla="*/ 502135 h 1662303"/>
                <a:gd name="connsiteX88" fmla="*/ 629786 w 1089450"/>
                <a:gd name="connsiteY88" fmla="*/ 499590 h 1662303"/>
                <a:gd name="connsiteX89" fmla="*/ 625031 w 1089450"/>
                <a:gd name="connsiteY89" fmla="*/ 494440 h 1662303"/>
                <a:gd name="connsiteX90" fmla="*/ 625232 w 1089450"/>
                <a:gd name="connsiteY90" fmla="*/ 493228 h 1662303"/>
                <a:gd name="connsiteX91" fmla="*/ 628179 w 1089450"/>
                <a:gd name="connsiteY91" fmla="*/ 483382 h 1662303"/>
                <a:gd name="connsiteX92" fmla="*/ 632331 w 1089450"/>
                <a:gd name="connsiteY92" fmla="*/ 478694 h 1662303"/>
                <a:gd name="connsiteX93" fmla="*/ 736875 w 1089450"/>
                <a:gd name="connsiteY93" fmla="*/ 357742 h 1662303"/>
                <a:gd name="connsiteX94" fmla="*/ 750270 w 1089450"/>
                <a:gd name="connsiteY94" fmla="*/ 348366 h 1662303"/>
                <a:gd name="connsiteX95" fmla="*/ 802107 w 1089450"/>
                <a:gd name="connsiteY95" fmla="*/ 324657 h 1662303"/>
                <a:gd name="connsiteX96" fmla="*/ 806125 w 1089450"/>
                <a:gd name="connsiteY96" fmla="*/ 315817 h 1662303"/>
                <a:gd name="connsiteX97" fmla="*/ 805790 w 1089450"/>
                <a:gd name="connsiteY97" fmla="*/ 195534 h 1662303"/>
                <a:gd name="connsiteX98" fmla="*/ 803312 w 1089450"/>
                <a:gd name="connsiteY98" fmla="*/ 187564 h 1662303"/>
                <a:gd name="connsiteX99" fmla="*/ 751744 w 1089450"/>
                <a:gd name="connsiteY99" fmla="*/ 156422 h 1662303"/>
                <a:gd name="connsiteX100" fmla="*/ 734665 w 1089450"/>
                <a:gd name="connsiteY100" fmla="*/ 143496 h 1662303"/>
                <a:gd name="connsiteX101" fmla="*/ 686981 w 1089450"/>
                <a:gd name="connsiteY101" fmla="*/ 73644 h 1662303"/>
                <a:gd name="connsiteX102" fmla="*/ 659321 w 1089450"/>
                <a:gd name="connsiteY102" fmla="*/ 47122 h 1662303"/>
                <a:gd name="connsiteX103" fmla="*/ 651887 w 1089450"/>
                <a:gd name="connsiteY103" fmla="*/ 41296 h 1662303"/>
                <a:gd name="connsiteX104" fmla="*/ 591009 w 1089450"/>
                <a:gd name="connsiteY104" fmla="*/ 16114 h 1662303"/>
                <a:gd name="connsiteX105" fmla="*/ 483049 w 1089450"/>
                <a:gd name="connsiteY105" fmla="*/ 18324 h 1662303"/>
                <a:gd name="connsiteX106" fmla="*/ 433020 w 1089450"/>
                <a:gd name="connsiteY106" fmla="*/ 41966 h 1662303"/>
                <a:gd name="connsiteX107" fmla="*/ 379442 w 1089450"/>
                <a:gd name="connsiteY107" fmla="*/ 94070 h 1662303"/>
                <a:gd name="connsiteX108" fmla="*/ 357743 w 1089450"/>
                <a:gd name="connsiteY108" fmla="*/ 133852 h 1662303"/>
                <a:gd name="connsiteX109" fmla="*/ 339259 w 1089450"/>
                <a:gd name="connsiteY109" fmla="*/ 152537 h 1662303"/>
                <a:gd name="connsiteX110" fmla="*/ 284475 w 1089450"/>
                <a:gd name="connsiteY110" fmla="*/ 192654 h 1662303"/>
                <a:gd name="connsiteX111" fmla="*/ 281127 w 1089450"/>
                <a:gd name="connsiteY111" fmla="*/ 237861 h 1662303"/>
                <a:gd name="connsiteX112" fmla="*/ 293516 w 1089450"/>
                <a:gd name="connsiteY112" fmla="*/ 329211 h 1662303"/>
                <a:gd name="connsiteX113" fmla="*/ 321444 w 1089450"/>
                <a:gd name="connsiteY113" fmla="*/ 346222 h 1662303"/>
                <a:gd name="connsiteX114" fmla="*/ 345286 w 1089450"/>
                <a:gd name="connsiteY114" fmla="*/ 350107 h 1662303"/>
                <a:gd name="connsiteX115" fmla="*/ 350644 w 1089450"/>
                <a:gd name="connsiteY115" fmla="*/ 353924 h 1662303"/>
                <a:gd name="connsiteX116" fmla="*/ 370468 w 1089450"/>
                <a:gd name="connsiteY116" fmla="*/ 398260 h 1662303"/>
                <a:gd name="connsiteX117" fmla="*/ 371874 w 1089450"/>
                <a:gd name="connsiteY117" fmla="*/ 400671 h 1662303"/>
                <a:gd name="connsiteX118" fmla="*/ 397324 w 1089450"/>
                <a:gd name="connsiteY118" fmla="*/ 435296 h 1662303"/>
                <a:gd name="connsiteX119" fmla="*/ 453179 w 1089450"/>
                <a:gd name="connsiteY119" fmla="*/ 479833 h 1662303"/>
                <a:gd name="connsiteX120" fmla="*/ 456260 w 1089450"/>
                <a:gd name="connsiteY120" fmla="*/ 485191 h 1662303"/>
                <a:gd name="connsiteX121" fmla="*/ 455590 w 1089450"/>
                <a:gd name="connsiteY121" fmla="*/ 498719 h 1662303"/>
                <a:gd name="connsiteX122" fmla="*/ 437374 w 1089450"/>
                <a:gd name="connsiteY122" fmla="*/ 502403 h 1662303"/>
                <a:gd name="connsiteX123" fmla="*/ 232504 w 1089450"/>
                <a:gd name="connsiteY123" fmla="*/ 502068 h 1662303"/>
                <a:gd name="connsiteX124" fmla="*/ 163054 w 1089450"/>
                <a:gd name="connsiteY124" fmla="*/ 508698 h 1662303"/>
                <a:gd name="connsiteX125" fmla="*/ 59514 w 1089450"/>
                <a:gd name="connsiteY125" fmla="*/ 656708 h 1662303"/>
                <a:gd name="connsiteX126" fmla="*/ 57371 w 1089450"/>
                <a:gd name="connsiteY126" fmla="*/ 909931 h 1662303"/>
                <a:gd name="connsiteX127" fmla="*/ 57438 w 1089450"/>
                <a:gd name="connsiteY127" fmla="*/ 910199 h 1662303"/>
                <a:gd name="connsiteX128" fmla="*/ 59447 w 1089450"/>
                <a:gd name="connsiteY128" fmla="*/ 941944 h 1662303"/>
                <a:gd name="connsiteX129" fmla="*/ 54424 w 1089450"/>
                <a:gd name="connsiteY129" fmla="*/ 949512 h 1662303"/>
                <a:gd name="connsiteX130" fmla="*/ 10691 w 1089450"/>
                <a:gd name="connsiteY130" fmla="*/ 1016619 h 1662303"/>
                <a:gd name="connsiteX131" fmla="*/ 59179 w 1089450"/>
                <a:gd name="connsiteY131" fmla="*/ 1122168 h 1662303"/>
                <a:gd name="connsiteX132" fmla="*/ 156825 w 1089450"/>
                <a:gd name="connsiteY132" fmla="*/ 1060218 h 1662303"/>
                <a:gd name="connsiteX133" fmla="*/ 117847 w 1089450"/>
                <a:gd name="connsiteY133" fmla="*/ 952459 h 1662303"/>
                <a:gd name="connsiteX134" fmla="*/ 97019 w 1089450"/>
                <a:gd name="connsiteY134" fmla="*/ 944556 h 1662303"/>
                <a:gd name="connsiteX135" fmla="*/ 89786 w 1089450"/>
                <a:gd name="connsiteY135" fmla="*/ 935113 h 1662303"/>
                <a:gd name="connsiteX136" fmla="*/ 87642 w 1089450"/>
                <a:gd name="connsiteY136" fmla="*/ 769356 h 1662303"/>
                <a:gd name="connsiteX137" fmla="*/ 98090 w 1089450"/>
                <a:gd name="connsiteY137" fmla="*/ 759645 h 1662303"/>
                <a:gd name="connsiteX138" fmla="*/ 232370 w 1089450"/>
                <a:gd name="connsiteY138" fmla="*/ 759578 h 1662303"/>
                <a:gd name="connsiteX139" fmla="*/ 240876 w 1089450"/>
                <a:gd name="connsiteY139" fmla="*/ 768016 h 1662303"/>
                <a:gd name="connsiteX140" fmla="*/ 247439 w 1089450"/>
                <a:gd name="connsiteY140" fmla="*/ 859501 h 1662303"/>
                <a:gd name="connsiteX141" fmla="*/ 263178 w 1089450"/>
                <a:gd name="connsiteY141" fmla="*/ 919575 h 1662303"/>
                <a:gd name="connsiteX142" fmla="*/ 263312 w 1089450"/>
                <a:gd name="connsiteY142" fmla="*/ 919843 h 1662303"/>
                <a:gd name="connsiteX143" fmla="*/ 282600 w 1089450"/>
                <a:gd name="connsiteY143" fmla="*/ 963242 h 1662303"/>
                <a:gd name="connsiteX144" fmla="*/ 284408 w 1089450"/>
                <a:gd name="connsiteY144" fmla="*/ 971680 h 1662303"/>
                <a:gd name="connsiteX145" fmla="*/ 285480 w 1089450"/>
                <a:gd name="connsiteY145" fmla="*/ 1268302 h 1662303"/>
                <a:gd name="connsiteX146" fmla="*/ 282399 w 1089450"/>
                <a:gd name="connsiteY146" fmla="*/ 1475649 h 1662303"/>
                <a:gd name="connsiteX147" fmla="*/ 241881 w 1089450"/>
                <a:gd name="connsiteY147" fmla="*/ 1520588 h 1662303"/>
                <a:gd name="connsiteX148" fmla="*/ 205179 w 1089450"/>
                <a:gd name="connsiteY148" fmla="*/ 1619707 h 1662303"/>
                <a:gd name="connsiteX149" fmla="*/ 210470 w 1089450"/>
                <a:gd name="connsiteY149" fmla="*/ 1647568 h 1662303"/>
                <a:gd name="connsiteX150" fmla="*/ 215493 w 1089450"/>
                <a:gd name="connsiteY150" fmla="*/ 1650984 h 1662303"/>
                <a:gd name="connsiteX151" fmla="*/ 237527 w 1089450"/>
                <a:gd name="connsiteY151" fmla="*/ 1653997 h 1662303"/>
                <a:gd name="connsiteX152" fmla="*/ 451706 w 1089450"/>
                <a:gd name="connsiteY152" fmla="*/ 1653797 h 1662303"/>
                <a:gd name="connsiteX153" fmla="*/ 475883 w 1089450"/>
                <a:gd name="connsiteY153" fmla="*/ 1635982 h 1662303"/>
                <a:gd name="connsiteX154" fmla="*/ 475079 w 1089450"/>
                <a:gd name="connsiteY154" fmla="*/ 1452410 h 1662303"/>
                <a:gd name="connsiteX155" fmla="*/ 477289 w 1089450"/>
                <a:gd name="connsiteY155" fmla="*/ 1351951 h 1662303"/>
                <a:gd name="connsiteX156" fmla="*/ 479634 w 1089450"/>
                <a:gd name="connsiteY156" fmla="*/ 1127994 h 1662303"/>
                <a:gd name="connsiteX157" fmla="*/ 479098 w 1089450"/>
                <a:gd name="connsiteY157" fmla="*/ 1121096 h 1662303"/>
                <a:gd name="connsiteX158" fmla="*/ 477490 w 1089450"/>
                <a:gd name="connsiteY158" fmla="*/ 1104755 h 1662303"/>
                <a:gd name="connsiteX159" fmla="*/ 487945 w 1089450"/>
                <a:gd name="connsiteY159" fmla="*/ 1094783 h 1662303"/>
                <a:gd name="connsiteX160" fmla="*/ 488809 w 1089450"/>
                <a:gd name="connsiteY160" fmla="*/ 1094843 h 1662303"/>
                <a:gd name="connsiteX161" fmla="*/ 605676 w 1089450"/>
                <a:gd name="connsiteY161" fmla="*/ 1096383 h 1662303"/>
                <a:gd name="connsiteX162" fmla="*/ 612688 w 1089450"/>
                <a:gd name="connsiteY162" fmla="*/ 1102324 h 1662303"/>
                <a:gd name="connsiteX163" fmla="*/ 612708 w 1089450"/>
                <a:gd name="connsiteY163" fmla="*/ 1102812 h 1662303"/>
                <a:gd name="connsiteX164" fmla="*/ 615588 w 1089450"/>
                <a:gd name="connsiteY164" fmla="*/ 1633839 h 1662303"/>
                <a:gd name="connsiteX165" fmla="*/ 617932 w 1089450"/>
                <a:gd name="connsiteY165" fmla="*/ 1640938 h 1662303"/>
                <a:gd name="connsiteX166" fmla="*/ 644118 w 1089450"/>
                <a:gd name="connsiteY166" fmla="*/ 1653261 h 1662303"/>
                <a:gd name="connsiteX167" fmla="*/ 887631 w 1089450"/>
                <a:gd name="connsiteY167" fmla="*/ 1653194 h 1662303"/>
                <a:gd name="connsiteX168" fmla="*/ 895132 w 1089450"/>
                <a:gd name="connsiteY168" fmla="*/ 1646028 h 1662303"/>
                <a:gd name="connsiteX169" fmla="*/ 895132 w 1089450"/>
                <a:gd name="connsiteY169" fmla="*/ 1645693 h 1662303"/>
                <a:gd name="connsiteX170" fmla="*/ 820323 w 1089450"/>
                <a:gd name="connsiteY170" fmla="*/ 1509872 h 1662303"/>
                <a:gd name="connsiteX171" fmla="*/ 810880 w 1089450"/>
                <a:gd name="connsiteY171" fmla="*/ 1495473 h 1662303"/>
                <a:gd name="connsiteX172" fmla="*/ 807866 w 1089450"/>
                <a:gd name="connsiteY172" fmla="*/ 1281630 h 1662303"/>
                <a:gd name="connsiteX173" fmla="*/ 809742 w 1089450"/>
                <a:gd name="connsiteY173" fmla="*/ 980587 h 1662303"/>
                <a:gd name="connsiteX174" fmla="*/ 818917 w 1089450"/>
                <a:gd name="connsiteY174" fmla="*/ 955874 h 1662303"/>
                <a:gd name="connsiteX175" fmla="*/ 849658 w 1089450"/>
                <a:gd name="connsiteY175" fmla="*/ 792662 h 1662303"/>
                <a:gd name="connsiteX176" fmla="*/ 851064 w 1089450"/>
                <a:gd name="connsiteY176" fmla="*/ 768753 h 1662303"/>
                <a:gd name="connsiteX177" fmla="*/ 862650 w 1089450"/>
                <a:gd name="connsiteY177" fmla="*/ 758506 h 1662303"/>
                <a:gd name="connsiteX178" fmla="*/ 992108 w 1089450"/>
                <a:gd name="connsiteY178" fmla="*/ 758506 h 1662303"/>
                <a:gd name="connsiteX179" fmla="*/ 997332 w 1089450"/>
                <a:gd name="connsiteY179" fmla="*/ 760716 h 1662303"/>
                <a:gd name="connsiteX180" fmla="*/ 1003895 w 1089450"/>
                <a:gd name="connsiteY180" fmla="*/ 781009 h 1662303"/>
                <a:gd name="connsiteX181" fmla="*/ 1003359 w 1089450"/>
                <a:gd name="connsiteY181" fmla="*/ 931161 h 166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1089450" h="1662303">
                  <a:moveTo>
                    <a:pt x="487135" y="1107768"/>
                  </a:moveTo>
                  <a:cubicBezTo>
                    <a:pt x="486953" y="1400486"/>
                    <a:pt x="486886" y="1573965"/>
                    <a:pt x="486933" y="1628213"/>
                  </a:cubicBezTo>
                  <a:cubicBezTo>
                    <a:pt x="486933" y="1656810"/>
                    <a:pt x="470391" y="1661900"/>
                    <a:pt x="444272" y="1661900"/>
                  </a:cubicBezTo>
                  <a:cubicBezTo>
                    <a:pt x="322603" y="1661947"/>
                    <a:pt x="246214" y="1661632"/>
                    <a:pt x="215092" y="1660963"/>
                  </a:cubicBezTo>
                  <a:cubicBezTo>
                    <a:pt x="207490" y="1660755"/>
                    <a:pt x="201101" y="1655230"/>
                    <a:pt x="199822" y="1647769"/>
                  </a:cubicBezTo>
                  <a:cubicBezTo>
                    <a:pt x="189374" y="1586087"/>
                    <a:pt x="209667" y="1524405"/>
                    <a:pt x="266058" y="1492794"/>
                  </a:cubicBezTo>
                  <a:cubicBezTo>
                    <a:pt x="271054" y="1489988"/>
                    <a:pt x="274135" y="1484684"/>
                    <a:pt x="274095" y="1478931"/>
                  </a:cubicBezTo>
                  <a:cubicBezTo>
                    <a:pt x="273693" y="1350391"/>
                    <a:pt x="273672" y="1193674"/>
                    <a:pt x="274027" y="1008783"/>
                  </a:cubicBezTo>
                  <a:cubicBezTo>
                    <a:pt x="274095" y="983802"/>
                    <a:pt x="272487" y="963442"/>
                    <a:pt x="260901" y="938127"/>
                  </a:cubicBezTo>
                  <a:cubicBezTo>
                    <a:pt x="238130" y="888078"/>
                    <a:pt x="229223" y="832377"/>
                    <a:pt x="234179" y="771030"/>
                  </a:cubicBezTo>
                  <a:cubicBezTo>
                    <a:pt x="234326" y="769000"/>
                    <a:pt x="232799" y="767239"/>
                    <a:pt x="230770" y="767085"/>
                  </a:cubicBezTo>
                  <a:cubicBezTo>
                    <a:pt x="230683" y="767078"/>
                    <a:pt x="230589" y="767078"/>
                    <a:pt x="230495" y="767078"/>
                  </a:cubicBezTo>
                  <a:lnTo>
                    <a:pt x="99764" y="767078"/>
                  </a:lnTo>
                  <a:cubicBezTo>
                    <a:pt x="98619" y="767078"/>
                    <a:pt x="97688" y="768010"/>
                    <a:pt x="97688" y="769155"/>
                  </a:cubicBezTo>
                  <a:lnTo>
                    <a:pt x="97688" y="930894"/>
                  </a:lnTo>
                  <a:cubicBezTo>
                    <a:pt x="97695" y="933144"/>
                    <a:pt x="99034" y="935167"/>
                    <a:pt x="101104" y="936051"/>
                  </a:cubicBezTo>
                  <a:cubicBezTo>
                    <a:pt x="136332" y="950784"/>
                    <a:pt x="161178" y="964983"/>
                    <a:pt x="165264" y="1007243"/>
                  </a:cubicBezTo>
                  <a:cubicBezTo>
                    <a:pt x="168144" y="1037179"/>
                    <a:pt x="169617" y="1082319"/>
                    <a:pt x="148521" y="1105893"/>
                  </a:cubicBezTo>
                  <a:cubicBezTo>
                    <a:pt x="126908" y="1130050"/>
                    <a:pt x="98847" y="1139065"/>
                    <a:pt x="64336" y="1132950"/>
                  </a:cubicBezTo>
                  <a:cubicBezTo>
                    <a:pt x="27166" y="1126387"/>
                    <a:pt x="3726" y="1093437"/>
                    <a:pt x="980" y="1054324"/>
                  </a:cubicBezTo>
                  <a:cubicBezTo>
                    <a:pt x="-2570" y="1003492"/>
                    <a:pt x="1449" y="967260"/>
                    <a:pt x="48531" y="942815"/>
                  </a:cubicBezTo>
                  <a:cubicBezTo>
                    <a:pt x="50821" y="941589"/>
                    <a:pt x="52181" y="939151"/>
                    <a:pt x="52013" y="936586"/>
                  </a:cubicBezTo>
                  <a:cubicBezTo>
                    <a:pt x="51343" y="926186"/>
                    <a:pt x="50922" y="852650"/>
                    <a:pt x="50740" y="715978"/>
                  </a:cubicBezTo>
                  <a:cubicBezTo>
                    <a:pt x="50694" y="655703"/>
                    <a:pt x="52234" y="620140"/>
                    <a:pt x="55362" y="609291"/>
                  </a:cubicBezTo>
                  <a:cubicBezTo>
                    <a:pt x="75520" y="539104"/>
                    <a:pt x="132715" y="493897"/>
                    <a:pt x="206586" y="493830"/>
                  </a:cubicBezTo>
                  <a:cubicBezTo>
                    <a:pt x="325215" y="493783"/>
                    <a:pt x="404738" y="493495"/>
                    <a:pt x="445143" y="492959"/>
                  </a:cubicBezTo>
                  <a:cubicBezTo>
                    <a:pt x="447018" y="492912"/>
                    <a:pt x="448491" y="492538"/>
                    <a:pt x="449563" y="491821"/>
                  </a:cubicBezTo>
                  <a:cubicBezTo>
                    <a:pt x="450869" y="490910"/>
                    <a:pt x="451183" y="489115"/>
                    <a:pt x="450273" y="487809"/>
                  </a:cubicBezTo>
                  <a:cubicBezTo>
                    <a:pt x="450018" y="487448"/>
                    <a:pt x="449683" y="487146"/>
                    <a:pt x="449295" y="486932"/>
                  </a:cubicBezTo>
                  <a:cubicBezTo>
                    <a:pt x="397056" y="458891"/>
                    <a:pt x="362585" y="418506"/>
                    <a:pt x="345889" y="365778"/>
                  </a:cubicBezTo>
                  <a:cubicBezTo>
                    <a:pt x="344302" y="360742"/>
                    <a:pt x="339848" y="357132"/>
                    <a:pt x="334571" y="356603"/>
                  </a:cubicBezTo>
                  <a:cubicBezTo>
                    <a:pt x="295994" y="352853"/>
                    <a:pt x="274027" y="331957"/>
                    <a:pt x="272219" y="292845"/>
                  </a:cubicBezTo>
                  <a:cubicBezTo>
                    <a:pt x="271415" y="275519"/>
                    <a:pt x="271348" y="252909"/>
                    <a:pt x="272018" y="225002"/>
                  </a:cubicBezTo>
                  <a:cubicBezTo>
                    <a:pt x="273224" y="175241"/>
                    <a:pt x="289766" y="154949"/>
                    <a:pt x="336714" y="144300"/>
                  </a:cubicBezTo>
                  <a:cubicBezTo>
                    <a:pt x="341147" y="143295"/>
                    <a:pt x="344751" y="140141"/>
                    <a:pt x="346291" y="135928"/>
                  </a:cubicBezTo>
                  <a:cubicBezTo>
                    <a:pt x="374218" y="59513"/>
                    <a:pt x="446013" y="3523"/>
                    <a:pt x="527653" y="242"/>
                  </a:cubicBezTo>
                  <a:cubicBezTo>
                    <a:pt x="613558" y="-3241"/>
                    <a:pt x="679748" y="30935"/>
                    <a:pt x="726227" y="102777"/>
                  </a:cubicBezTo>
                  <a:cubicBezTo>
                    <a:pt x="736541" y="118716"/>
                    <a:pt x="742615" y="130055"/>
                    <a:pt x="744443" y="136799"/>
                  </a:cubicBezTo>
                  <a:cubicBezTo>
                    <a:pt x="746051" y="142605"/>
                    <a:pt x="751060" y="146818"/>
                    <a:pt x="757034" y="147381"/>
                  </a:cubicBezTo>
                  <a:cubicBezTo>
                    <a:pt x="805054" y="151935"/>
                    <a:pt x="822266" y="187899"/>
                    <a:pt x="820055" y="235383"/>
                  </a:cubicBezTo>
                  <a:cubicBezTo>
                    <a:pt x="820009" y="236454"/>
                    <a:pt x="819835" y="255876"/>
                    <a:pt x="819520" y="293649"/>
                  </a:cubicBezTo>
                  <a:cubicBezTo>
                    <a:pt x="819118" y="331890"/>
                    <a:pt x="789382" y="351982"/>
                    <a:pt x="754422" y="356335"/>
                  </a:cubicBezTo>
                  <a:cubicBezTo>
                    <a:pt x="750317" y="356878"/>
                    <a:pt x="746801" y="359584"/>
                    <a:pt x="745180" y="363435"/>
                  </a:cubicBezTo>
                  <a:cubicBezTo>
                    <a:pt x="721740" y="418955"/>
                    <a:pt x="690396" y="461416"/>
                    <a:pt x="634541" y="486999"/>
                  </a:cubicBezTo>
                  <a:cubicBezTo>
                    <a:pt x="633255" y="487588"/>
                    <a:pt x="632726" y="489115"/>
                    <a:pt x="633356" y="490401"/>
                  </a:cubicBezTo>
                  <a:cubicBezTo>
                    <a:pt x="633764" y="491245"/>
                    <a:pt x="634608" y="491814"/>
                    <a:pt x="635546" y="491888"/>
                  </a:cubicBezTo>
                  <a:cubicBezTo>
                    <a:pt x="679835" y="493676"/>
                    <a:pt x="741249" y="494252"/>
                    <a:pt x="819788" y="493629"/>
                  </a:cubicBezTo>
                  <a:cubicBezTo>
                    <a:pt x="876534" y="493228"/>
                    <a:pt x="911292" y="494681"/>
                    <a:pt x="924064" y="497982"/>
                  </a:cubicBezTo>
                  <a:cubicBezTo>
                    <a:pt x="994452" y="516266"/>
                    <a:pt x="1042137" y="575202"/>
                    <a:pt x="1041936" y="648738"/>
                  </a:cubicBezTo>
                  <a:cubicBezTo>
                    <a:pt x="1041581" y="779958"/>
                    <a:pt x="1041487" y="875554"/>
                    <a:pt x="1041668" y="935515"/>
                  </a:cubicBezTo>
                  <a:cubicBezTo>
                    <a:pt x="1041668" y="937732"/>
                    <a:pt x="1042592" y="939848"/>
                    <a:pt x="1044213" y="941341"/>
                  </a:cubicBezTo>
                  <a:cubicBezTo>
                    <a:pt x="1049524" y="946344"/>
                    <a:pt x="1056087" y="952392"/>
                    <a:pt x="1063903" y="959491"/>
                  </a:cubicBezTo>
                  <a:cubicBezTo>
                    <a:pt x="1092433" y="985477"/>
                    <a:pt x="1090625" y="1020570"/>
                    <a:pt x="1088214" y="1057137"/>
                  </a:cubicBezTo>
                  <a:cubicBezTo>
                    <a:pt x="1081182" y="1163758"/>
                    <a:pt x="925202" y="1161079"/>
                    <a:pt x="921519" y="1049703"/>
                  </a:cubicBezTo>
                  <a:cubicBezTo>
                    <a:pt x="919778" y="996393"/>
                    <a:pt x="930360" y="949579"/>
                    <a:pt x="991304" y="938194"/>
                  </a:cubicBezTo>
                  <a:cubicBezTo>
                    <a:pt x="993977" y="937678"/>
                    <a:pt x="995919" y="935321"/>
                    <a:pt x="995926" y="932568"/>
                  </a:cubicBezTo>
                  <a:lnTo>
                    <a:pt x="995926" y="770963"/>
                  </a:lnTo>
                  <a:cubicBezTo>
                    <a:pt x="995926" y="768706"/>
                    <a:pt x="994097" y="766878"/>
                    <a:pt x="991840" y="766878"/>
                  </a:cubicBezTo>
                  <a:lnTo>
                    <a:pt x="862851" y="766878"/>
                  </a:lnTo>
                  <a:cubicBezTo>
                    <a:pt x="860882" y="766878"/>
                    <a:pt x="859268" y="768458"/>
                    <a:pt x="859235" y="770427"/>
                  </a:cubicBezTo>
                  <a:cubicBezTo>
                    <a:pt x="858786" y="793017"/>
                    <a:pt x="858652" y="807148"/>
                    <a:pt x="858833" y="812821"/>
                  </a:cubicBezTo>
                  <a:cubicBezTo>
                    <a:pt x="860755" y="869433"/>
                    <a:pt x="848405" y="921718"/>
                    <a:pt x="821797" y="969671"/>
                  </a:cubicBezTo>
                  <a:cubicBezTo>
                    <a:pt x="819687" y="973448"/>
                    <a:pt x="818582" y="977708"/>
                    <a:pt x="818582" y="982061"/>
                  </a:cubicBezTo>
                  <a:lnTo>
                    <a:pt x="818582" y="1495272"/>
                  </a:lnTo>
                  <a:cubicBezTo>
                    <a:pt x="818582" y="1497496"/>
                    <a:pt x="819821" y="1499538"/>
                    <a:pt x="821797" y="1500563"/>
                  </a:cubicBezTo>
                  <a:cubicBezTo>
                    <a:pt x="879440" y="1531324"/>
                    <a:pt x="906363" y="1579946"/>
                    <a:pt x="902566" y="1646429"/>
                  </a:cubicBezTo>
                  <a:cubicBezTo>
                    <a:pt x="901943" y="1657098"/>
                    <a:pt x="896853" y="1662389"/>
                    <a:pt x="887296" y="1662302"/>
                  </a:cubicBezTo>
                  <a:cubicBezTo>
                    <a:pt x="803761" y="1661719"/>
                    <a:pt x="720601" y="1661478"/>
                    <a:pt x="637823" y="1661565"/>
                  </a:cubicBezTo>
                  <a:cubicBezTo>
                    <a:pt x="618581" y="1661612"/>
                    <a:pt x="608576" y="1652169"/>
                    <a:pt x="607819" y="1633236"/>
                  </a:cubicBezTo>
                  <a:cubicBezTo>
                    <a:pt x="607196" y="1617249"/>
                    <a:pt x="606902" y="1605529"/>
                    <a:pt x="606948" y="1598075"/>
                  </a:cubicBezTo>
                  <a:cubicBezTo>
                    <a:pt x="607082" y="1426538"/>
                    <a:pt x="607082" y="1263929"/>
                    <a:pt x="606948" y="1110246"/>
                  </a:cubicBezTo>
                  <a:cubicBezTo>
                    <a:pt x="606948" y="1107728"/>
                    <a:pt x="604913" y="1105692"/>
                    <a:pt x="602394" y="1105692"/>
                  </a:cubicBezTo>
                  <a:lnTo>
                    <a:pt x="489211" y="1105692"/>
                  </a:lnTo>
                  <a:cubicBezTo>
                    <a:pt x="488065" y="1105692"/>
                    <a:pt x="487135" y="1106623"/>
                    <a:pt x="487135" y="1107768"/>
                  </a:cubicBezTo>
                  <a:close/>
                  <a:moveTo>
                    <a:pt x="1003359" y="931161"/>
                  </a:moveTo>
                  <a:cubicBezTo>
                    <a:pt x="1003487" y="937470"/>
                    <a:pt x="999663" y="943196"/>
                    <a:pt x="993782" y="945494"/>
                  </a:cubicBezTo>
                  <a:lnTo>
                    <a:pt x="964582" y="957013"/>
                  </a:lnTo>
                  <a:cubicBezTo>
                    <a:pt x="962989" y="957636"/>
                    <a:pt x="961515" y="958520"/>
                    <a:pt x="960229" y="959625"/>
                  </a:cubicBezTo>
                  <a:cubicBezTo>
                    <a:pt x="930627" y="984070"/>
                    <a:pt x="928752" y="1023249"/>
                    <a:pt x="933574" y="1061156"/>
                  </a:cubicBezTo>
                  <a:cubicBezTo>
                    <a:pt x="939468" y="1108104"/>
                    <a:pt x="974025" y="1131879"/>
                    <a:pt x="1019098" y="1124980"/>
                  </a:cubicBezTo>
                  <a:cubicBezTo>
                    <a:pt x="1044501" y="1121143"/>
                    <a:pt x="1062811" y="1107568"/>
                    <a:pt x="1074016" y="1084261"/>
                  </a:cubicBezTo>
                  <a:cubicBezTo>
                    <a:pt x="1075302" y="1081555"/>
                    <a:pt x="1076092" y="1078675"/>
                    <a:pt x="1076360" y="1075756"/>
                  </a:cubicBezTo>
                  <a:cubicBezTo>
                    <a:pt x="1080981" y="1023651"/>
                    <a:pt x="1089286" y="974493"/>
                    <a:pt x="1039525" y="952124"/>
                  </a:cubicBezTo>
                  <a:cubicBezTo>
                    <a:pt x="1035018" y="950081"/>
                    <a:pt x="1032098" y="945621"/>
                    <a:pt x="1032024" y="940672"/>
                  </a:cubicBezTo>
                  <a:cubicBezTo>
                    <a:pt x="1030597" y="836550"/>
                    <a:pt x="1029767" y="777680"/>
                    <a:pt x="1029546" y="764065"/>
                  </a:cubicBezTo>
                  <a:cubicBezTo>
                    <a:pt x="1028943" y="728100"/>
                    <a:pt x="1032225" y="689993"/>
                    <a:pt x="1032024" y="657645"/>
                  </a:cubicBezTo>
                  <a:cubicBezTo>
                    <a:pt x="1031555" y="589735"/>
                    <a:pt x="1001953" y="539304"/>
                    <a:pt x="940004" y="512984"/>
                  </a:cubicBezTo>
                  <a:cubicBezTo>
                    <a:pt x="915760" y="502603"/>
                    <a:pt x="875375" y="501867"/>
                    <a:pt x="852001" y="502135"/>
                  </a:cubicBezTo>
                  <a:cubicBezTo>
                    <a:pt x="773329" y="503072"/>
                    <a:pt x="699257" y="502222"/>
                    <a:pt x="629786" y="499590"/>
                  </a:cubicBezTo>
                  <a:cubicBezTo>
                    <a:pt x="627054" y="499483"/>
                    <a:pt x="624924" y="497179"/>
                    <a:pt x="625031" y="494440"/>
                  </a:cubicBezTo>
                  <a:cubicBezTo>
                    <a:pt x="625044" y="494031"/>
                    <a:pt x="625112" y="493622"/>
                    <a:pt x="625232" y="493228"/>
                  </a:cubicBezTo>
                  <a:lnTo>
                    <a:pt x="628179" y="483382"/>
                  </a:lnTo>
                  <a:cubicBezTo>
                    <a:pt x="628815" y="481266"/>
                    <a:pt x="630335" y="479545"/>
                    <a:pt x="632331" y="478694"/>
                  </a:cubicBezTo>
                  <a:cubicBezTo>
                    <a:pt x="688722" y="454785"/>
                    <a:pt x="714038" y="412190"/>
                    <a:pt x="736875" y="357742"/>
                  </a:cubicBezTo>
                  <a:cubicBezTo>
                    <a:pt x="739166" y="352297"/>
                    <a:pt x="744370" y="348653"/>
                    <a:pt x="750270" y="348366"/>
                  </a:cubicBezTo>
                  <a:cubicBezTo>
                    <a:pt x="772458" y="347247"/>
                    <a:pt x="789737" y="339344"/>
                    <a:pt x="802107" y="324657"/>
                  </a:cubicBezTo>
                  <a:cubicBezTo>
                    <a:pt x="804210" y="322112"/>
                    <a:pt x="805603" y="319058"/>
                    <a:pt x="806125" y="315817"/>
                  </a:cubicBezTo>
                  <a:cubicBezTo>
                    <a:pt x="811684" y="279919"/>
                    <a:pt x="808335" y="250719"/>
                    <a:pt x="805790" y="195534"/>
                  </a:cubicBezTo>
                  <a:cubicBezTo>
                    <a:pt x="805656" y="192721"/>
                    <a:pt x="804806" y="189982"/>
                    <a:pt x="803312" y="187564"/>
                  </a:cubicBezTo>
                  <a:cubicBezTo>
                    <a:pt x="791974" y="169569"/>
                    <a:pt x="774782" y="159188"/>
                    <a:pt x="751744" y="156422"/>
                  </a:cubicBezTo>
                  <a:cubicBezTo>
                    <a:pt x="744095" y="155511"/>
                    <a:pt x="737558" y="150562"/>
                    <a:pt x="734665" y="143496"/>
                  </a:cubicBezTo>
                  <a:cubicBezTo>
                    <a:pt x="723012" y="115300"/>
                    <a:pt x="709283" y="93534"/>
                    <a:pt x="686981" y="73644"/>
                  </a:cubicBezTo>
                  <a:cubicBezTo>
                    <a:pt x="681844" y="69090"/>
                    <a:pt x="672628" y="60249"/>
                    <a:pt x="659321" y="47122"/>
                  </a:cubicBezTo>
                  <a:cubicBezTo>
                    <a:pt x="657098" y="44899"/>
                    <a:pt x="654600" y="42944"/>
                    <a:pt x="651887" y="41296"/>
                  </a:cubicBezTo>
                  <a:cubicBezTo>
                    <a:pt x="635995" y="31605"/>
                    <a:pt x="615702" y="23213"/>
                    <a:pt x="591009" y="16114"/>
                  </a:cubicBezTo>
                  <a:cubicBezTo>
                    <a:pt x="553685" y="5399"/>
                    <a:pt x="517694" y="6135"/>
                    <a:pt x="483049" y="18324"/>
                  </a:cubicBezTo>
                  <a:cubicBezTo>
                    <a:pt x="459475" y="26629"/>
                    <a:pt x="442799" y="34511"/>
                    <a:pt x="433020" y="41966"/>
                  </a:cubicBezTo>
                  <a:cubicBezTo>
                    <a:pt x="418822" y="52862"/>
                    <a:pt x="400961" y="70228"/>
                    <a:pt x="379442" y="94070"/>
                  </a:cubicBezTo>
                  <a:cubicBezTo>
                    <a:pt x="368861" y="105770"/>
                    <a:pt x="361628" y="119031"/>
                    <a:pt x="357743" y="133852"/>
                  </a:cubicBezTo>
                  <a:cubicBezTo>
                    <a:pt x="355339" y="142934"/>
                    <a:pt x="348300" y="150053"/>
                    <a:pt x="339259" y="152537"/>
                  </a:cubicBezTo>
                  <a:cubicBezTo>
                    <a:pt x="313809" y="159436"/>
                    <a:pt x="293650" y="165530"/>
                    <a:pt x="284475" y="192654"/>
                  </a:cubicBezTo>
                  <a:cubicBezTo>
                    <a:pt x="283270" y="196137"/>
                    <a:pt x="282151" y="211205"/>
                    <a:pt x="281127" y="237861"/>
                  </a:cubicBezTo>
                  <a:cubicBezTo>
                    <a:pt x="280256" y="259962"/>
                    <a:pt x="278716" y="313071"/>
                    <a:pt x="293516" y="329211"/>
                  </a:cubicBezTo>
                  <a:cubicBezTo>
                    <a:pt x="301238" y="337650"/>
                    <a:pt x="310548" y="343322"/>
                    <a:pt x="321444" y="346222"/>
                  </a:cubicBezTo>
                  <a:cubicBezTo>
                    <a:pt x="328858" y="348185"/>
                    <a:pt x="336801" y="349484"/>
                    <a:pt x="345286" y="350107"/>
                  </a:cubicBezTo>
                  <a:cubicBezTo>
                    <a:pt x="347644" y="350314"/>
                    <a:pt x="349700" y="351774"/>
                    <a:pt x="350644" y="353924"/>
                  </a:cubicBezTo>
                  <a:lnTo>
                    <a:pt x="370468" y="398260"/>
                  </a:lnTo>
                  <a:cubicBezTo>
                    <a:pt x="370823" y="399104"/>
                    <a:pt x="371298" y="399914"/>
                    <a:pt x="371874" y="400671"/>
                  </a:cubicBezTo>
                  <a:cubicBezTo>
                    <a:pt x="382992" y="415137"/>
                    <a:pt x="391477" y="426677"/>
                    <a:pt x="397324" y="435296"/>
                  </a:cubicBezTo>
                  <a:cubicBezTo>
                    <a:pt x="405628" y="447438"/>
                    <a:pt x="424247" y="462286"/>
                    <a:pt x="453179" y="479833"/>
                  </a:cubicBezTo>
                  <a:cubicBezTo>
                    <a:pt x="455054" y="480964"/>
                    <a:pt x="456213" y="482987"/>
                    <a:pt x="456260" y="485191"/>
                  </a:cubicBezTo>
                  <a:cubicBezTo>
                    <a:pt x="456347" y="493046"/>
                    <a:pt x="456126" y="497561"/>
                    <a:pt x="455590" y="498719"/>
                  </a:cubicBezTo>
                  <a:cubicBezTo>
                    <a:pt x="454432" y="501217"/>
                    <a:pt x="448357" y="502449"/>
                    <a:pt x="437374" y="502403"/>
                  </a:cubicBezTo>
                  <a:cubicBezTo>
                    <a:pt x="375980" y="502316"/>
                    <a:pt x="307694" y="502202"/>
                    <a:pt x="232504" y="502068"/>
                  </a:cubicBezTo>
                  <a:cubicBezTo>
                    <a:pt x="200846" y="502021"/>
                    <a:pt x="177701" y="504231"/>
                    <a:pt x="163054" y="508698"/>
                  </a:cubicBezTo>
                  <a:cubicBezTo>
                    <a:pt x="97287" y="528589"/>
                    <a:pt x="60050" y="588730"/>
                    <a:pt x="59514" y="656708"/>
                  </a:cubicBezTo>
                  <a:cubicBezTo>
                    <a:pt x="58710" y="770916"/>
                    <a:pt x="57994" y="855328"/>
                    <a:pt x="57371" y="909931"/>
                  </a:cubicBezTo>
                  <a:cubicBezTo>
                    <a:pt x="57371" y="910018"/>
                    <a:pt x="57398" y="910112"/>
                    <a:pt x="57438" y="910199"/>
                  </a:cubicBezTo>
                  <a:cubicBezTo>
                    <a:pt x="59447" y="920064"/>
                    <a:pt x="60117" y="930646"/>
                    <a:pt x="59447" y="941944"/>
                  </a:cubicBezTo>
                  <a:cubicBezTo>
                    <a:pt x="59240" y="945179"/>
                    <a:pt x="57324" y="948065"/>
                    <a:pt x="54424" y="949512"/>
                  </a:cubicBezTo>
                  <a:cubicBezTo>
                    <a:pt x="28305" y="962639"/>
                    <a:pt x="11026" y="985141"/>
                    <a:pt x="10691" y="1016619"/>
                  </a:cubicBezTo>
                  <a:cubicBezTo>
                    <a:pt x="10222" y="1061423"/>
                    <a:pt x="7075" y="1105223"/>
                    <a:pt x="59179" y="1122168"/>
                  </a:cubicBezTo>
                  <a:cubicBezTo>
                    <a:pt x="107534" y="1137973"/>
                    <a:pt x="151802" y="1111854"/>
                    <a:pt x="156825" y="1060218"/>
                  </a:cubicBezTo>
                  <a:cubicBezTo>
                    <a:pt x="160308" y="1024187"/>
                    <a:pt x="159839" y="967528"/>
                    <a:pt x="117847" y="952459"/>
                  </a:cubicBezTo>
                  <a:cubicBezTo>
                    <a:pt x="116997" y="952191"/>
                    <a:pt x="110058" y="949559"/>
                    <a:pt x="97019" y="944556"/>
                  </a:cubicBezTo>
                  <a:cubicBezTo>
                    <a:pt x="93027" y="943036"/>
                    <a:pt x="90227" y="939386"/>
                    <a:pt x="89786" y="935113"/>
                  </a:cubicBezTo>
                  <a:cubicBezTo>
                    <a:pt x="84341" y="884528"/>
                    <a:pt x="83624" y="829276"/>
                    <a:pt x="87642" y="769356"/>
                  </a:cubicBezTo>
                  <a:cubicBezTo>
                    <a:pt x="88031" y="763877"/>
                    <a:pt x="92598" y="759631"/>
                    <a:pt x="98090" y="759645"/>
                  </a:cubicBezTo>
                  <a:lnTo>
                    <a:pt x="232370" y="759578"/>
                  </a:lnTo>
                  <a:cubicBezTo>
                    <a:pt x="237038" y="759578"/>
                    <a:pt x="240842" y="763341"/>
                    <a:pt x="240876" y="768016"/>
                  </a:cubicBezTo>
                  <a:cubicBezTo>
                    <a:pt x="241278" y="795877"/>
                    <a:pt x="243468" y="826370"/>
                    <a:pt x="247439" y="859501"/>
                  </a:cubicBezTo>
                  <a:cubicBezTo>
                    <a:pt x="250051" y="881133"/>
                    <a:pt x="256146" y="895331"/>
                    <a:pt x="263178" y="919575"/>
                  </a:cubicBezTo>
                  <a:cubicBezTo>
                    <a:pt x="263225" y="919662"/>
                    <a:pt x="263265" y="919756"/>
                    <a:pt x="263312" y="919843"/>
                  </a:cubicBezTo>
                  <a:lnTo>
                    <a:pt x="282600" y="963242"/>
                  </a:lnTo>
                  <a:cubicBezTo>
                    <a:pt x="283792" y="965894"/>
                    <a:pt x="284408" y="968767"/>
                    <a:pt x="284408" y="971680"/>
                  </a:cubicBezTo>
                  <a:cubicBezTo>
                    <a:pt x="284361" y="1061022"/>
                    <a:pt x="284723" y="1159893"/>
                    <a:pt x="285480" y="1268302"/>
                  </a:cubicBezTo>
                  <a:cubicBezTo>
                    <a:pt x="285968" y="1344965"/>
                    <a:pt x="284944" y="1414081"/>
                    <a:pt x="282399" y="1475649"/>
                  </a:cubicBezTo>
                  <a:cubicBezTo>
                    <a:pt x="281261" y="1502103"/>
                    <a:pt x="252596" y="1507997"/>
                    <a:pt x="241881" y="1520588"/>
                  </a:cubicBezTo>
                  <a:cubicBezTo>
                    <a:pt x="218440" y="1548134"/>
                    <a:pt x="206204" y="1581178"/>
                    <a:pt x="205179" y="1619707"/>
                  </a:cubicBezTo>
                  <a:cubicBezTo>
                    <a:pt x="204865" y="1631361"/>
                    <a:pt x="206633" y="1640650"/>
                    <a:pt x="210470" y="1647568"/>
                  </a:cubicBezTo>
                  <a:cubicBezTo>
                    <a:pt x="211528" y="1649423"/>
                    <a:pt x="213384" y="1650682"/>
                    <a:pt x="215493" y="1650984"/>
                  </a:cubicBezTo>
                  <a:cubicBezTo>
                    <a:pt x="228935" y="1652993"/>
                    <a:pt x="236275" y="1653997"/>
                    <a:pt x="237527" y="1653997"/>
                  </a:cubicBezTo>
                  <a:cubicBezTo>
                    <a:pt x="357361" y="1653817"/>
                    <a:pt x="428754" y="1653750"/>
                    <a:pt x="451706" y="1653797"/>
                  </a:cubicBezTo>
                  <a:cubicBezTo>
                    <a:pt x="467290" y="1653844"/>
                    <a:pt x="475347" y="1647903"/>
                    <a:pt x="475883" y="1635982"/>
                  </a:cubicBezTo>
                  <a:cubicBezTo>
                    <a:pt x="478113" y="1587273"/>
                    <a:pt x="477845" y="1526080"/>
                    <a:pt x="475079" y="1452410"/>
                  </a:cubicBezTo>
                  <a:cubicBezTo>
                    <a:pt x="473874" y="1420129"/>
                    <a:pt x="477222" y="1386576"/>
                    <a:pt x="477289" y="1351951"/>
                  </a:cubicBezTo>
                  <a:cubicBezTo>
                    <a:pt x="477557" y="1264397"/>
                    <a:pt x="478341" y="1189743"/>
                    <a:pt x="479634" y="1127994"/>
                  </a:cubicBezTo>
                  <a:cubicBezTo>
                    <a:pt x="479680" y="1125677"/>
                    <a:pt x="479500" y="1123367"/>
                    <a:pt x="479098" y="1121096"/>
                  </a:cubicBezTo>
                  <a:cubicBezTo>
                    <a:pt x="477939" y="1114754"/>
                    <a:pt x="477403" y="1109309"/>
                    <a:pt x="477490" y="1104755"/>
                  </a:cubicBezTo>
                  <a:cubicBezTo>
                    <a:pt x="477645" y="1099096"/>
                    <a:pt x="482326" y="1094635"/>
                    <a:pt x="487945" y="1094783"/>
                  </a:cubicBezTo>
                  <a:cubicBezTo>
                    <a:pt x="488233" y="1094789"/>
                    <a:pt x="488521" y="1094809"/>
                    <a:pt x="488809" y="1094843"/>
                  </a:cubicBezTo>
                  <a:cubicBezTo>
                    <a:pt x="527606" y="1099216"/>
                    <a:pt x="566564" y="1099732"/>
                    <a:pt x="605676" y="1096383"/>
                  </a:cubicBezTo>
                  <a:cubicBezTo>
                    <a:pt x="609253" y="1096089"/>
                    <a:pt x="612387" y="1098747"/>
                    <a:pt x="612688" y="1102324"/>
                  </a:cubicBezTo>
                  <a:cubicBezTo>
                    <a:pt x="612701" y="1102484"/>
                    <a:pt x="612708" y="1102652"/>
                    <a:pt x="612708" y="1102812"/>
                  </a:cubicBezTo>
                  <a:lnTo>
                    <a:pt x="615588" y="1633839"/>
                  </a:lnTo>
                  <a:cubicBezTo>
                    <a:pt x="615635" y="1636410"/>
                    <a:pt x="616452" y="1638888"/>
                    <a:pt x="617932" y="1640938"/>
                  </a:cubicBezTo>
                  <a:cubicBezTo>
                    <a:pt x="624006" y="1649289"/>
                    <a:pt x="632733" y="1653395"/>
                    <a:pt x="644118" y="1653261"/>
                  </a:cubicBezTo>
                  <a:cubicBezTo>
                    <a:pt x="734083" y="1652276"/>
                    <a:pt x="815254" y="1652256"/>
                    <a:pt x="887631" y="1653194"/>
                  </a:cubicBezTo>
                  <a:cubicBezTo>
                    <a:pt x="891696" y="1653268"/>
                    <a:pt x="895058" y="1650060"/>
                    <a:pt x="895132" y="1646028"/>
                  </a:cubicBezTo>
                  <a:cubicBezTo>
                    <a:pt x="895138" y="1645920"/>
                    <a:pt x="895132" y="1645807"/>
                    <a:pt x="895132" y="1645693"/>
                  </a:cubicBezTo>
                  <a:cubicBezTo>
                    <a:pt x="893792" y="1588967"/>
                    <a:pt x="874236" y="1535657"/>
                    <a:pt x="820323" y="1509872"/>
                  </a:cubicBezTo>
                  <a:cubicBezTo>
                    <a:pt x="814725" y="1507200"/>
                    <a:pt x="811088" y="1501648"/>
                    <a:pt x="810880" y="1495473"/>
                  </a:cubicBezTo>
                  <a:cubicBezTo>
                    <a:pt x="808871" y="1442076"/>
                    <a:pt x="807866" y="1370790"/>
                    <a:pt x="807866" y="1281630"/>
                  </a:cubicBezTo>
                  <a:cubicBezTo>
                    <a:pt x="807913" y="1184566"/>
                    <a:pt x="808536" y="1084214"/>
                    <a:pt x="809742" y="980587"/>
                  </a:cubicBezTo>
                  <a:cubicBezTo>
                    <a:pt x="809789" y="975899"/>
                    <a:pt x="812843" y="967662"/>
                    <a:pt x="818917" y="955874"/>
                  </a:cubicBezTo>
                  <a:cubicBezTo>
                    <a:pt x="844186" y="906630"/>
                    <a:pt x="854432" y="852221"/>
                    <a:pt x="849658" y="792662"/>
                  </a:cubicBezTo>
                  <a:cubicBezTo>
                    <a:pt x="849256" y="787525"/>
                    <a:pt x="849724" y="779556"/>
                    <a:pt x="851064" y="768753"/>
                  </a:cubicBezTo>
                  <a:cubicBezTo>
                    <a:pt x="851807" y="762886"/>
                    <a:pt x="856777" y="758499"/>
                    <a:pt x="862650" y="758506"/>
                  </a:cubicBezTo>
                  <a:lnTo>
                    <a:pt x="992108" y="758506"/>
                  </a:lnTo>
                  <a:cubicBezTo>
                    <a:pt x="994077" y="758506"/>
                    <a:pt x="995959" y="759303"/>
                    <a:pt x="997332" y="760716"/>
                  </a:cubicBezTo>
                  <a:cubicBezTo>
                    <a:pt x="1001799" y="765317"/>
                    <a:pt x="1003982" y="772081"/>
                    <a:pt x="1003895" y="781009"/>
                  </a:cubicBezTo>
                  <a:cubicBezTo>
                    <a:pt x="1002958" y="857445"/>
                    <a:pt x="1002777" y="907500"/>
                    <a:pt x="1003359" y="931161"/>
                  </a:cubicBezTo>
                  <a:close/>
                </a:path>
              </a:pathLst>
            </a:custGeom>
            <a:grpFill/>
            <a:ln w="6697" cap="flat">
              <a:noFill/>
              <a:prstDash val="solid"/>
              <a:miter/>
            </a:ln>
          </p:spPr>
          <p:txBody>
            <a:bodyPr rtlCol="0" anchor="ctr"/>
            <a:lstStyle/>
            <a:p>
              <a:endParaRPr lang="en-US" noProof="0"/>
            </a:p>
          </p:txBody>
        </p:sp>
        <p:sp>
          <p:nvSpPr>
            <p:cNvPr id="1035" name="Free-form: Shape 33">
              <a:extLst>
                <a:ext uri="{FF2B5EF4-FFF2-40B4-BE49-F238E27FC236}">
                  <a16:creationId xmlns:a16="http://schemas.microsoft.com/office/drawing/2014/main" id="{53086659-01A8-E043-0B86-E5F1C2A6E4C6}"/>
                </a:ext>
              </a:extLst>
            </p:cNvPr>
            <p:cNvSpPr/>
            <p:nvPr/>
          </p:nvSpPr>
          <p:spPr>
            <a:xfrm>
              <a:off x="5016740" y="3523881"/>
              <a:ext cx="1069429" cy="1645402"/>
            </a:xfrm>
            <a:custGeom>
              <a:avLst/>
              <a:gdLst>
                <a:gd name="connsiteX0" fmla="*/ 992865 w 1069429"/>
                <a:gd name="connsiteY0" fmla="*/ 922567 h 1645402"/>
                <a:gd name="connsiteX1" fmla="*/ 993401 w 1069429"/>
                <a:gd name="connsiteY1" fmla="*/ 772415 h 1645402"/>
                <a:gd name="connsiteX2" fmla="*/ 986838 w 1069429"/>
                <a:gd name="connsiteY2" fmla="*/ 752122 h 1645402"/>
                <a:gd name="connsiteX3" fmla="*/ 981614 w 1069429"/>
                <a:gd name="connsiteY3" fmla="*/ 749912 h 1645402"/>
                <a:gd name="connsiteX4" fmla="*/ 852156 w 1069429"/>
                <a:gd name="connsiteY4" fmla="*/ 749912 h 1645402"/>
                <a:gd name="connsiteX5" fmla="*/ 840569 w 1069429"/>
                <a:gd name="connsiteY5" fmla="*/ 760158 h 1645402"/>
                <a:gd name="connsiteX6" fmla="*/ 839163 w 1069429"/>
                <a:gd name="connsiteY6" fmla="*/ 784068 h 1645402"/>
                <a:gd name="connsiteX7" fmla="*/ 808422 w 1069429"/>
                <a:gd name="connsiteY7" fmla="*/ 947280 h 1645402"/>
                <a:gd name="connsiteX8" fmla="*/ 799247 w 1069429"/>
                <a:gd name="connsiteY8" fmla="*/ 971993 h 1645402"/>
                <a:gd name="connsiteX9" fmla="*/ 797372 w 1069429"/>
                <a:gd name="connsiteY9" fmla="*/ 1273035 h 1645402"/>
                <a:gd name="connsiteX10" fmla="*/ 800386 w 1069429"/>
                <a:gd name="connsiteY10" fmla="*/ 1486879 h 1645402"/>
                <a:gd name="connsiteX11" fmla="*/ 809829 w 1069429"/>
                <a:gd name="connsiteY11" fmla="*/ 1501278 h 1645402"/>
                <a:gd name="connsiteX12" fmla="*/ 884637 w 1069429"/>
                <a:gd name="connsiteY12" fmla="*/ 1637098 h 1645402"/>
                <a:gd name="connsiteX13" fmla="*/ 877478 w 1069429"/>
                <a:gd name="connsiteY13" fmla="*/ 1644599 h 1645402"/>
                <a:gd name="connsiteX14" fmla="*/ 877136 w 1069429"/>
                <a:gd name="connsiteY14" fmla="*/ 1644599 h 1645402"/>
                <a:gd name="connsiteX15" fmla="*/ 633624 w 1069429"/>
                <a:gd name="connsiteY15" fmla="*/ 1644666 h 1645402"/>
                <a:gd name="connsiteX16" fmla="*/ 607437 w 1069429"/>
                <a:gd name="connsiteY16" fmla="*/ 1632344 h 1645402"/>
                <a:gd name="connsiteX17" fmla="*/ 605094 w 1069429"/>
                <a:gd name="connsiteY17" fmla="*/ 1625245 h 1645402"/>
                <a:gd name="connsiteX18" fmla="*/ 602214 w 1069429"/>
                <a:gd name="connsiteY18" fmla="*/ 1094218 h 1645402"/>
                <a:gd name="connsiteX19" fmla="*/ 595671 w 1069429"/>
                <a:gd name="connsiteY19" fmla="*/ 1087769 h 1645402"/>
                <a:gd name="connsiteX20" fmla="*/ 595181 w 1069429"/>
                <a:gd name="connsiteY20" fmla="*/ 1087789 h 1645402"/>
                <a:gd name="connsiteX21" fmla="*/ 478314 w 1069429"/>
                <a:gd name="connsiteY21" fmla="*/ 1086248 h 1645402"/>
                <a:gd name="connsiteX22" fmla="*/ 467056 w 1069429"/>
                <a:gd name="connsiteY22" fmla="*/ 1095290 h 1645402"/>
                <a:gd name="connsiteX23" fmla="*/ 466996 w 1069429"/>
                <a:gd name="connsiteY23" fmla="*/ 1096161 h 1645402"/>
                <a:gd name="connsiteX24" fmla="*/ 468603 w 1069429"/>
                <a:gd name="connsiteY24" fmla="*/ 1112502 h 1645402"/>
                <a:gd name="connsiteX25" fmla="*/ 469139 w 1069429"/>
                <a:gd name="connsiteY25" fmla="*/ 1119400 h 1645402"/>
                <a:gd name="connsiteX26" fmla="*/ 466795 w 1069429"/>
                <a:gd name="connsiteY26" fmla="*/ 1343356 h 1645402"/>
                <a:gd name="connsiteX27" fmla="*/ 464585 w 1069429"/>
                <a:gd name="connsiteY27" fmla="*/ 1443815 h 1645402"/>
                <a:gd name="connsiteX28" fmla="*/ 465389 w 1069429"/>
                <a:gd name="connsiteY28" fmla="*/ 1627387 h 1645402"/>
                <a:gd name="connsiteX29" fmla="*/ 441211 w 1069429"/>
                <a:gd name="connsiteY29" fmla="*/ 1645202 h 1645402"/>
                <a:gd name="connsiteX30" fmla="*/ 227033 w 1069429"/>
                <a:gd name="connsiteY30" fmla="*/ 1645403 h 1645402"/>
                <a:gd name="connsiteX31" fmla="*/ 204999 w 1069429"/>
                <a:gd name="connsiteY31" fmla="*/ 1642390 h 1645402"/>
                <a:gd name="connsiteX32" fmla="*/ 199976 w 1069429"/>
                <a:gd name="connsiteY32" fmla="*/ 1638974 h 1645402"/>
                <a:gd name="connsiteX33" fmla="*/ 194685 w 1069429"/>
                <a:gd name="connsiteY33" fmla="*/ 1611113 h 1645402"/>
                <a:gd name="connsiteX34" fmla="*/ 231386 w 1069429"/>
                <a:gd name="connsiteY34" fmla="*/ 1511994 h 1645402"/>
                <a:gd name="connsiteX35" fmla="*/ 271905 w 1069429"/>
                <a:gd name="connsiteY35" fmla="*/ 1467055 h 1645402"/>
                <a:gd name="connsiteX36" fmla="*/ 274985 w 1069429"/>
                <a:gd name="connsiteY36" fmla="*/ 1259708 h 1645402"/>
                <a:gd name="connsiteX37" fmla="*/ 273914 w 1069429"/>
                <a:gd name="connsiteY37" fmla="*/ 963085 h 1645402"/>
                <a:gd name="connsiteX38" fmla="*/ 272105 w 1069429"/>
                <a:gd name="connsiteY38" fmla="*/ 954647 h 1645402"/>
                <a:gd name="connsiteX39" fmla="*/ 252817 w 1069429"/>
                <a:gd name="connsiteY39" fmla="*/ 911249 h 1645402"/>
                <a:gd name="connsiteX40" fmla="*/ 252683 w 1069429"/>
                <a:gd name="connsiteY40" fmla="*/ 910981 h 1645402"/>
                <a:gd name="connsiteX41" fmla="*/ 236945 w 1069429"/>
                <a:gd name="connsiteY41" fmla="*/ 850906 h 1645402"/>
                <a:gd name="connsiteX42" fmla="*/ 230381 w 1069429"/>
                <a:gd name="connsiteY42" fmla="*/ 759422 h 1645402"/>
                <a:gd name="connsiteX43" fmla="*/ 221876 w 1069429"/>
                <a:gd name="connsiteY43" fmla="*/ 750983 h 1645402"/>
                <a:gd name="connsiteX44" fmla="*/ 87596 w 1069429"/>
                <a:gd name="connsiteY44" fmla="*/ 751050 h 1645402"/>
                <a:gd name="connsiteX45" fmla="*/ 77148 w 1069429"/>
                <a:gd name="connsiteY45" fmla="*/ 760761 h 1645402"/>
                <a:gd name="connsiteX46" fmla="*/ 79291 w 1069429"/>
                <a:gd name="connsiteY46" fmla="*/ 926519 h 1645402"/>
                <a:gd name="connsiteX47" fmla="*/ 86524 w 1069429"/>
                <a:gd name="connsiteY47" fmla="*/ 935962 h 1645402"/>
                <a:gd name="connsiteX48" fmla="*/ 107353 w 1069429"/>
                <a:gd name="connsiteY48" fmla="*/ 943864 h 1645402"/>
                <a:gd name="connsiteX49" fmla="*/ 146331 w 1069429"/>
                <a:gd name="connsiteY49" fmla="*/ 1051624 h 1645402"/>
                <a:gd name="connsiteX50" fmla="*/ 48685 w 1069429"/>
                <a:gd name="connsiteY50" fmla="*/ 1113573 h 1645402"/>
                <a:gd name="connsiteX51" fmla="*/ 196 w 1069429"/>
                <a:gd name="connsiteY51" fmla="*/ 1008024 h 1645402"/>
                <a:gd name="connsiteX52" fmla="*/ 43929 w 1069429"/>
                <a:gd name="connsiteY52" fmla="*/ 940918 h 1645402"/>
                <a:gd name="connsiteX53" fmla="*/ 48952 w 1069429"/>
                <a:gd name="connsiteY53" fmla="*/ 933350 h 1645402"/>
                <a:gd name="connsiteX54" fmla="*/ 46943 w 1069429"/>
                <a:gd name="connsiteY54" fmla="*/ 901605 h 1645402"/>
                <a:gd name="connsiteX55" fmla="*/ 46876 w 1069429"/>
                <a:gd name="connsiteY55" fmla="*/ 901337 h 1645402"/>
                <a:gd name="connsiteX56" fmla="*/ 49019 w 1069429"/>
                <a:gd name="connsiteY56" fmla="*/ 648113 h 1645402"/>
                <a:gd name="connsiteX57" fmla="*/ 152559 w 1069429"/>
                <a:gd name="connsiteY57" fmla="*/ 500104 h 1645402"/>
                <a:gd name="connsiteX58" fmla="*/ 222010 w 1069429"/>
                <a:gd name="connsiteY58" fmla="*/ 493473 h 1645402"/>
                <a:gd name="connsiteX59" fmla="*/ 426879 w 1069429"/>
                <a:gd name="connsiteY59" fmla="*/ 493808 h 1645402"/>
                <a:gd name="connsiteX60" fmla="*/ 445096 w 1069429"/>
                <a:gd name="connsiteY60" fmla="*/ 490125 h 1645402"/>
                <a:gd name="connsiteX61" fmla="*/ 445765 w 1069429"/>
                <a:gd name="connsiteY61" fmla="*/ 476596 h 1645402"/>
                <a:gd name="connsiteX62" fmla="*/ 442685 w 1069429"/>
                <a:gd name="connsiteY62" fmla="*/ 471239 h 1645402"/>
                <a:gd name="connsiteX63" fmla="*/ 386829 w 1069429"/>
                <a:gd name="connsiteY63" fmla="*/ 426702 h 1645402"/>
                <a:gd name="connsiteX64" fmla="*/ 361380 w 1069429"/>
                <a:gd name="connsiteY64" fmla="*/ 392077 h 1645402"/>
                <a:gd name="connsiteX65" fmla="*/ 359973 w 1069429"/>
                <a:gd name="connsiteY65" fmla="*/ 389666 h 1645402"/>
                <a:gd name="connsiteX66" fmla="*/ 340150 w 1069429"/>
                <a:gd name="connsiteY66" fmla="*/ 345330 h 1645402"/>
                <a:gd name="connsiteX67" fmla="*/ 334792 w 1069429"/>
                <a:gd name="connsiteY67" fmla="*/ 341512 h 1645402"/>
                <a:gd name="connsiteX68" fmla="*/ 310950 w 1069429"/>
                <a:gd name="connsiteY68" fmla="*/ 337628 h 1645402"/>
                <a:gd name="connsiteX69" fmla="*/ 283022 w 1069429"/>
                <a:gd name="connsiteY69" fmla="*/ 320617 h 1645402"/>
                <a:gd name="connsiteX70" fmla="*/ 270632 w 1069429"/>
                <a:gd name="connsiteY70" fmla="*/ 229266 h 1645402"/>
                <a:gd name="connsiteX71" fmla="*/ 273981 w 1069429"/>
                <a:gd name="connsiteY71" fmla="*/ 184060 h 1645402"/>
                <a:gd name="connsiteX72" fmla="*/ 328764 w 1069429"/>
                <a:gd name="connsiteY72" fmla="*/ 143943 h 1645402"/>
                <a:gd name="connsiteX73" fmla="*/ 347249 w 1069429"/>
                <a:gd name="connsiteY73" fmla="*/ 125258 h 1645402"/>
                <a:gd name="connsiteX74" fmla="*/ 368948 w 1069429"/>
                <a:gd name="connsiteY74" fmla="*/ 85476 h 1645402"/>
                <a:gd name="connsiteX75" fmla="*/ 422526 w 1069429"/>
                <a:gd name="connsiteY75" fmla="*/ 33371 h 1645402"/>
                <a:gd name="connsiteX76" fmla="*/ 472554 w 1069429"/>
                <a:gd name="connsiteY76" fmla="*/ 9730 h 1645402"/>
                <a:gd name="connsiteX77" fmla="*/ 580515 w 1069429"/>
                <a:gd name="connsiteY77" fmla="*/ 7520 h 1645402"/>
                <a:gd name="connsiteX78" fmla="*/ 641393 w 1069429"/>
                <a:gd name="connsiteY78" fmla="*/ 32701 h 1645402"/>
                <a:gd name="connsiteX79" fmla="*/ 648826 w 1069429"/>
                <a:gd name="connsiteY79" fmla="*/ 38528 h 1645402"/>
                <a:gd name="connsiteX80" fmla="*/ 676486 w 1069429"/>
                <a:gd name="connsiteY80" fmla="*/ 65049 h 1645402"/>
                <a:gd name="connsiteX81" fmla="*/ 724171 w 1069429"/>
                <a:gd name="connsiteY81" fmla="*/ 134902 h 1645402"/>
                <a:gd name="connsiteX82" fmla="*/ 741249 w 1069429"/>
                <a:gd name="connsiteY82" fmla="*/ 147827 h 1645402"/>
                <a:gd name="connsiteX83" fmla="*/ 792818 w 1069429"/>
                <a:gd name="connsiteY83" fmla="*/ 178970 h 1645402"/>
                <a:gd name="connsiteX84" fmla="*/ 795296 w 1069429"/>
                <a:gd name="connsiteY84" fmla="*/ 186940 h 1645402"/>
                <a:gd name="connsiteX85" fmla="*/ 795631 w 1069429"/>
                <a:gd name="connsiteY85" fmla="*/ 307222 h 1645402"/>
                <a:gd name="connsiteX86" fmla="*/ 791612 w 1069429"/>
                <a:gd name="connsiteY86" fmla="*/ 316063 h 1645402"/>
                <a:gd name="connsiteX87" fmla="*/ 739775 w 1069429"/>
                <a:gd name="connsiteY87" fmla="*/ 339771 h 1645402"/>
                <a:gd name="connsiteX88" fmla="*/ 726381 w 1069429"/>
                <a:gd name="connsiteY88" fmla="*/ 349147 h 1645402"/>
                <a:gd name="connsiteX89" fmla="*/ 621837 w 1069429"/>
                <a:gd name="connsiteY89" fmla="*/ 470100 h 1645402"/>
                <a:gd name="connsiteX90" fmla="*/ 617684 w 1069429"/>
                <a:gd name="connsiteY90" fmla="*/ 474788 h 1645402"/>
                <a:gd name="connsiteX91" fmla="*/ 614738 w 1069429"/>
                <a:gd name="connsiteY91" fmla="*/ 484633 h 1645402"/>
                <a:gd name="connsiteX92" fmla="*/ 618079 w 1069429"/>
                <a:gd name="connsiteY92" fmla="*/ 490795 h 1645402"/>
                <a:gd name="connsiteX93" fmla="*/ 619292 w 1069429"/>
                <a:gd name="connsiteY93" fmla="*/ 490995 h 1645402"/>
                <a:gd name="connsiteX94" fmla="*/ 841507 w 1069429"/>
                <a:gd name="connsiteY94" fmla="*/ 493540 h 1645402"/>
                <a:gd name="connsiteX95" fmla="*/ 929509 w 1069429"/>
                <a:gd name="connsiteY95" fmla="*/ 504390 h 1645402"/>
                <a:gd name="connsiteX96" fmla="*/ 1021529 w 1069429"/>
                <a:gd name="connsiteY96" fmla="*/ 649051 h 1645402"/>
                <a:gd name="connsiteX97" fmla="*/ 1019051 w 1069429"/>
                <a:gd name="connsiteY97" fmla="*/ 755470 h 1645402"/>
                <a:gd name="connsiteX98" fmla="*/ 1021529 w 1069429"/>
                <a:gd name="connsiteY98" fmla="*/ 932078 h 1645402"/>
                <a:gd name="connsiteX99" fmla="*/ 1029030 w 1069429"/>
                <a:gd name="connsiteY99" fmla="*/ 943530 h 1645402"/>
                <a:gd name="connsiteX100" fmla="*/ 1065865 w 1069429"/>
                <a:gd name="connsiteY100" fmla="*/ 1067161 h 1645402"/>
                <a:gd name="connsiteX101" fmla="*/ 1063521 w 1069429"/>
                <a:gd name="connsiteY101" fmla="*/ 1075667 h 1645402"/>
                <a:gd name="connsiteX102" fmla="*/ 1008604 w 1069429"/>
                <a:gd name="connsiteY102" fmla="*/ 1116386 h 1645402"/>
                <a:gd name="connsiteX103" fmla="*/ 923080 w 1069429"/>
                <a:gd name="connsiteY103" fmla="*/ 1052561 h 1645402"/>
                <a:gd name="connsiteX104" fmla="*/ 949735 w 1069429"/>
                <a:gd name="connsiteY104" fmla="*/ 951030 h 1645402"/>
                <a:gd name="connsiteX105" fmla="*/ 954088 w 1069429"/>
                <a:gd name="connsiteY105" fmla="*/ 948419 h 1645402"/>
                <a:gd name="connsiteX106" fmla="*/ 983288 w 1069429"/>
                <a:gd name="connsiteY106" fmla="*/ 936899 h 1645402"/>
                <a:gd name="connsiteX107" fmla="*/ 992865 w 1069429"/>
                <a:gd name="connsiteY107" fmla="*/ 922567 h 1645402"/>
                <a:gd name="connsiteX108" fmla="*/ 371359 w 1069429"/>
                <a:gd name="connsiteY108" fmla="*/ 244603 h 1645402"/>
                <a:gd name="connsiteX109" fmla="*/ 373703 w 1069429"/>
                <a:gd name="connsiteY109" fmla="*/ 313652 h 1645402"/>
                <a:gd name="connsiteX110" fmla="*/ 535040 w 1069429"/>
                <a:gd name="connsiteY110" fmla="*/ 450276 h 1645402"/>
                <a:gd name="connsiteX111" fmla="*/ 695507 w 1069429"/>
                <a:gd name="connsiteY111" fmla="*/ 312714 h 1645402"/>
                <a:gd name="connsiteX112" fmla="*/ 697449 w 1069429"/>
                <a:gd name="connsiteY112" fmla="*/ 243665 h 1645402"/>
                <a:gd name="connsiteX113" fmla="*/ 695105 w 1069429"/>
                <a:gd name="connsiteY113" fmla="*/ 174617 h 1645402"/>
                <a:gd name="connsiteX114" fmla="*/ 533835 w 1069429"/>
                <a:gd name="connsiteY114" fmla="*/ 37993 h 1645402"/>
                <a:gd name="connsiteX115" fmla="*/ 373301 w 1069429"/>
                <a:gd name="connsiteY115" fmla="*/ 175554 h 1645402"/>
                <a:gd name="connsiteX116" fmla="*/ 371359 w 1069429"/>
                <a:gd name="connsiteY116" fmla="*/ 244603 h 1645402"/>
                <a:gd name="connsiteX117" fmla="*/ 323842 w 1069429"/>
                <a:gd name="connsiteY117" fmla="*/ 196155 h 1645402"/>
                <a:gd name="connsiteX118" fmla="*/ 316850 w 1069429"/>
                <a:gd name="connsiteY118" fmla="*/ 189216 h 1645402"/>
                <a:gd name="connsiteX119" fmla="*/ 316850 w 1069429"/>
                <a:gd name="connsiteY119" fmla="*/ 189216 h 1645402"/>
                <a:gd name="connsiteX120" fmla="*/ 316448 w 1069429"/>
                <a:gd name="connsiteY120" fmla="*/ 189216 h 1645402"/>
                <a:gd name="connsiteX121" fmla="*/ 309510 w 1069429"/>
                <a:gd name="connsiteY121" fmla="*/ 196208 h 1645402"/>
                <a:gd name="connsiteX122" fmla="*/ 309510 w 1069429"/>
                <a:gd name="connsiteY122" fmla="*/ 196208 h 1645402"/>
                <a:gd name="connsiteX123" fmla="*/ 309844 w 1069429"/>
                <a:gd name="connsiteY123" fmla="*/ 292113 h 1645402"/>
                <a:gd name="connsiteX124" fmla="*/ 316836 w 1069429"/>
                <a:gd name="connsiteY124" fmla="*/ 299052 h 1645402"/>
                <a:gd name="connsiteX125" fmla="*/ 316836 w 1069429"/>
                <a:gd name="connsiteY125" fmla="*/ 299052 h 1645402"/>
                <a:gd name="connsiteX126" fmla="*/ 317238 w 1069429"/>
                <a:gd name="connsiteY126" fmla="*/ 299052 h 1645402"/>
                <a:gd name="connsiteX127" fmla="*/ 324177 w 1069429"/>
                <a:gd name="connsiteY127" fmla="*/ 292060 h 1645402"/>
                <a:gd name="connsiteX128" fmla="*/ 324177 w 1069429"/>
                <a:gd name="connsiteY128" fmla="*/ 292060 h 1645402"/>
                <a:gd name="connsiteX129" fmla="*/ 323842 w 1069429"/>
                <a:gd name="connsiteY129" fmla="*/ 196155 h 1645402"/>
                <a:gd name="connsiteX130" fmla="*/ 745200 w 1069429"/>
                <a:gd name="connsiteY130" fmla="*/ 191092 h 1645402"/>
                <a:gd name="connsiteX131" fmla="*/ 744397 w 1069429"/>
                <a:gd name="connsiteY131" fmla="*/ 297846 h 1645402"/>
                <a:gd name="connsiteX132" fmla="*/ 745133 w 1069429"/>
                <a:gd name="connsiteY132" fmla="*/ 298583 h 1645402"/>
                <a:gd name="connsiteX133" fmla="*/ 745334 w 1069429"/>
                <a:gd name="connsiteY133" fmla="*/ 298583 h 1645402"/>
                <a:gd name="connsiteX134" fmla="*/ 763618 w 1069429"/>
                <a:gd name="connsiteY134" fmla="*/ 274439 h 1645402"/>
                <a:gd name="connsiteX135" fmla="*/ 763618 w 1069429"/>
                <a:gd name="connsiteY135" fmla="*/ 274406 h 1645402"/>
                <a:gd name="connsiteX136" fmla="*/ 764019 w 1069429"/>
                <a:gd name="connsiteY136" fmla="*/ 214800 h 1645402"/>
                <a:gd name="connsiteX137" fmla="*/ 746138 w 1069429"/>
                <a:gd name="connsiteY137" fmla="*/ 190355 h 1645402"/>
                <a:gd name="connsiteX138" fmla="*/ 745937 w 1069429"/>
                <a:gd name="connsiteY138" fmla="*/ 190355 h 1645402"/>
                <a:gd name="connsiteX139" fmla="*/ 745200 w 1069429"/>
                <a:gd name="connsiteY139" fmla="*/ 191092 h 1645402"/>
                <a:gd name="connsiteX140" fmla="*/ 464652 w 1069429"/>
                <a:gd name="connsiteY140" fmla="*/ 497224 h 1645402"/>
                <a:gd name="connsiteX141" fmla="*/ 464987 w 1069429"/>
                <a:gd name="connsiteY141" fmla="*/ 506332 h 1645402"/>
                <a:gd name="connsiteX142" fmla="*/ 452094 w 1069429"/>
                <a:gd name="connsiteY142" fmla="*/ 523270 h 1645402"/>
                <a:gd name="connsiteX143" fmla="*/ 450788 w 1069429"/>
                <a:gd name="connsiteY143" fmla="*/ 523343 h 1645402"/>
                <a:gd name="connsiteX144" fmla="*/ 270297 w 1069429"/>
                <a:gd name="connsiteY144" fmla="*/ 522071 h 1645402"/>
                <a:gd name="connsiteX145" fmla="*/ 261859 w 1069429"/>
                <a:gd name="connsiteY145" fmla="*/ 529505 h 1645402"/>
                <a:gd name="connsiteX146" fmla="*/ 260318 w 1069429"/>
                <a:gd name="connsiteY146" fmla="*/ 570090 h 1645402"/>
                <a:gd name="connsiteX147" fmla="*/ 261189 w 1069429"/>
                <a:gd name="connsiteY147" fmla="*/ 775294 h 1645402"/>
                <a:gd name="connsiteX148" fmla="*/ 295144 w 1069429"/>
                <a:gd name="connsiteY148" fmla="*/ 932278 h 1645402"/>
                <a:gd name="connsiteX149" fmla="*/ 449449 w 1069429"/>
                <a:gd name="connsiteY149" fmla="*/ 1049079 h 1645402"/>
                <a:gd name="connsiteX150" fmla="*/ 578572 w 1069429"/>
                <a:gd name="connsiteY150" fmla="*/ 1058924 h 1645402"/>
                <a:gd name="connsiteX151" fmla="*/ 712383 w 1069429"/>
                <a:gd name="connsiteY151" fmla="*/ 1010703 h 1645402"/>
                <a:gd name="connsiteX152" fmla="*/ 799113 w 1069429"/>
                <a:gd name="connsiteY152" fmla="*/ 897185 h 1645402"/>
                <a:gd name="connsiteX153" fmla="*/ 809829 w 1069429"/>
                <a:gd name="connsiteY153" fmla="*/ 814272 h 1645402"/>
                <a:gd name="connsiteX154" fmla="*/ 810566 w 1069429"/>
                <a:gd name="connsiteY154" fmla="*/ 575984 h 1645402"/>
                <a:gd name="connsiteX155" fmla="*/ 809494 w 1069429"/>
                <a:gd name="connsiteY155" fmla="*/ 527161 h 1645402"/>
                <a:gd name="connsiteX156" fmla="*/ 803534 w 1069429"/>
                <a:gd name="connsiteY156" fmla="*/ 522807 h 1645402"/>
                <a:gd name="connsiteX157" fmla="*/ 622439 w 1069429"/>
                <a:gd name="connsiteY157" fmla="*/ 522740 h 1645402"/>
                <a:gd name="connsiteX158" fmla="*/ 604089 w 1069429"/>
                <a:gd name="connsiteY158" fmla="*/ 514838 h 1645402"/>
                <a:gd name="connsiteX159" fmla="*/ 601477 w 1069429"/>
                <a:gd name="connsiteY159" fmla="*/ 509145 h 1645402"/>
                <a:gd name="connsiteX160" fmla="*/ 600472 w 1069429"/>
                <a:gd name="connsiteY160" fmla="*/ 495616 h 1645402"/>
                <a:gd name="connsiteX161" fmla="*/ 589395 w 1069429"/>
                <a:gd name="connsiteY161" fmla="*/ 486126 h 1645402"/>
                <a:gd name="connsiteX162" fmla="*/ 587814 w 1069429"/>
                <a:gd name="connsiteY162" fmla="*/ 486374 h 1645402"/>
                <a:gd name="connsiteX163" fmla="*/ 481127 w 1069429"/>
                <a:gd name="connsiteY163" fmla="*/ 487245 h 1645402"/>
                <a:gd name="connsiteX164" fmla="*/ 464665 w 1069429"/>
                <a:gd name="connsiteY164" fmla="*/ 497177 h 1645402"/>
                <a:gd name="connsiteX165" fmla="*/ 464652 w 1069429"/>
                <a:gd name="connsiteY165" fmla="*/ 497224 h 1645402"/>
                <a:gd name="connsiteX166" fmla="*/ 222010 w 1069429"/>
                <a:gd name="connsiteY166" fmla="*/ 536135 h 1645402"/>
                <a:gd name="connsiteX167" fmla="*/ 217255 w 1069429"/>
                <a:gd name="connsiteY167" fmla="*/ 531380 h 1645402"/>
                <a:gd name="connsiteX168" fmla="*/ 100388 w 1069429"/>
                <a:gd name="connsiteY168" fmla="*/ 588642 h 1645402"/>
                <a:gd name="connsiteX169" fmla="*/ 86926 w 1069429"/>
                <a:gd name="connsiteY169" fmla="*/ 715354 h 1645402"/>
                <a:gd name="connsiteX170" fmla="*/ 89404 w 1069429"/>
                <a:gd name="connsiteY170" fmla="*/ 717832 h 1645402"/>
                <a:gd name="connsiteX171" fmla="*/ 218929 w 1069429"/>
                <a:gd name="connsiteY171" fmla="*/ 717229 h 1645402"/>
                <a:gd name="connsiteX172" fmla="*/ 222746 w 1069429"/>
                <a:gd name="connsiteY172" fmla="*/ 713345 h 1645402"/>
                <a:gd name="connsiteX173" fmla="*/ 222010 w 1069429"/>
                <a:gd name="connsiteY173" fmla="*/ 536135 h 1645402"/>
                <a:gd name="connsiteX174" fmla="*/ 848874 w 1069429"/>
                <a:gd name="connsiteY174" fmla="*/ 536269 h 1645402"/>
                <a:gd name="connsiteX175" fmla="*/ 848874 w 1069429"/>
                <a:gd name="connsiteY175" fmla="*/ 714148 h 1645402"/>
                <a:gd name="connsiteX176" fmla="*/ 852758 w 1069429"/>
                <a:gd name="connsiteY176" fmla="*/ 718033 h 1645402"/>
                <a:gd name="connsiteX177" fmla="*/ 982752 w 1069429"/>
                <a:gd name="connsiteY177" fmla="*/ 718033 h 1645402"/>
                <a:gd name="connsiteX178" fmla="*/ 985230 w 1069429"/>
                <a:gd name="connsiteY178" fmla="*/ 715555 h 1645402"/>
                <a:gd name="connsiteX179" fmla="*/ 971099 w 1069429"/>
                <a:gd name="connsiteY179" fmla="*/ 588441 h 1645402"/>
                <a:gd name="connsiteX180" fmla="*/ 853629 w 1069429"/>
                <a:gd name="connsiteY180" fmla="*/ 531514 h 1645402"/>
                <a:gd name="connsiteX181" fmla="*/ 848874 w 1069429"/>
                <a:gd name="connsiteY181" fmla="*/ 536269 h 1645402"/>
                <a:gd name="connsiteX182" fmla="*/ 109536 w 1069429"/>
                <a:gd name="connsiteY182" fmla="*/ 1010020 h 1645402"/>
                <a:gd name="connsiteX183" fmla="*/ 75474 w 1069429"/>
                <a:gd name="connsiteY183" fmla="*/ 975241 h 1645402"/>
                <a:gd name="connsiteX184" fmla="*/ 70116 w 1069429"/>
                <a:gd name="connsiteY184" fmla="*/ 975181 h 1645402"/>
                <a:gd name="connsiteX185" fmla="*/ 35330 w 1069429"/>
                <a:gd name="connsiteY185" fmla="*/ 1009243 h 1645402"/>
                <a:gd name="connsiteX186" fmla="*/ 34989 w 1069429"/>
                <a:gd name="connsiteY186" fmla="*/ 1042194 h 1645402"/>
                <a:gd name="connsiteX187" fmla="*/ 69044 w 1069429"/>
                <a:gd name="connsiteY187" fmla="*/ 1076973 h 1645402"/>
                <a:gd name="connsiteX188" fmla="*/ 74402 w 1069429"/>
                <a:gd name="connsiteY188" fmla="*/ 1077033 h 1645402"/>
                <a:gd name="connsiteX189" fmla="*/ 109188 w 1069429"/>
                <a:gd name="connsiteY189" fmla="*/ 1042971 h 1645402"/>
                <a:gd name="connsiteX190" fmla="*/ 109536 w 1069429"/>
                <a:gd name="connsiteY190" fmla="*/ 1010020 h 1645402"/>
                <a:gd name="connsiteX191" fmla="*/ 1032104 w 1069429"/>
                <a:gd name="connsiteY191" fmla="*/ 1009109 h 1645402"/>
                <a:gd name="connsiteX192" fmla="*/ 997058 w 1069429"/>
                <a:gd name="connsiteY192" fmla="*/ 974913 h 1645402"/>
                <a:gd name="connsiteX193" fmla="*/ 997058 w 1069429"/>
                <a:gd name="connsiteY193" fmla="*/ 974913 h 1645402"/>
                <a:gd name="connsiteX194" fmla="*/ 991834 w 1069429"/>
                <a:gd name="connsiteY194" fmla="*/ 974973 h 1645402"/>
                <a:gd name="connsiteX195" fmla="*/ 957638 w 1069429"/>
                <a:gd name="connsiteY195" fmla="*/ 1010020 h 1645402"/>
                <a:gd name="connsiteX196" fmla="*/ 958046 w 1069429"/>
                <a:gd name="connsiteY196" fmla="*/ 1043640 h 1645402"/>
                <a:gd name="connsiteX197" fmla="*/ 993093 w 1069429"/>
                <a:gd name="connsiteY197" fmla="*/ 1077837 h 1645402"/>
                <a:gd name="connsiteX198" fmla="*/ 993093 w 1069429"/>
                <a:gd name="connsiteY198" fmla="*/ 1077837 h 1645402"/>
                <a:gd name="connsiteX199" fmla="*/ 998317 w 1069429"/>
                <a:gd name="connsiteY199" fmla="*/ 1077776 h 1645402"/>
                <a:gd name="connsiteX200" fmla="*/ 1032513 w 1069429"/>
                <a:gd name="connsiteY200" fmla="*/ 1042730 h 1645402"/>
                <a:gd name="connsiteX201" fmla="*/ 1032104 w 1069429"/>
                <a:gd name="connsiteY201" fmla="*/ 1009109 h 1645402"/>
                <a:gd name="connsiteX202" fmla="*/ 309275 w 1069429"/>
                <a:gd name="connsiteY202" fmla="*/ 1015793 h 1645402"/>
                <a:gd name="connsiteX203" fmla="*/ 309275 w 1069429"/>
                <a:gd name="connsiteY203" fmla="*/ 1096964 h 1645402"/>
                <a:gd name="connsiteX204" fmla="*/ 314365 w 1069429"/>
                <a:gd name="connsiteY204" fmla="*/ 1102054 h 1645402"/>
                <a:gd name="connsiteX205" fmla="*/ 426276 w 1069429"/>
                <a:gd name="connsiteY205" fmla="*/ 1102054 h 1645402"/>
                <a:gd name="connsiteX206" fmla="*/ 431165 w 1069429"/>
                <a:gd name="connsiteY206" fmla="*/ 1097701 h 1645402"/>
                <a:gd name="connsiteX207" fmla="*/ 421521 w 1069429"/>
                <a:gd name="connsiteY207" fmla="*/ 1081828 h 1645402"/>
                <a:gd name="connsiteX208" fmla="*/ 311150 w 1069429"/>
                <a:gd name="connsiteY208" fmla="*/ 1014923 h 1645402"/>
                <a:gd name="connsiteX209" fmla="*/ 309543 w 1069429"/>
                <a:gd name="connsiteY209" fmla="*/ 1015056 h 1645402"/>
                <a:gd name="connsiteX210" fmla="*/ 309275 w 1069429"/>
                <a:gd name="connsiteY210" fmla="*/ 1015793 h 1645402"/>
                <a:gd name="connsiteX211" fmla="*/ 764689 w 1069429"/>
                <a:gd name="connsiteY211" fmla="*/ 1024299 h 1645402"/>
                <a:gd name="connsiteX212" fmla="*/ 762566 w 1069429"/>
                <a:gd name="connsiteY212" fmla="*/ 1022269 h 1645402"/>
                <a:gd name="connsiteX213" fmla="*/ 761274 w 1069429"/>
                <a:gd name="connsiteY213" fmla="*/ 1022758 h 1645402"/>
                <a:gd name="connsiteX214" fmla="*/ 679701 w 1069429"/>
                <a:gd name="connsiteY214" fmla="*/ 1072519 h 1645402"/>
                <a:gd name="connsiteX215" fmla="*/ 644339 w 1069429"/>
                <a:gd name="connsiteY215" fmla="*/ 1086516 h 1645402"/>
                <a:gd name="connsiteX216" fmla="*/ 639779 w 1069429"/>
                <a:gd name="connsiteY216" fmla="*/ 1096824 h 1645402"/>
                <a:gd name="connsiteX217" fmla="*/ 647286 w 1069429"/>
                <a:gd name="connsiteY217" fmla="*/ 1101920 h 1645402"/>
                <a:gd name="connsiteX218" fmla="*/ 760671 w 1069429"/>
                <a:gd name="connsiteY218" fmla="*/ 1101920 h 1645402"/>
                <a:gd name="connsiteX219" fmla="*/ 764689 w 1069429"/>
                <a:gd name="connsiteY219" fmla="*/ 1097901 h 1645402"/>
                <a:gd name="connsiteX220" fmla="*/ 764689 w 1069429"/>
                <a:gd name="connsiteY220" fmla="*/ 1024299 h 1645402"/>
                <a:gd name="connsiteX221" fmla="*/ 430054 w 1069429"/>
                <a:gd name="connsiteY221" fmla="*/ 1151507 h 1645402"/>
                <a:gd name="connsiteX222" fmla="*/ 426906 w 1069429"/>
                <a:gd name="connsiteY222" fmla="*/ 1148366 h 1645402"/>
                <a:gd name="connsiteX223" fmla="*/ 312249 w 1069429"/>
                <a:gd name="connsiteY223" fmla="*/ 1148566 h 1645402"/>
                <a:gd name="connsiteX224" fmla="*/ 309101 w 1069429"/>
                <a:gd name="connsiteY224" fmla="*/ 1151721 h 1645402"/>
                <a:gd name="connsiteX225" fmla="*/ 309450 w 1069429"/>
                <a:gd name="connsiteY225" fmla="*/ 1348085 h 1645402"/>
                <a:gd name="connsiteX226" fmla="*/ 312597 w 1069429"/>
                <a:gd name="connsiteY226" fmla="*/ 1351226 h 1645402"/>
                <a:gd name="connsiteX227" fmla="*/ 427254 w 1069429"/>
                <a:gd name="connsiteY227" fmla="*/ 1351025 h 1645402"/>
                <a:gd name="connsiteX228" fmla="*/ 430402 w 1069429"/>
                <a:gd name="connsiteY228" fmla="*/ 1347870 h 1645402"/>
                <a:gd name="connsiteX229" fmla="*/ 430054 w 1069429"/>
                <a:gd name="connsiteY229" fmla="*/ 1151507 h 1645402"/>
                <a:gd name="connsiteX230" fmla="*/ 764488 w 1069429"/>
                <a:gd name="connsiteY230" fmla="*/ 1150475 h 1645402"/>
                <a:gd name="connsiteX231" fmla="*/ 762546 w 1069429"/>
                <a:gd name="connsiteY231" fmla="*/ 1148533 h 1645402"/>
                <a:gd name="connsiteX232" fmla="*/ 643736 w 1069429"/>
                <a:gd name="connsiteY232" fmla="*/ 1148533 h 1645402"/>
                <a:gd name="connsiteX233" fmla="*/ 641794 w 1069429"/>
                <a:gd name="connsiteY233" fmla="*/ 1150475 h 1645402"/>
                <a:gd name="connsiteX234" fmla="*/ 641794 w 1069429"/>
                <a:gd name="connsiteY234" fmla="*/ 1349384 h 1645402"/>
                <a:gd name="connsiteX235" fmla="*/ 643736 w 1069429"/>
                <a:gd name="connsiteY235" fmla="*/ 1351326 h 1645402"/>
                <a:gd name="connsiteX236" fmla="*/ 762546 w 1069429"/>
                <a:gd name="connsiteY236" fmla="*/ 1351326 h 1645402"/>
                <a:gd name="connsiteX237" fmla="*/ 764488 w 1069429"/>
                <a:gd name="connsiteY237" fmla="*/ 1349384 h 1645402"/>
                <a:gd name="connsiteX238" fmla="*/ 764488 w 1069429"/>
                <a:gd name="connsiteY238" fmla="*/ 1150475 h 1645402"/>
                <a:gd name="connsiteX239" fmla="*/ 430630 w 1069429"/>
                <a:gd name="connsiteY239" fmla="*/ 1404570 h 1645402"/>
                <a:gd name="connsiteX240" fmla="*/ 424468 w 1069429"/>
                <a:gd name="connsiteY240" fmla="*/ 1398408 h 1645402"/>
                <a:gd name="connsiteX241" fmla="*/ 315705 w 1069429"/>
                <a:gd name="connsiteY241" fmla="*/ 1398408 h 1645402"/>
                <a:gd name="connsiteX242" fmla="*/ 309543 w 1069429"/>
                <a:gd name="connsiteY242" fmla="*/ 1404570 h 1645402"/>
                <a:gd name="connsiteX243" fmla="*/ 309543 w 1069429"/>
                <a:gd name="connsiteY243" fmla="*/ 1472480 h 1645402"/>
                <a:gd name="connsiteX244" fmla="*/ 315705 w 1069429"/>
                <a:gd name="connsiteY244" fmla="*/ 1478641 h 1645402"/>
                <a:gd name="connsiteX245" fmla="*/ 424468 w 1069429"/>
                <a:gd name="connsiteY245" fmla="*/ 1478641 h 1645402"/>
                <a:gd name="connsiteX246" fmla="*/ 430630 w 1069429"/>
                <a:gd name="connsiteY246" fmla="*/ 1472480 h 1645402"/>
                <a:gd name="connsiteX247" fmla="*/ 430630 w 1069429"/>
                <a:gd name="connsiteY247" fmla="*/ 1404570 h 1645402"/>
                <a:gd name="connsiteX248" fmla="*/ 764495 w 1069429"/>
                <a:gd name="connsiteY248" fmla="*/ 1403190 h 1645402"/>
                <a:gd name="connsiteX249" fmla="*/ 759800 w 1069429"/>
                <a:gd name="connsiteY249" fmla="*/ 1398508 h 1645402"/>
                <a:gd name="connsiteX250" fmla="*/ 646215 w 1069429"/>
                <a:gd name="connsiteY250" fmla="*/ 1398709 h 1645402"/>
                <a:gd name="connsiteX251" fmla="*/ 641533 w 1069429"/>
                <a:gd name="connsiteY251" fmla="*/ 1403404 h 1645402"/>
                <a:gd name="connsiteX252" fmla="*/ 641654 w 1069429"/>
                <a:gd name="connsiteY252" fmla="*/ 1473993 h 1645402"/>
                <a:gd name="connsiteX253" fmla="*/ 646348 w 1069429"/>
                <a:gd name="connsiteY253" fmla="*/ 1478675 h 1645402"/>
                <a:gd name="connsiteX254" fmla="*/ 759934 w 1069429"/>
                <a:gd name="connsiteY254" fmla="*/ 1478474 h 1645402"/>
                <a:gd name="connsiteX255" fmla="*/ 764615 w 1069429"/>
                <a:gd name="connsiteY255" fmla="*/ 1473779 h 1645402"/>
                <a:gd name="connsiteX256" fmla="*/ 764495 w 1069429"/>
                <a:gd name="connsiteY256" fmla="*/ 1403190 h 1645402"/>
                <a:gd name="connsiteX257" fmla="*/ 230180 w 1069429"/>
                <a:gd name="connsiteY257" fmla="*/ 1608367 h 1645402"/>
                <a:gd name="connsiteX258" fmla="*/ 426812 w 1069429"/>
                <a:gd name="connsiteY258" fmla="*/ 1608367 h 1645402"/>
                <a:gd name="connsiteX259" fmla="*/ 430228 w 1069429"/>
                <a:gd name="connsiteY259" fmla="*/ 1604952 h 1645402"/>
                <a:gd name="connsiteX260" fmla="*/ 430228 w 1069429"/>
                <a:gd name="connsiteY260" fmla="*/ 1524786 h 1645402"/>
                <a:gd name="connsiteX261" fmla="*/ 425205 w 1069429"/>
                <a:gd name="connsiteY261" fmla="*/ 1519696 h 1645402"/>
                <a:gd name="connsiteX262" fmla="*/ 302176 w 1069429"/>
                <a:gd name="connsiteY262" fmla="*/ 1518557 h 1645402"/>
                <a:gd name="connsiteX263" fmla="*/ 226296 w 1069429"/>
                <a:gd name="connsiteY263" fmla="*/ 1604148 h 1645402"/>
                <a:gd name="connsiteX264" fmla="*/ 229832 w 1069429"/>
                <a:gd name="connsiteY264" fmla="*/ 1608354 h 1645402"/>
                <a:gd name="connsiteX265" fmla="*/ 230180 w 1069429"/>
                <a:gd name="connsiteY265" fmla="*/ 1608367 h 1645402"/>
                <a:gd name="connsiteX266" fmla="*/ 845324 w 1069429"/>
                <a:gd name="connsiteY266" fmla="*/ 1605219 h 1645402"/>
                <a:gd name="connsiteX267" fmla="*/ 734217 w 1069429"/>
                <a:gd name="connsiteY267" fmla="*/ 1518825 h 1645402"/>
                <a:gd name="connsiteX268" fmla="*/ 645143 w 1069429"/>
                <a:gd name="connsiteY268" fmla="*/ 1519829 h 1645402"/>
                <a:gd name="connsiteX269" fmla="*/ 641861 w 1069429"/>
                <a:gd name="connsiteY269" fmla="*/ 1523178 h 1645402"/>
                <a:gd name="connsiteX270" fmla="*/ 641861 w 1069429"/>
                <a:gd name="connsiteY270" fmla="*/ 1606090 h 1645402"/>
                <a:gd name="connsiteX271" fmla="*/ 644072 w 1069429"/>
                <a:gd name="connsiteY271" fmla="*/ 1608300 h 1645402"/>
                <a:gd name="connsiteX272" fmla="*/ 842846 w 1069429"/>
                <a:gd name="connsiteY272" fmla="*/ 1608300 h 1645402"/>
                <a:gd name="connsiteX273" fmla="*/ 845384 w 1069429"/>
                <a:gd name="connsiteY273" fmla="*/ 1605749 h 1645402"/>
                <a:gd name="connsiteX274" fmla="*/ 845324 w 1069429"/>
                <a:gd name="connsiteY274" fmla="*/ 1605219 h 164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69429" h="1645402">
                  <a:moveTo>
                    <a:pt x="992865" y="922567"/>
                  </a:moveTo>
                  <a:cubicBezTo>
                    <a:pt x="992282" y="898906"/>
                    <a:pt x="992463" y="848851"/>
                    <a:pt x="993401" y="772415"/>
                  </a:cubicBezTo>
                  <a:cubicBezTo>
                    <a:pt x="993488" y="763487"/>
                    <a:pt x="991305" y="756723"/>
                    <a:pt x="986838" y="752122"/>
                  </a:cubicBezTo>
                  <a:cubicBezTo>
                    <a:pt x="985465" y="750708"/>
                    <a:pt x="983583" y="749912"/>
                    <a:pt x="981614" y="749912"/>
                  </a:cubicBezTo>
                  <a:lnTo>
                    <a:pt x="852156" y="749912"/>
                  </a:lnTo>
                  <a:cubicBezTo>
                    <a:pt x="846282" y="749905"/>
                    <a:pt x="841313" y="754298"/>
                    <a:pt x="840569" y="760158"/>
                  </a:cubicBezTo>
                  <a:cubicBezTo>
                    <a:pt x="839230" y="770961"/>
                    <a:pt x="838761" y="778931"/>
                    <a:pt x="839163" y="784068"/>
                  </a:cubicBezTo>
                  <a:cubicBezTo>
                    <a:pt x="843938" y="843627"/>
                    <a:pt x="833691" y="898035"/>
                    <a:pt x="808422" y="947280"/>
                  </a:cubicBezTo>
                  <a:cubicBezTo>
                    <a:pt x="802348" y="959067"/>
                    <a:pt x="799294" y="967305"/>
                    <a:pt x="799247" y="971993"/>
                  </a:cubicBezTo>
                  <a:cubicBezTo>
                    <a:pt x="798042" y="1075620"/>
                    <a:pt x="797419" y="1175972"/>
                    <a:pt x="797372" y="1273035"/>
                  </a:cubicBezTo>
                  <a:cubicBezTo>
                    <a:pt x="797372" y="1362196"/>
                    <a:pt x="798376" y="1433481"/>
                    <a:pt x="800386" y="1486879"/>
                  </a:cubicBezTo>
                  <a:cubicBezTo>
                    <a:pt x="800593" y="1493054"/>
                    <a:pt x="804230" y="1498606"/>
                    <a:pt x="809829" y="1501278"/>
                  </a:cubicBezTo>
                  <a:cubicBezTo>
                    <a:pt x="863742" y="1527062"/>
                    <a:pt x="883298" y="1580373"/>
                    <a:pt x="884637" y="1637098"/>
                  </a:cubicBezTo>
                  <a:cubicBezTo>
                    <a:pt x="884751" y="1641130"/>
                    <a:pt x="881543" y="1644486"/>
                    <a:pt x="877478" y="1644599"/>
                  </a:cubicBezTo>
                  <a:cubicBezTo>
                    <a:pt x="877364" y="1644599"/>
                    <a:pt x="877250" y="1644599"/>
                    <a:pt x="877136" y="1644599"/>
                  </a:cubicBezTo>
                  <a:cubicBezTo>
                    <a:pt x="804759" y="1643662"/>
                    <a:pt x="723588" y="1643682"/>
                    <a:pt x="633624" y="1644666"/>
                  </a:cubicBezTo>
                  <a:cubicBezTo>
                    <a:pt x="622238" y="1644800"/>
                    <a:pt x="613512" y="1640695"/>
                    <a:pt x="607437" y="1632344"/>
                  </a:cubicBezTo>
                  <a:cubicBezTo>
                    <a:pt x="605957" y="1630294"/>
                    <a:pt x="605140" y="1627816"/>
                    <a:pt x="605094" y="1625245"/>
                  </a:cubicBezTo>
                  <a:lnTo>
                    <a:pt x="602214" y="1094218"/>
                  </a:lnTo>
                  <a:cubicBezTo>
                    <a:pt x="602187" y="1090628"/>
                    <a:pt x="599260" y="1087742"/>
                    <a:pt x="595671" y="1087769"/>
                  </a:cubicBezTo>
                  <a:cubicBezTo>
                    <a:pt x="595510" y="1087769"/>
                    <a:pt x="595342" y="1087775"/>
                    <a:pt x="595181" y="1087789"/>
                  </a:cubicBezTo>
                  <a:cubicBezTo>
                    <a:pt x="556069" y="1091138"/>
                    <a:pt x="517111" y="1090622"/>
                    <a:pt x="478314" y="1086248"/>
                  </a:cubicBezTo>
                  <a:cubicBezTo>
                    <a:pt x="472728" y="1085619"/>
                    <a:pt x="467686" y="1089664"/>
                    <a:pt x="467056" y="1095290"/>
                  </a:cubicBezTo>
                  <a:cubicBezTo>
                    <a:pt x="467022" y="1095578"/>
                    <a:pt x="467002" y="1095872"/>
                    <a:pt x="466996" y="1096161"/>
                  </a:cubicBezTo>
                  <a:cubicBezTo>
                    <a:pt x="466909" y="1100715"/>
                    <a:pt x="467444" y="1106159"/>
                    <a:pt x="468603" y="1112502"/>
                  </a:cubicBezTo>
                  <a:cubicBezTo>
                    <a:pt x="469005" y="1114772"/>
                    <a:pt x="469186" y="1117083"/>
                    <a:pt x="469139" y="1119400"/>
                  </a:cubicBezTo>
                  <a:cubicBezTo>
                    <a:pt x="467846" y="1181149"/>
                    <a:pt x="467063" y="1255803"/>
                    <a:pt x="466795" y="1343356"/>
                  </a:cubicBezTo>
                  <a:cubicBezTo>
                    <a:pt x="466728" y="1377981"/>
                    <a:pt x="463379" y="1411535"/>
                    <a:pt x="464585" y="1443815"/>
                  </a:cubicBezTo>
                  <a:cubicBezTo>
                    <a:pt x="467351" y="1517485"/>
                    <a:pt x="467618" y="1578678"/>
                    <a:pt x="465389" y="1627387"/>
                  </a:cubicBezTo>
                  <a:cubicBezTo>
                    <a:pt x="464853" y="1639309"/>
                    <a:pt x="456796" y="1645249"/>
                    <a:pt x="441211" y="1645202"/>
                  </a:cubicBezTo>
                  <a:cubicBezTo>
                    <a:pt x="418260" y="1645155"/>
                    <a:pt x="346867" y="1645222"/>
                    <a:pt x="227033" y="1645403"/>
                  </a:cubicBezTo>
                  <a:cubicBezTo>
                    <a:pt x="225780" y="1645403"/>
                    <a:pt x="218440" y="1644399"/>
                    <a:pt x="204999" y="1642390"/>
                  </a:cubicBezTo>
                  <a:cubicBezTo>
                    <a:pt x="202889" y="1642088"/>
                    <a:pt x="201034" y="1640829"/>
                    <a:pt x="199976" y="1638974"/>
                  </a:cubicBezTo>
                  <a:cubicBezTo>
                    <a:pt x="196138" y="1632055"/>
                    <a:pt x="194370" y="1622766"/>
                    <a:pt x="194685" y="1611113"/>
                  </a:cubicBezTo>
                  <a:cubicBezTo>
                    <a:pt x="195710" y="1572584"/>
                    <a:pt x="207946" y="1539540"/>
                    <a:pt x="231386" y="1511994"/>
                  </a:cubicBezTo>
                  <a:cubicBezTo>
                    <a:pt x="242102" y="1499403"/>
                    <a:pt x="270766" y="1493509"/>
                    <a:pt x="271905" y="1467055"/>
                  </a:cubicBezTo>
                  <a:cubicBezTo>
                    <a:pt x="274450" y="1405487"/>
                    <a:pt x="275474" y="1336371"/>
                    <a:pt x="274985" y="1259708"/>
                  </a:cubicBezTo>
                  <a:cubicBezTo>
                    <a:pt x="274228" y="1151299"/>
                    <a:pt x="273867" y="1052427"/>
                    <a:pt x="273914" y="963085"/>
                  </a:cubicBezTo>
                  <a:cubicBezTo>
                    <a:pt x="273914" y="960172"/>
                    <a:pt x="273298" y="957299"/>
                    <a:pt x="272105" y="954647"/>
                  </a:cubicBezTo>
                  <a:lnTo>
                    <a:pt x="252817" y="911249"/>
                  </a:lnTo>
                  <a:cubicBezTo>
                    <a:pt x="252770" y="911162"/>
                    <a:pt x="252730" y="911068"/>
                    <a:pt x="252683" y="910981"/>
                  </a:cubicBezTo>
                  <a:cubicBezTo>
                    <a:pt x="245651" y="886737"/>
                    <a:pt x="239557" y="872539"/>
                    <a:pt x="236945" y="850906"/>
                  </a:cubicBezTo>
                  <a:cubicBezTo>
                    <a:pt x="232973" y="817775"/>
                    <a:pt x="230783" y="787282"/>
                    <a:pt x="230381" y="759422"/>
                  </a:cubicBezTo>
                  <a:cubicBezTo>
                    <a:pt x="230348" y="754747"/>
                    <a:pt x="226544" y="750983"/>
                    <a:pt x="221876" y="750983"/>
                  </a:cubicBezTo>
                  <a:lnTo>
                    <a:pt x="87596" y="751050"/>
                  </a:lnTo>
                  <a:cubicBezTo>
                    <a:pt x="82104" y="751037"/>
                    <a:pt x="77536" y="755283"/>
                    <a:pt x="77148" y="760761"/>
                  </a:cubicBezTo>
                  <a:cubicBezTo>
                    <a:pt x="73130" y="820682"/>
                    <a:pt x="73846" y="875934"/>
                    <a:pt x="79291" y="926519"/>
                  </a:cubicBezTo>
                  <a:cubicBezTo>
                    <a:pt x="79733" y="930792"/>
                    <a:pt x="82533" y="934441"/>
                    <a:pt x="86524" y="935962"/>
                  </a:cubicBezTo>
                  <a:cubicBezTo>
                    <a:pt x="99564" y="940965"/>
                    <a:pt x="106502" y="943597"/>
                    <a:pt x="107353" y="943864"/>
                  </a:cubicBezTo>
                  <a:cubicBezTo>
                    <a:pt x="149345" y="958933"/>
                    <a:pt x="149813" y="1015592"/>
                    <a:pt x="146331" y="1051624"/>
                  </a:cubicBezTo>
                  <a:cubicBezTo>
                    <a:pt x="141308" y="1103260"/>
                    <a:pt x="97039" y="1129379"/>
                    <a:pt x="48685" y="1113573"/>
                  </a:cubicBezTo>
                  <a:cubicBezTo>
                    <a:pt x="-3420" y="1096629"/>
                    <a:pt x="-272" y="1052829"/>
                    <a:pt x="196" y="1008024"/>
                  </a:cubicBezTo>
                  <a:cubicBezTo>
                    <a:pt x="531" y="976547"/>
                    <a:pt x="17810" y="954044"/>
                    <a:pt x="43929" y="940918"/>
                  </a:cubicBezTo>
                  <a:cubicBezTo>
                    <a:pt x="46830" y="939471"/>
                    <a:pt x="48745" y="936585"/>
                    <a:pt x="48952" y="933350"/>
                  </a:cubicBezTo>
                  <a:cubicBezTo>
                    <a:pt x="49622" y="922052"/>
                    <a:pt x="48952" y="911470"/>
                    <a:pt x="46943" y="901605"/>
                  </a:cubicBezTo>
                  <a:cubicBezTo>
                    <a:pt x="46903" y="901518"/>
                    <a:pt x="46876" y="901424"/>
                    <a:pt x="46876" y="901337"/>
                  </a:cubicBezTo>
                  <a:cubicBezTo>
                    <a:pt x="47499" y="846734"/>
                    <a:pt x="48216" y="762322"/>
                    <a:pt x="49019" y="648113"/>
                  </a:cubicBezTo>
                  <a:cubicBezTo>
                    <a:pt x="49555" y="580136"/>
                    <a:pt x="86792" y="519995"/>
                    <a:pt x="152559" y="500104"/>
                  </a:cubicBezTo>
                  <a:cubicBezTo>
                    <a:pt x="167206" y="495636"/>
                    <a:pt x="190352" y="493427"/>
                    <a:pt x="222010" y="493473"/>
                  </a:cubicBezTo>
                  <a:cubicBezTo>
                    <a:pt x="297200" y="493607"/>
                    <a:pt x="365485" y="493721"/>
                    <a:pt x="426879" y="493808"/>
                  </a:cubicBezTo>
                  <a:cubicBezTo>
                    <a:pt x="437863" y="493855"/>
                    <a:pt x="443937" y="492623"/>
                    <a:pt x="445096" y="490125"/>
                  </a:cubicBezTo>
                  <a:cubicBezTo>
                    <a:pt x="445632" y="488966"/>
                    <a:pt x="445852" y="484452"/>
                    <a:pt x="445765" y="476596"/>
                  </a:cubicBezTo>
                  <a:cubicBezTo>
                    <a:pt x="445719" y="474393"/>
                    <a:pt x="444560" y="472370"/>
                    <a:pt x="442685" y="471239"/>
                  </a:cubicBezTo>
                  <a:cubicBezTo>
                    <a:pt x="413753" y="453691"/>
                    <a:pt x="395134" y="438844"/>
                    <a:pt x="386829" y="426702"/>
                  </a:cubicBezTo>
                  <a:cubicBezTo>
                    <a:pt x="380983" y="418082"/>
                    <a:pt x="372497" y="406543"/>
                    <a:pt x="361380" y="392077"/>
                  </a:cubicBezTo>
                  <a:cubicBezTo>
                    <a:pt x="360804" y="391320"/>
                    <a:pt x="360329" y="390510"/>
                    <a:pt x="359973" y="389666"/>
                  </a:cubicBezTo>
                  <a:lnTo>
                    <a:pt x="340150" y="345330"/>
                  </a:lnTo>
                  <a:cubicBezTo>
                    <a:pt x="339205" y="343180"/>
                    <a:pt x="337149" y="341720"/>
                    <a:pt x="334792" y="341512"/>
                  </a:cubicBezTo>
                  <a:cubicBezTo>
                    <a:pt x="326306" y="340890"/>
                    <a:pt x="318364" y="339590"/>
                    <a:pt x="310950" y="337628"/>
                  </a:cubicBezTo>
                  <a:cubicBezTo>
                    <a:pt x="300053" y="334728"/>
                    <a:pt x="290744" y="329055"/>
                    <a:pt x="283022" y="320617"/>
                  </a:cubicBezTo>
                  <a:cubicBezTo>
                    <a:pt x="268221" y="304477"/>
                    <a:pt x="269761" y="251367"/>
                    <a:pt x="270632" y="229266"/>
                  </a:cubicBezTo>
                  <a:cubicBezTo>
                    <a:pt x="271657" y="202611"/>
                    <a:pt x="272775" y="187542"/>
                    <a:pt x="273981" y="184060"/>
                  </a:cubicBezTo>
                  <a:cubicBezTo>
                    <a:pt x="283156" y="156936"/>
                    <a:pt x="303315" y="150841"/>
                    <a:pt x="328764" y="143943"/>
                  </a:cubicBezTo>
                  <a:cubicBezTo>
                    <a:pt x="337805" y="141458"/>
                    <a:pt x="344844" y="134339"/>
                    <a:pt x="347249" y="125258"/>
                  </a:cubicBezTo>
                  <a:cubicBezTo>
                    <a:pt x="351133" y="110437"/>
                    <a:pt x="358366" y="97176"/>
                    <a:pt x="368948" y="85476"/>
                  </a:cubicBezTo>
                  <a:cubicBezTo>
                    <a:pt x="390466" y="61634"/>
                    <a:pt x="408328" y="44268"/>
                    <a:pt x="422526" y="33371"/>
                  </a:cubicBezTo>
                  <a:cubicBezTo>
                    <a:pt x="432304" y="25917"/>
                    <a:pt x="448980" y="18034"/>
                    <a:pt x="472554" y="9730"/>
                  </a:cubicBezTo>
                  <a:cubicBezTo>
                    <a:pt x="507200" y="-2459"/>
                    <a:pt x="543190" y="-3196"/>
                    <a:pt x="580515" y="7520"/>
                  </a:cubicBezTo>
                  <a:cubicBezTo>
                    <a:pt x="605207" y="14619"/>
                    <a:pt x="625500" y="23011"/>
                    <a:pt x="641393" y="32701"/>
                  </a:cubicBezTo>
                  <a:cubicBezTo>
                    <a:pt x="644105" y="34349"/>
                    <a:pt x="646603" y="36305"/>
                    <a:pt x="648826" y="38528"/>
                  </a:cubicBezTo>
                  <a:cubicBezTo>
                    <a:pt x="662134" y="51655"/>
                    <a:pt x="671350" y="60495"/>
                    <a:pt x="676486" y="65049"/>
                  </a:cubicBezTo>
                  <a:cubicBezTo>
                    <a:pt x="698788" y="84940"/>
                    <a:pt x="712518" y="106706"/>
                    <a:pt x="724171" y="134902"/>
                  </a:cubicBezTo>
                  <a:cubicBezTo>
                    <a:pt x="727064" y="141967"/>
                    <a:pt x="733601" y="146917"/>
                    <a:pt x="741249" y="147827"/>
                  </a:cubicBezTo>
                  <a:cubicBezTo>
                    <a:pt x="764287" y="150594"/>
                    <a:pt x="781479" y="160974"/>
                    <a:pt x="792818" y="178970"/>
                  </a:cubicBezTo>
                  <a:cubicBezTo>
                    <a:pt x="794311" y="181387"/>
                    <a:pt x="795162" y="184127"/>
                    <a:pt x="795296" y="186940"/>
                  </a:cubicBezTo>
                  <a:cubicBezTo>
                    <a:pt x="797841" y="242125"/>
                    <a:pt x="801189" y="271325"/>
                    <a:pt x="795631" y="307222"/>
                  </a:cubicBezTo>
                  <a:cubicBezTo>
                    <a:pt x="795108" y="310464"/>
                    <a:pt x="793715" y="313518"/>
                    <a:pt x="791612" y="316063"/>
                  </a:cubicBezTo>
                  <a:cubicBezTo>
                    <a:pt x="779242" y="330750"/>
                    <a:pt x="761963" y="338653"/>
                    <a:pt x="739775" y="339771"/>
                  </a:cubicBezTo>
                  <a:cubicBezTo>
                    <a:pt x="733875" y="340059"/>
                    <a:pt x="728671" y="343702"/>
                    <a:pt x="726381" y="349147"/>
                  </a:cubicBezTo>
                  <a:cubicBezTo>
                    <a:pt x="703543" y="403596"/>
                    <a:pt x="678228" y="446191"/>
                    <a:pt x="621837" y="470100"/>
                  </a:cubicBezTo>
                  <a:cubicBezTo>
                    <a:pt x="619841" y="470950"/>
                    <a:pt x="618320" y="472672"/>
                    <a:pt x="617684" y="474788"/>
                  </a:cubicBezTo>
                  <a:lnTo>
                    <a:pt x="614738" y="484633"/>
                  </a:lnTo>
                  <a:cubicBezTo>
                    <a:pt x="613961" y="487258"/>
                    <a:pt x="615454" y="490018"/>
                    <a:pt x="618079" y="490795"/>
                  </a:cubicBezTo>
                  <a:cubicBezTo>
                    <a:pt x="618475" y="490915"/>
                    <a:pt x="618883" y="490982"/>
                    <a:pt x="619292" y="490995"/>
                  </a:cubicBezTo>
                  <a:cubicBezTo>
                    <a:pt x="688762" y="493627"/>
                    <a:pt x="762834" y="494478"/>
                    <a:pt x="841507" y="493540"/>
                  </a:cubicBezTo>
                  <a:cubicBezTo>
                    <a:pt x="864880" y="493273"/>
                    <a:pt x="905265" y="494009"/>
                    <a:pt x="929509" y="504390"/>
                  </a:cubicBezTo>
                  <a:cubicBezTo>
                    <a:pt x="991459" y="530710"/>
                    <a:pt x="1021061" y="581141"/>
                    <a:pt x="1021529" y="649051"/>
                  </a:cubicBezTo>
                  <a:cubicBezTo>
                    <a:pt x="1021730" y="681399"/>
                    <a:pt x="1018449" y="719506"/>
                    <a:pt x="1019051" y="755470"/>
                  </a:cubicBezTo>
                  <a:cubicBezTo>
                    <a:pt x="1019273" y="769086"/>
                    <a:pt x="1020103" y="827955"/>
                    <a:pt x="1021529" y="932078"/>
                  </a:cubicBezTo>
                  <a:cubicBezTo>
                    <a:pt x="1021603" y="937026"/>
                    <a:pt x="1024523" y="941487"/>
                    <a:pt x="1029030" y="943530"/>
                  </a:cubicBezTo>
                  <a:cubicBezTo>
                    <a:pt x="1078791" y="965899"/>
                    <a:pt x="1070486" y="1015056"/>
                    <a:pt x="1065865" y="1067161"/>
                  </a:cubicBezTo>
                  <a:cubicBezTo>
                    <a:pt x="1065598" y="1070081"/>
                    <a:pt x="1064807" y="1072961"/>
                    <a:pt x="1063521" y="1075667"/>
                  </a:cubicBezTo>
                  <a:cubicBezTo>
                    <a:pt x="1052317" y="1098973"/>
                    <a:pt x="1034006" y="1112548"/>
                    <a:pt x="1008604" y="1116386"/>
                  </a:cubicBezTo>
                  <a:cubicBezTo>
                    <a:pt x="963531" y="1123284"/>
                    <a:pt x="928973" y="1099509"/>
                    <a:pt x="923080" y="1052561"/>
                  </a:cubicBezTo>
                  <a:cubicBezTo>
                    <a:pt x="918258" y="1014655"/>
                    <a:pt x="920133" y="975476"/>
                    <a:pt x="949735" y="951030"/>
                  </a:cubicBezTo>
                  <a:cubicBezTo>
                    <a:pt x="951021" y="949926"/>
                    <a:pt x="952494" y="949041"/>
                    <a:pt x="954088" y="948419"/>
                  </a:cubicBezTo>
                  <a:lnTo>
                    <a:pt x="983288" y="936899"/>
                  </a:lnTo>
                  <a:cubicBezTo>
                    <a:pt x="989168" y="934602"/>
                    <a:pt x="992992" y="928876"/>
                    <a:pt x="992865" y="922567"/>
                  </a:cubicBezTo>
                  <a:close/>
                  <a:moveTo>
                    <a:pt x="371359" y="244603"/>
                  </a:moveTo>
                  <a:cubicBezTo>
                    <a:pt x="371493" y="279342"/>
                    <a:pt x="372276" y="302353"/>
                    <a:pt x="373703" y="313652"/>
                  </a:cubicBezTo>
                  <a:cubicBezTo>
                    <a:pt x="383749" y="391742"/>
                    <a:pt x="456615" y="450477"/>
                    <a:pt x="535040" y="450276"/>
                  </a:cubicBezTo>
                  <a:cubicBezTo>
                    <a:pt x="613398" y="450008"/>
                    <a:pt x="685997" y="390871"/>
                    <a:pt x="695507" y="312714"/>
                  </a:cubicBezTo>
                  <a:cubicBezTo>
                    <a:pt x="696893" y="301416"/>
                    <a:pt x="697536" y="278404"/>
                    <a:pt x="697449" y="243665"/>
                  </a:cubicBezTo>
                  <a:cubicBezTo>
                    <a:pt x="697362" y="208886"/>
                    <a:pt x="696578" y="185868"/>
                    <a:pt x="695105" y="174617"/>
                  </a:cubicBezTo>
                  <a:cubicBezTo>
                    <a:pt x="685126" y="96460"/>
                    <a:pt x="612193" y="37724"/>
                    <a:pt x="533835" y="37993"/>
                  </a:cubicBezTo>
                  <a:cubicBezTo>
                    <a:pt x="455409" y="38193"/>
                    <a:pt x="382878" y="97397"/>
                    <a:pt x="373301" y="175554"/>
                  </a:cubicBezTo>
                  <a:cubicBezTo>
                    <a:pt x="371915" y="186853"/>
                    <a:pt x="371272" y="209864"/>
                    <a:pt x="371359" y="244603"/>
                  </a:cubicBezTo>
                  <a:close/>
                  <a:moveTo>
                    <a:pt x="323842" y="196155"/>
                  </a:moveTo>
                  <a:cubicBezTo>
                    <a:pt x="323828" y="192311"/>
                    <a:pt x="320701" y="189203"/>
                    <a:pt x="316850" y="189216"/>
                  </a:cubicBezTo>
                  <a:cubicBezTo>
                    <a:pt x="316850" y="189216"/>
                    <a:pt x="316850" y="189216"/>
                    <a:pt x="316850" y="189216"/>
                  </a:cubicBezTo>
                  <a:lnTo>
                    <a:pt x="316448" y="189216"/>
                  </a:lnTo>
                  <a:cubicBezTo>
                    <a:pt x="312604" y="189230"/>
                    <a:pt x="309496" y="192357"/>
                    <a:pt x="309510" y="196208"/>
                  </a:cubicBezTo>
                  <a:cubicBezTo>
                    <a:pt x="309510" y="196208"/>
                    <a:pt x="309510" y="196208"/>
                    <a:pt x="309510" y="196208"/>
                  </a:cubicBezTo>
                  <a:lnTo>
                    <a:pt x="309844" y="292113"/>
                  </a:lnTo>
                  <a:cubicBezTo>
                    <a:pt x="309858" y="295957"/>
                    <a:pt x="312985" y="299065"/>
                    <a:pt x="316836" y="299052"/>
                  </a:cubicBezTo>
                  <a:cubicBezTo>
                    <a:pt x="316836" y="299052"/>
                    <a:pt x="316836" y="299052"/>
                    <a:pt x="316836" y="299052"/>
                  </a:cubicBezTo>
                  <a:lnTo>
                    <a:pt x="317238" y="299052"/>
                  </a:lnTo>
                  <a:cubicBezTo>
                    <a:pt x="321083" y="299038"/>
                    <a:pt x="324190" y="295911"/>
                    <a:pt x="324177" y="292060"/>
                  </a:cubicBezTo>
                  <a:cubicBezTo>
                    <a:pt x="324177" y="292060"/>
                    <a:pt x="324177" y="292060"/>
                    <a:pt x="324177" y="292060"/>
                  </a:cubicBezTo>
                  <a:lnTo>
                    <a:pt x="323842" y="196155"/>
                  </a:lnTo>
                  <a:close/>
                  <a:moveTo>
                    <a:pt x="745200" y="191092"/>
                  </a:moveTo>
                  <a:lnTo>
                    <a:pt x="744397" y="297846"/>
                  </a:lnTo>
                  <a:cubicBezTo>
                    <a:pt x="744397" y="298255"/>
                    <a:pt x="744725" y="298583"/>
                    <a:pt x="745133" y="298583"/>
                  </a:cubicBezTo>
                  <a:lnTo>
                    <a:pt x="745334" y="298583"/>
                  </a:lnTo>
                  <a:cubicBezTo>
                    <a:pt x="755320" y="298677"/>
                    <a:pt x="763504" y="287868"/>
                    <a:pt x="763618" y="274439"/>
                  </a:cubicBezTo>
                  <a:cubicBezTo>
                    <a:pt x="763618" y="274433"/>
                    <a:pt x="763618" y="274419"/>
                    <a:pt x="763618" y="274406"/>
                  </a:cubicBezTo>
                  <a:lnTo>
                    <a:pt x="764019" y="214800"/>
                  </a:lnTo>
                  <a:cubicBezTo>
                    <a:pt x="764120" y="201386"/>
                    <a:pt x="756117" y="190449"/>
                    <a:pt x="746138" y="190355"/>
                  </a:cubicBezTo>
                  <a:lnTo>
                    <a:pt x="745937" y="190355"/>
                  </a:lnTo>
                  <a:cubicBezTo>
                    <a:pt x="745528" y="190355"/>
                    <a:pt x="745200" y="190683"/>
                    <a:pt x="745200" y="191092"/>
                  </a:cubicBezTo>
                  <a:close/>
                  <a:moveTo>
                    <a:pt x="464652" y="497224"/>
                  </a:moveTo>
                  <a:cubicBezTo>
                    <a:pt x="464384" y="498248"/>
                    <a:pt x="464498" y="501289"/>
                    <a:pt x="464987" y="506332"/>
                  </a:cubicBezTo>
                  <a:cubicBezTo>
                    <a:pt x="465851" y="514831"/>
                    <a:pt x="460078" y="522412"/>
                    <a:pt x="452094" y="523270"/>
                  </a:cubicBezTo>
                  <a:cubicBezTo>
                    <a:pt x="451659" y="523310"/>
                    <a:pt x="451224" y="523337"/>
                    <a:pt x="450788" y="523343"/>
                  </a:cubicBezTo>
                  <a:cubicBezTo>
                    <a:pt x="392877" y="524147"/>
                    <a:pt x="332716" y="523725"/>
                    <a:pt x="270297" y="522071"/>
                  </a:cubicBezTo>
                  <a:cubicBezTo>
                    <a:pt x="265964" y="521944"/>
                    <a:pt x="262280" y="525192"/>
                    <a:pt x="261859" y="529505"/>
                  </a:cubicBezTo>
                  <a:cubicBezTo>
                    <a:pt x="260385" y="544152"/>
                    <a:pt x="259870" y="557680"/>
                    <a:pt x="260318" y="570090"/>
                  </a:cubicBezTo>
                  <a:cubicBezTo>
                    <a:pt x="261303" y="596122"/>
                    <a:pt x="261590" y="664522"/>
                    <a:pt x="261189" y="775294"/>
                  </a:cubicBezTo>
                  <a:cubicBezTo>
                    <a:pt x="260921" y="838517"/>
                    <a:pt x="266547" y="886268"/>
                    <a:pt x="295144" y="932278"/>
                  </a:cubicBezTo>
                  <a:cubicBezTo>
                    <a:pt x="330284" y="988803"/>
                    <a:pt x="381719" y="1027734"/>
                    <a:pt x="449449" y="1049079"/>
                  </a:cubicBezTo>
                  <a:cubicBezTo>
                    <a:pt x="489499" y="1061737"/>
                    <a:pt x="539192" y="1062942"/>
                    <a:pt x="578572" y="1058924"/>
                  </a:cubicBezTo>
                  <a:cubicBezTo>
                    <a:pt x="627911" y="1053834"/>
                    <a:pt x="672515" y="1037760"/>
                    <a:pt x="712383" y="1010703"/>
                  </a:cubicBezTo>
                  <a:cubicBezTo>
                    <a:pt x="755648" y="981369"/>
                    <a:pt x="781834" y="942793"/>
                    <a:pt x="799113" y="897185"/>
                  </a:cubicBezTo>
                  <a:cubicBezTo>
                    <a:pt x="805723" y="879685"/>
                    <a:pt x="809293" y="852045"/>
                    <a:pt x="809829" y="814272"/>
                  </a:cubicBezTo>
                  <a:cubicBezTo>
                    <a:pt x="810947" y="727965"/>
                    <a:pt x="811189" y="648535"/>
                    <a:pt x="810566" y="575984"/>
                  </a:cubicBezTo>
                  <a:cubicBezTo>
                    <a:pt x="810431" y="560647"/>
                    <a:pt x="814450" y="543435"/>
                    <a:pt x="809494" y="527161"/>
                  </a:cubicBezTo>
                  <a:cubicBezTo>
                    <a:pt x="808690" y="524549"/>
                    <a:pt x="806266" y="522774"/>
                    <a:pt x="803534" y="522807"/>
                  </a:cubicBezTo>
                  <a:cubicBezTo>
                    <a:pt x="735174" y="524060"/>
                    <a:pt x="674812" y="524033"/>
                    <a:pt x="622439" y="522740"/>
                  </a:cubicBezTo>
                  <a:cubicBezTo>
                    <a:pt x="615159" y="522560"/>
                    <a:pt x="609045" y="519928"/>
                    <a:pt x="604089" y="514838"/>
                  </a:cubicBezTo>
                  <a:cubicBezTo>
                    <a:pt x="602575" y="513324"/>
                    <a:pt x="601651" y="511308"/>
                    <a:pt x="601477" y="509145"/>
                  </a:cubicBezTo>
                  <a:lnTo>
                    <a:pt x="600472" y="495616"/>
                  </a:lnTo>
                  <a:cubicBezTo>
                    <a:pt x="600037" y="489937"/>
                    <a:pt x="595074" y="485691"/>
                    <a:pt x="589395" y="486126"/>
                  </a:cubicBezTo>
                  <a:cubicBezTo>
                    <a:pt x="588859" y="486166"/>
                    <a:pt x="588337" y="486254"/>
                    <a:pt x="587814" y="486374"/>
                  </a:cubicBezTo>
                  <a:cubicBezTo>
                    <a:pt x="550397" y="495215"/>
                    <a:pt x="514835" y="495503"/>
                    <a:pt x="481127" y="487245"/>
                  </a:cubicBezTo>
                  <a:cubicBezTo>
                    <a:pt x="473840" y="485443"/>
                    <a:pt x="466467" y="489890"/>
                    <a:pt x="464665" y="497177"/>
                  </a:cubicBezTo>
                  <a:cubicBezTo>
                    <a:pt x="464659" y="497191"/>
                    <a:pt x="464659" y="497211"/>
                    <a:pt x="464652" y="497224"/>
                  </a:cubicBezTo>
                  <a:close/>
                  <a:moveTo>
                    <a:pt x="222010" y="536135"/>
                  </a:moveTo>
                  <a:cubicBezTo>
                    <a:pt x="222010" y="533536"/>
                    <a:pt x="219894" y="531414"/>
                    <a:pt x="217255" y="531380"/>
                  </a:cubicBezTo>
                  <a:cubicBezTo>
                    <a:pt x="164279" y="531045"/>
                    <a:pt x="127579" y="544105"/>
                    <a:pt x="100388" y="588642"/>
                  </a:cubicBezTo>
                  <a:cubicBezTo>
                    <a:pt x="81300" y="619985"/>
                    <a:pt x="86457" y="676376"/>
                    <a:pt x="86926" y="715354"/>
                  </a:cubicBezTo>
                  <a:cubicBezTo>
                    <a:pt x="86926" y="716720"/>
                    <a:pt x="88038" y="717832"/>
                    <a:pt x="89404" y="717832"/>
                  </a:cubicBezTo>
                  <a:lnTo>
                    <a:pt x="218929" y="717229"/>
                  </a:lnTo>
                  <a:cubicBezTo>
                    <a:pt x="221046" y="717196"/>
                    <a:pt x="222746" y="715461"/>
                    <a:pt x="222746" y="713345"/>
                  </a:cubicBezTo>
                  <a:lnTo>
                    <a:pt x="222010" y="536135"/>
                  </a:lnTo>
                  <a:close/>
                  <a:moveTo>
                    <a:pt x="848874" y="536269"/>
                  </a:moveTo>
                  <a:lnTo>
                    <a:pt x="848874" y="714148"/>
                  </a:lnTo>
                  <a:cubicBezTo>
                    <a:pt x="848874" y="716291"/>
                    <a:pt x="850615" y="718033"/>
                    <a:pt x="852758" y="718033"/>
                  </a:cubicBezTo>
                  <a:lnTo>
                    <a:pt x="982752" y="718033"/>
                  </a:lnTo>
                  <a:cubicBezTo>
                    <a:pt x="984119" y="718033"/>
                    <a:pt x="985230" y="716921"/>
                    <a:pt x="985230" y="715555"/>
                  </a:cubicBezTo>
                  <a:cubicBezTo>
                    <a:pt x="985498" y="676443"/>
                    <a:pt x="990454" y="619784"/>
                    <a:pt x="971099" y="588441"/>
                  </a:cubicBezTo>
                  <a:cubicBezTo>
                    <a:pt x="943640" y="543904"/>
                    <a:pt x="906738" y="530911"/>
                    <a:pt x="853629" y="531514"/>
                  </a:cubicBezTo>
                  <a:cubicBezTo>
                    <a:pt x="850990" y="531554"/>
                    <a:pt x="848874" y="533670"/>
                    <a:pt x="848874" y="536269"/>
                  </a:cubicBezTo>
                  <a:close/>
                  <a:moveTo>
                    <a:pt x="109536" y="1010020"/>
                  </a:moveTo>
                  <a:cubicBezTo>
                    <a:pt x="109730" y="991013"/>
                    <a:pt x="94481" y="975436"/>
                    <a:pt x="75474" y="975241"/>
                  </a:cubicBezTo>
                  <a:lnTo>
                    <a:pt x="70116" y="975181"/>
                  </a:lnTo>
                  <a:cubicBezTo>
                    <a:pt x="51102" y="974980"/>
                    <a:pt x="35531" y="990230"/>
                    <a:pt x="35330" y="1009243"/>
                  </a:cubicBezTo>
                  <a:lnTo>
                    <a:pt x="34989" y="1042194"/>
                  </a:lnTo>
                  <a:cubicBezTo>
                    <a:pt x="34788" y="1061201"/>
                    <a:pt x="50038" y="1076778"/>
                    <a:pt x="69044" y="1076973"/>
                  </a:cubicBezTo>
                  <a:lnTo>
                    <a:pt x="74402" y="1077033"/>
                  </a:lnTo>
                  <a:cubicBezTo>
                    <a:pt x="93416" y="1077234"/>
                    <a:pt x="108987" y="1061984"/>
                    <a:pt x="109188" y="1042971"/>
                  </a:cubicBezTo>
                  <a:lnTo>
                    <a:pt x="109536" y="1010020"/>
                  </a:lnTo>
                  <a:close/>
                  <a:moveTo>
                    <a:pt x="1032104" y="1009109"/>
                  </a:moveTo>
                  <a:cubicBezTo>
                    <a:pt x="1031870" y="989989"/>
                    <a:pt x="1016178" y="974679"/>
                    <a:pt x="997058" y="974913"/>
                  </a:cubicBezTo>
                  <a:cubicBezTo>
                    <a:pt x="997058" y="974913"/>
                    <a:pt x="997058" y="974913"/>
                    <a:pt x="997058" y="974913"/>
                  </a:cubicBezTo>
                  <a:lnTo>
                    <a:pt x="991834" y="974973"/>
                  </a:lnTo>
                  <a:cubicBezTo>
                    <a:pt x="972713" y="975208"/>
                    <a:pt x="957403" y="990899"/>
                    <a:pt x="957638" y="1010020"/>
                  </a:cubicBezTo>
                  <a:lnTo>
                    <a:pt x="958046" y="1043640"/>
                  </a:lnTo>
                  <a:cubicBezTo>
                    <a:pt x="958280" y="1062761"/>
                    <a:pt x="973972" y="1078071"/>
                    <a:pt x="993093" y="1077837"/>
                  </a:cubicBezTo>
                  <a:cubicBezTo>
                    <a:pt x="993093" y="1077837"/>
                    <a:pt x="993093" y="1077837"/>
                    <a:pt x="993093" y="1077837"/>
                  </a:cubicBezTo>
                  <a:lnTo>
                    <a:pt x="998317" y="1077776"/>
                  </a:lnTo>
                  <a:cubicBezTo>
                    <a:pt x="1017437" y="1077542"/>
                    <a:pt x="1032747" y="1061850"/>
                    <a:pt x="1032513" y="1042730"/>
                  </a:cubicBezTo>
                  <a:lnTo>
                    <a:pt x="1032104" y="1009109"/>
                  </a:lnTo>
                  <a:close/>
                  <a:moveTo>
                    <a:pt x="309275" y="1015793"/>
                  </a:moveTo>
                  <a:lnTo>
                    <a:pt x="309275" y="1096964"/>
                  </a:lnTo>
                  <a:cubicBezTo>
                    <a:pt x="309275" y="1099777"/>
                    <a:pt x="311552" y="1102054"/>
                    <a:pt x="314365" y="1102054"/>
                  </a:cubicBezTo>
                  <a:lnTo>
                    <a:pt x="426276" y="1102054"/>
                  </a:lnTo>
                  <a:cubicBezTo>
                    <a:pt x="428781" y="1102067"/>
                    <a:pt x="430891" y="1100192"/>
                    <a:pt x="431165" y="1097701"/>
                  </a:cubicBezTo>
                  <a:cubicBezTo>
                    <a:pt x="432056" y="1089979"/>
                    <a:pt x="428841" y="1084688"/>
                    <a:pt x="421521" y="1081828"/>
                  </a:cubicBezTo>
                  <a:cubicBezTo>
                    <a:pt x="379777" y="1065574"/>
                    <a:pt x="342982" y="1043272"/>
                    <a:pt x="311150" y="1014923"/>
                  </a:cubicBezTo>
                  <a:cubicBezTo>
                    <a:pt x="310668" y="1014514"/>
                    <a:pt x="309951" y="1014574"/>
                    <a:pt x="309543" y="1015056"/>
                  </a:cubicBezTo>
                  <a:cubicBezTo>
                    <a:pt x="309369" y="1015257"/>
                    <a:pt x="309275" y="1015525"/>
                    <a:pt x="309275" y="1015793"/>
                  </a:cubicBezTo>
                  <a:close/>
                  <a:moveTo>
                    <a:pt x="764689" y="1024299"/>
                  </a:moveTo>
                  <a:cubicBezTo>
                    <a:pt x="764662" y="1023154"/>
                    <a:pt x="763711" y="1022242"/>
                    <a:pt x="762566" y="1022269"/>
                  </a:cubicBezTo>
                  <a:cubicBezTo>
                    <a:pt x="762091" y="1022276"/>
                    <a:pt x="761635" y="1022450"/>
                    <a:pt x="761274" y="1022758"/>
                  </a:cubicBezTo>
                  <a:cubicBezTo>
                    <a:pt x="737432" y="1044009"/>
                    <a:pt x="710241" y="1060598"/>
                    <a:pt x="679701" y="1072519"/>
                  </a:cubicBezTo>
                  <a:cubicBezTo>
                    <a:pt x="667157" y="1077388"/>
                    <a:pt x="655370" y="1082049"/>
                    <a:pt x="644339" y="1086516"/>
                  </a:cubicBezTo>
                  <a:cubicBezTo>
                    <a:pt x="640234" y="1088104"/>
                    <a:pt x="638192" y="1092718"/>
                    <a:pt x="639779" y="1096824"/>
                  </a:cubicBezTo>
                  <a:cubicBezTo>
                    <a:pt x="640971" y="1099918"/>
                    <a:pt x="643965" y="1101954"/>
                    <a:pt x="647286" y="1101920"/>
                  </a:cubicBezTo>
                  <a:lnTo>
                    <a:pt x="760671" y="1101920"/>
                  </a:lnTo>
                  <a:cubicBezTo>
                    <a:pt x="762888" y="1101920"/>
                    <a:pt x="764689" y="1100119"/>
                    <a:pt x="764689" y="1097901"/>
                  </a:cubicBezTo>
                  <a:lnTo>
                    <a:pt x="764689" y="1024299"/>
                  </a:lnTo>
                  <a:close/>
                  <a:moveTo>
                    <a:pt x="430054" y="1151507"/>
                  </a:moveTo>
                  <a:cubicBezTo>
                    <a:pt x="430054" y="1149772"/>
                    <a:pt x="428641" y="1148366"/>
                    <a:pt x="426906" y="1148366"/>
                  </a:cubicBezTo>
                  <a:lnTo>
                    <a:pt x="312249" y="1148566"/>
                  </a:lnTo>
                  <a:cubicBezTo>
                    <a:pt x="310507" y="1148566"/>
                    <a:pt x="309101" y="1149979"/>
                    <a:pt x="309101" y="1151721"/>
                  </a:cubicBezTo>
                  <a:lnTo>
                    <a:pt x="309450" y="1348085"/>
                  </a:lnTo>
                  <a:cubicBezTo>
                    <a:pt x="309450" y="1349819"/>
                    <a:pt x="310863" y="1351226"/>
                    <a:pt x="312597" y="1351226"/>
                  </a:cubicBezTo>
                  <a:lnTo>
                    <a:pt x="427254" y="1351025"/>
                  </a:lnTo>
                  <a:cubicBezTo>
                    <a:pt x="428996" y="1351025"/>
                    <a:pt x="430402" y="1349612"/>
                    <a:pt x="430402" y="1347870"/>
                  </a:cubicBezTo>
                  <a:lnTo>
                    <a:pt x="430054" y="1151507"/>
                  </a:lnTo>
                  <a:close/>
                  <a:moveTo>
                    <a:pt x="764488" y="1150475"/>
                  </a:moveTo>
                  <a:cubicBezTo>
                    <a:pt x="764488" y="1149403"/>
                    <a:pt x="763618" y="1148533"/>
                    <a:pt x="762546" y="1148533"/>
                  </a:cubicBezTo>
                  <a:lnTo>
                    <a:pt x="643736" y="1148533"/>
                  </a:lnTo>
                  <a:cubicBezTo>
                    <a:pt x="642665" y="1148533"/>
                    <a:pt x="641794" y="1149403"/>
                    <a:pt x="641794" y="1150475"/>
                  </a:cubicBezTo>
                  <a:lnTo>
                    <a:pt x="641794" y="1349384"/>
                  </a:lnTo>
                  <a:cubicBezTo>
                    <a:pt x="641794" y="1350456"/>
                    <a:pt x="642665" y="1351326"/>
                    <a:pt x="643736" y="1351326"/>
                  </a:cubicBezTo>
                  <a:lnTo>
                    <a:pt x="762546" y="1351326"/>
                  </a:lnTo>
                  <a:cubicBezTo>
                    <a:pt x="763618" y="1351326"/>
                    <a:pt x="764488" y="1350456"/>
                    <a:pt x="764488" y="1349384"/>
                  </a:cubicBezTo>
                  <a:lnTo>
                    <a:pt x="764488" y="1150475"/>
                  </a:lnTo>
                  <a:close/>
                  <a:moveTo>
                    <a:pt x="430630" y="1404570"/>
                  </a:moveTo>
                  <a:cubicBezTo>
                    <a:pt x="430630" y="1401167"/>
                    <a:pt x="427870" y="1398408"/>
                    <a:pt x="424468" y="1398408"/>
                  </a:cubicBezTo>
                  <a:lnTo>
                    <a:pt x="315705" y="1398408"/>
                  </a:lnTo>
                  <a:cubicBezTo>
                    <a:pt x="312302" y="1398408"/>
                    <a:pt x="309543" y="1401167"/>
                    <a:pt x="309543" y="1404570"/>
                  </a:cubicBezTo>
                  <a:lnTo>
                    <a:pt x="309543" y="1472480"/>
                  </a:lnTo>
                  <a:cubicBezTo>
                    <a:pt x="309543" y="1475882"/>
                    <a:pt x="312302" y="1478641"/>
                    <a:pt x="315705" y="1478641"/>
                  </a:cubicBezTo>
                  <a:lnTo>
                    <a:pt x="424468" y="1478641"/>
                  </a:lnTo>
                  <a:cubicBezTo>
                    <a:pt x="427870" y="1478641"/>
                    <a:pt x="430630" y="1475882"/>
                    <a:pt x="430630" y="1472480"/>
                  </a:cubicBezTo>
                  <a:lnTo>
                    <a:pt x="430630" y="1404570"/>
                  </a:lnTo>
                  <a:close/>
                  <a:moveTo>
                    <a:pt x="764495" y="1403190"/>
                  </a:moveTo>
                  <a:cubicBezTo>
                    <a:pt x="764488" y="1400598"/>
                    <a:pt x="762385" y="1398508"/>
                    <a:pt x="759800" y="1398508"/>
                  </a:cubicBezTo>
                  <a:lnTo>
                    <a:pt x="646215" y="1398709"/>
                  </a:lnTo>
                  <a:cubicBezTo>
                    <a:pt x="643623" y="1398709"/>
                    <a:pt x="641527" y="1400812"/>
                    <a:pt x="641533" y="1403404"/>
                  </a:cubicBezTo>
                  <a:lnTo>
                    <a:pt x="641654" y="1473993"/>
                  </a:lnTo>
                  <a:cubicBezTo>
                    <a:pt x="641660" y="1476585"/>
                    <a:pt x="643763" y="1478675"/>
                    <a:pt x="646348" y="1478675"/>
                  </a:cubicBezTo>
                  <a:lnTo>
                    <a:pt x="759934" y="1478474"/>
                  </a:lnTo>
                  <a:cubicBezTo>
                    <a:pt x="762526" y="1478467"/>
                    <a:pt x="764622" y="1476371"/>
                    <a:pt x="764615" y="1473779"/>
                  </a:cubicBezTo>
                  <a:lnTo>
                    <a:pt x="764495" y="1403190"/>
                  </a:lnTo>
                  <a:close/>
                  <a:moveTo>
                    <a:pt x="230180" y="1608367"/>
                  </a:moveTo>
                  <a:lnTo>
                    <a:pt x="426812" y="1608367"/>
                  </a:lnTo>
                  <a:cubicBezTo>
                    <a:pt x="428701" y="1608367"/>
                    <a:pt x="430228" y="1606840"/>
                    <a:pt x="430228" y="1604952"/>
                  </a:cubicBezTo>
                  <a:lnTo>
                    <a:pt x="430228" y="1524786"/>
                  </a:lnTo>
                  <a:cubicBezTo>
                    <a:pt x="430228" y="1521972"/>
                    <a:pt x="427978" y="1519696"/>
                    <a:pt x="425205" y="1519696"/>
                  </a:cubicBezTo>
                  <a:cubicBezTo>
                    <a:pt x="388818" y="1519474"/>
                    <a:pt x="347805" y="1519093"/>
                    <a:pt x="302176" y="1518557"/>
                  </a:cubicBezTo>
                  <a:cubicBezTo>
                    <a:pt x="252750" y="1517954"/>
                    <a:pt x="230314" y="1560348"/>
                    <a:pt x="226296" y="1604148"/>
                  </a:cubicBezTo>
                  <a:cubicBezTo>
                    <a:pt x="226109" y="1606284"/>
                    <a:pt x="227696" y="1608166"/>
                    <a:pt x="229832" y="1608354"/>
                  </a:cubicBezTo>
                  <a:cubicBezTo>
                    <a:pt x="229946" y="1608360"/>
                    <a:pt x="230067" y="1608367"/>
                    <a:pt x="230180" y="1608367"/>
                  </a:cubicBezTo>
                  <a:close/>
                  <a:moveTo>
                    <a:pt x="845324" y="1605219"/>
                  </a:moveTo>
                  <a:cubicBezTo>
                    <a:pt x="833537" y="1546866"/>
                    <a:pt x="796501" y="1518068"/>
                    <a:pt x="734217" y="1518825"/>
                  </a:cubicBezTo>
                  <a:cubicBezTo>
                    <a:pt x="732965" y="1518871"/>
                    <a:pt x="703275" y="1519207"/>
                    <a:pt x="645143" y="1519829"/>
                  </a:cubicBezTo>
                  <a:cubicBezTo>
                    <a:pt x="643322" y="1519863"/>
                    <a:pt x="641861" y="1521356"/>
                    <a:pt x="641861" y="1523178"/>
                  </a:cubicBezTo>
                  <a:lnTo>
                    <a:pt x="641861" y="1606090"/>
                  </a:lnTo>
                  <a:cubicBezTo>
                    <a:pt x="641861" y="1607309"/>
                    <a:pt x="642853" y="1608300"/>
                    <a:pt x="644072" y="1608300"/>
                  </a:cubicBezTo>
                  <a:lnTo>
                    <a:pt x="842846" y="1608300"/>
                  </a:lnTo>
                  <a:cubicBezTo>
                    <a:pt x="844253" y="1608294"/>
                    <a:pt x="845384" y="1607148"/>
                    <a:pt x="845384" y="1605749"/>
                  </a:cubicBezTo>
                  <a:cubicBezTo>
                    <a:pt x="845378" y="1605568"/>
                    <a:pt x="845364" y="1605394"/>
                    <a:pt x="845324" y="1605219"/>
                  </a:cubicBezTo>
                  <a:close/>
                </a:path>
              </a:pathLst>
            </a:custGeom>
            <a:grpFill/>
            <a:ln w="6697" cap="flat">
              <a:noFill/>
              <a:prstDash val="solid"/>
              <a:miter/>
            </a:ln>
          </p:spPr>
          <p:txBody>
            <a:bodyPr rtlCol="0" anchor="ctr"/>
            <a:lstStyle/>
            <a:p>
              <a:endParaRPr lang="en-US" noProof="0"/>
            </a:p>
          </p:txBody>
        </p:sp>
        <p:sp>
          <p:nvSpPr>
            <p:cNvPr id="1037" name="Free-form: Shape 34">
              <a:extLst>
                <a:ext uri="{FF2B5EF4-FFF2-40B4-BE49-F238E27FC236}">
                  <a16:creationId xmlns:a16="http://schemas.microsoft.com/office/drawing/2014/main" id="{AAD93640-6EC8-7A8B-EB6B-D09F18CA3EE0}"/>
                </a:ext>
              </a:extLst>
            </p:cNvPr>
            <p:cNvSpPr/>
            <p:nvPr/>
          </p:nvSpPr>
          <p:spPr>
            <a:xfrm>
              <a:off x="5448508" y="3708008"/>
              <a:ext cx="68580" cy="68580"/>
            </a:xfrm>
            <a:custGeom>
              <a:avLst/>
              <a:gdLst>
                <a:gd name="connsiteX0" fmla="*/ 68580 w 68580"/>
                <a:gd name="connsiteY0" fmla="*/ 34290 h 68580"/>
                <a:gd name="connsiteX1" fmla="*/ 34290 w 68580"/>
                <a:gd name="connsiteY1" fmla="*/ 68580 h 68580"/>
                <a:gd name="connsiteX2" fmla="*/ 0 w 68580"/>
                <a:gd name="connsiteY2" fmla="*/ 34290 h 68580"/>
                <a:gd name="connsiteX3" fmla="*/ 34290 w 68580"/>
                <a:gd name="connsiteY3" fmla="*/ 0 h 68580"/>
                <a:gd name="connsiteX4" fmla="*/ 68580 w 68580"/>
                <a:gd name="connsiteY4" fmla="*/ 34290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80">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grpFill/>
            <a:ln w="6697" cap="flat">
              <a:noFill/>
              <a:prstDash val="solid"/>
              <a:miter/>
            </a:ln>
          </p:spPr>
          <p:txBody>
            <a:bodyPr rtlCol="0" anchor="ctr"/>
            <a:lstStyle/>
            <a:p>
              <a:endParaRPr lang="en-US" noProof="0"/>
            </a:p>
          </p:txBody>
        </p:sp>
        <p:sp>
          <p:nvSpPr>
            <p:cNvPr id="1038" name="Free-form: Shape 35">
              <a:extLst>
                <a:ext uri="{FF2B5EF4-FFF2-40B4-BE49-F238E27FC236}">
                  <a16:creationId xmlns:a16="http://schemas.microsoft.com/office/drawing/2014/main" id="{E2DBABF6-7340-06F8-DAEC-A4E593F9AD40}"/>
                </a:ext>
              </a:extLst>
            </p:cNvPr>
            <p:cNvSpPr/>
            <p:nvPr/>
          </p:nvSpPr>
          <p:spPr>
            <a:xfrm>
              <a:off x="5586070" y="3707807"/>
              <a:ext cx="68178" cy="68178"/>
            </a:xfrm>
            <a:custGeom>
              <a:avLst/>
              <a:gdLst>
                <a:gd name="connsiteX0" fmla="*/ 68178 w 68178"/>
                <a:gd name="connsiteY0" fmla="*/ 34089 h 68178"/>
                <a:gd name="connsiteX1" fmla="*/ 34089 w 68178"/>
                <a:gd name="connsiteY1" fmla="*/ 68178 h 68178"/>
                <a:gd name="connsiteX2" fmla="*/ -1 w 68178"/>
                <a:gd name="connsiteY2" fmla="*/ 34089 h 68178"/>
                <a:gd name="connsiteX3" fmla="*/ 34089 w 68178"/>
                <a:gd name="connsiteY3" fmla="*/ 0 h 68178"/>
                <a:gd name="connsiteX4" fmla="*/ 68178 w 68178"/>
                <a:gd name="connsiteY4" fmla="*/ 34089 h 68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78" h="68178">
                  <a:moveTo>
                    <a:pt x="68178" y="34089"/>
                  </a:moveTo>
                  <a:cubicBezTo>
                    <a:pt x="68178" y="52916"/>
                    <a:pt x="52916" y="68178"/>
                    <a:pt x="34089" y="68178"/>
                  </a:cubicBezTo>
                  <a:cubicBezTo>
                    <a:pt x="15262" y="68178"/>
                    <a:pt x="-1" y="52916"/>
                    <a:pt x="-1" y="34089"/>
                  </a:cubicBezTo>
                  <a:cubicBezTo>
                    <a:pt x="-1" y="15262"/>
                    <a:pt x="15262" y="0"/>
                    <a:pt x="34089" y="0"/>
                  </a:cubicBezTo>
                  <a:cubicBezTo>
                    <a:pt x="52916" y="0"/>
                    <a:pt x="68178" y="15262"/>
                    <a:pt x="68178" y="34089"/>
                  </a:cubicBezTo>
                  <a:close/>
                </a:path>
              </a:pathLst>
            </a:custGeom>
            <a:grpFill/>
            <a:ln w="6697" cap="flat">
              <a:noFill/>
              <a:prstDash val="solid"/>
              <a:miter/>
            </a:ln>
          </p:spPr>
          <p:txBody>
            <a:bodyPr rtlCol="0" anchor="ctr"/>
            <a:lstStyle/>
            <a:p>
              <a:endParaRPr lang="en-US" noProof="0"/>
            </a:p>
          </p:txBody>
        </p:sp>
        <p:sp>
          <p:nvSpPr>
            <p:cNvPr id="1039" name="Free-form: Shape 459">
              <a:extLst>
                <a:ext uri="{FF2B5EF4-FFF2-40B4-BE49-F238E27FC236}">
                  <a16:creationId xmlns:a16="http://schemas.microsoft.com/office/drawing/2014/main" id="{428959BE-0221-7992-A764-09F14B9D2CB4}"/>
                </a:ext>
              </a:extLst>
            </p:cNvPr>
            <p:cNvSpPr/>
            <p:nvPr/>
          </p:nvSpPr>
          <p:spPr>
            <a:xfrm>
              <a:off x="5276901" y="4009975"/>
              <a:ext cx="551815" cy="574878"/>
            </a:xfrm>
            <a:custGeom>
              <a:avLst/>
              <a:gdLst>
                <a:gd name="connsiteX0" fmla="*/ 204490 w 551815"/>
                <a:gd name="connsiteY0" fmla="*/ 11129 h 574878"/>
                <a:gd name="connsiteX1" fmla="*/ 220919 w 551815"/>
                <a:gd name="connsiteY1" fmla="*/ 1137 h 574878"/>
                <a:gd name="connsiteX2" fmla="*/ 220966 w 551815"/>
                <a:gd name="connsiteY2" fmla="*/ 1151 h 574878"/>
                <a:gd name="connsiteX3" fmla="*/ 327653 w 551815"/>
                <a:gd name="connsiteY3" fmla="*/ 280 h 574878"/>
                <a:gd name="connsiteX4" fmla="*/ 340063 w 551815"/>
                <a:gd name="connsiteY4" fmla="*/ 7942 h 574878"/>
                <a:gd name="connsiteX5" fmla="*/ 340311 w 551815"/>
                <a:gd name="connsiteY5" fmla="*/ 9522 h 574878"/>
                <a:gd name="connsiteX6" fmla="*/ 341315 w 551815"/>
                <a:gd name="connsiteY6" fmla="*/ 23051 h 574878"/>
                <a:gd name="connsiteX7" fmla="*/ 343927 w 551815"/>
                <a:gd name="connsiteY7" fmla="*/ 28743 h 574878"/>
                <a:gd name="connsiteX8" fmla="*/ 362278 w 551815"/>
                <a:gd name="connsiteY8" fmla="*/ 36646 h 574878"/>
                <a:gd name="connsiteX9" fmla="*/ 543372 w 551815"/>
                <a:gd name="connsiteY9" fmla="*/ 36713 h 574878"/>
                <a:gd name="connsiteX10" fmla="*/ 549332 w 551815"/>
                <a:gd name="connsiteY10" fmla="*/ 41066 h 574878"/>
                <a:gd name="connsiteX11" fmla="*/ 550404 w 551815"/>
                <a:gd name="connsiteY11" fmla="*/ 89889 h 574878"/>
                <a:gd name="connsiteX12" fmla="*/ 549668 w 551815"/>
                <a:gd name="connsiteY12" fmla="*/ 328178 h 574878"/>
                <a:gd name="connsiteX13" fmla="*/ 538952 w 551815"/>
                <a:gd name="connsiteY13" fmla="*/ 411090 h 574878"/>
                <a:gd name="connsiteX14" fmla="*/ 452222 w 551815"/>
                <a:gd name="connsiteY14" fmla="*/ 524609 h 574878"/>
                <a:gd name="connsiteX15" fmla="*/ 318411 w 551815"/>
                <a:gd name="connsiteY15" fmla="*/ 572830 h 574878"/>
                <a:gd name="connsiteX16" fmla="*/ 189288 w 551815"/>
                <a:gd name="connsiteY16" fmla="*/ 562984 h 574878"/>
                <a:gd name="connsiteX17" fmla="*/ 34982 w 551815"/>
                <a:gd name="connsiteY17" fmla="*/ 446184 h 574878"/>
                <a:gd name="connsiteX18" fmla="*/ 1027 w 551815"/>
                <a:gd name="connsiteY18" fmla="*/ 289200 h 574878"/>
                <a:gd name="connsiteX19" fmla="*/ 157 w 551815"/>
                <a:gd name="connsiteY19" fmla="*/ 83996 h 574878"/>
                <a:gd name="connsiteX20" fmla="*/ 1697 w 551815"/>
                <a:gd name="connsiteY20" fmla="*/ 43410 h 574878"/>
                <a:gd name="connsiteX21" fmla="*/ 10136 w 551815"/>
                <a:gd name="connsiteY21" fmla="*/ 35976 h 574878"/>
                <a:gd name="connsiteX22" fmla="*/ 190627 w 551815"/>
                <a:gd name="connsiteY22" fmla="*/ 37249 h 574878"/>
                <a:gd name="connsiteX23" fmla="*/ 204905 w 551815"/>
                <a:gd name="connsiteY23" fmla="*/ 21624 h 574878"/>
                <a:gd name="connsiteX24" fmla="*/ 204825 w 551815"/>
                <a:gd name="connsiteY24" fmla="*/ 20238 h 574878"/>
                <a:gd name="connsiteX25" fmla="*/ 204490 w 551815"/>
                <a:gd name="connsiteY25" fmla="*/ 11129 h 574878"/>
                <a:gd name="connsiteX26" fmla="*/ 213465 w 551815"/>
                <a:gd name="connsiteY26" fmla="*/ 13005 h 574878"/>
                <a:gd name="connsiteX27" fmla="*/ 175357 w 551815"/>
                <a:gd name="connsiteY27" fmla="*/ 45688 h 574878"/>
                <a:gd name="connsiteX28" fmla="*/ 12279 w 551815"/>
                <a:gd name="connsiteY28" fmla="*/ 44750 h 574878"/>
                <a:gd name="connsiteX29" fmla="*/ 8528 w 551815"/>
                <a:gd name="connsiteY29" fmla="*/ 48500 h 574878"/>
                <a:gd name="connsiteX30" fmla="*/ 8796 w 551815"/>
                <a:gd name="connsiteY30" fmla="*/ 251628 h 574878"/>
                <a:gd name="connsiteX31" fmla="*/ 18641 w 551815"/>
                <a:gd name="connsiteY31" fmla="*/ 387114 h 574878"/>
                <a:gd name="connsiteX32" fmla="*/ 108050 w 551815"/>
                <a:gd name="connsiteY32" fmla="*/ 514094 h 574878"/>
                <a:gd name="connsiteX33" fmla="*/ 288541 w 551815"/>
                <a:gd name="connsiteY33" fmla="*/ 564525 h 574878"/>
                <a:gd name="connsiteX34" fmla="*/ 541765 w 551815"/>
                <a:gd name="connsiteY34" fmla="*/ 329585 h 574878"/>
                <a:gd name="connsiteX35" fmla="*/ 542702 w 551815"/>
                <a:gd name="connsiteY35" fmla="*/ 47027 h 574878"/>
                <a:gd name="connsiteX36" fmla="*/ 540224 w 551815"/>
                <a:gd name="connsiteY36" fmla="*/ 44549 h 574878"/>
                <a:gd name="connsiteX37" fmla="*/ 540157 w 551815"/>
                <a:gd name="connsiteY37" fmla="*/ 44549 h 574878"/>
                <a:gd name="connsiteX38" fmla="*/ 358594 w 551815"/>
                <a:gd name="connsiteY38" fmla="*/ 44616 h 574878"/>
                <a:gd name="connsiteX39" fmla="*/ 331872 w 551815"/>
                <a:gd name="connsiteY39" fmla="*/ 12134 h 574878"/>
                <a:gd name="connsiteX40" fmla="*/ 328591 w 551815"/>
                <a:gd name="connsiteY40" fmla="*/ 7968 h 574878"/>
                <a:gd name="connsiteX41" fmla="*/ 327251 w 551815"/>
                <a:gd name="connsiteY41" fmla="*/ 8049 h 574878"/>
                <a:gd name="connsiteX42" fmla="*/ 218086 w 551815"/>
                <a:gd name="connsiteY42" fmla="*/ 9187 h 574878"/>
                <a:gd name="connsiteX43" fmla="*/ 213565 w 551815"/>
                <a:gd name="connsiteY43" fmla="*/ 11960 h 574878"/>
                <a:gd name="connsiteX44" fmla="*/ 213465 w 551815"/>
                <a:gd name="connsiteY44" fmla="*/ 13005 h 57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51815" h="574878">
                  <a:moveTo>
                    <a:pt x="204490" y="11129"/>
                  </a:moveTo>
                  <a:cubicBezTo>
                    <a:pt x="206265" y="3836"/>
                    <a:pt x="213625" y="-637"/>
                    <a:pt x="220919" y="1137"/>
                  </a:cubicBezTo>
                  <a:cubicBezTo>
                    <a:pt x="220932" y="1144"/>
                    <a:pt x="220952" y="1144"/>
                    <a:pt x="220966" y="1151"/>
                  </a:cubicBezTo>
                  <a:cubicBezTo>
                    <a:pt x="254673" y="9409"/>
                    <a:pt x="290236" y="9120"/>
                    <a:pt x="327653" y="280"/>
                  </a:cubicBezTo>
                  <a:cubicBezTo>
                    <a:pt x="333198" y="-1033"/>
                    <a:pt x="338750" y="2396"/>
                    <a:pt x="340063" y="7942"/>
                  </a:cubicBezTo>
                  <a:cubicBezTo>
                    <a:pt x="340190" y="8464"/>
                    <a:pt x="340271" y="8993"/>
                    <a:pt x="340311" y="9522"/>
                  </a:cubicBezTo>
                  <a:lnTo>
                    <a:pt x="341315" y="23051"/>
                  </a:lnTo>
                  <a:cubicBezTo>
                    <a:pt x="341489" y="25214"/>
                    <a:pt x="342414" y="27230"/>
                    <a:pt x="343927" y="28743"/>
                  </a:cubicBezTo>
                  <a:cubicBezTo>
                    <a:pt x="348883" y="33833"/>
                    <a:pt x="354998" y="36465"/>
                    <a:pt x="362278" y="36646"/>
                  </a:cubicBezTo>
                  <a:cubicBezTo>
                    <a:pt x="414650" y="37939"/>
                    <a:pt x="475013" y="37966"/>
                    <a:pt x="543372" y="36713"/>
                  </a:cubicBezTo>
                  <a:cubicBezTo>
                    <a:pt x="546104" y="36680"/>
                    <a:pt x="548529" y="38454"/>
                    <a:pt x="549332" y="41066"/>
                  </a:cubicBezTo>
                  <a:cubicBezTo>
                    <a:pt x="554289" y="57341"/>
                    <a:pt x="550270" y="74553"/>
                    <a:pt x="550404" y="89889"/>
                  </a:cubicBezTo>
                  <a:cubicBezTo>
                    <a:pt x="551027" y="162441"/>
                    <a:pt x="550786" y="241870"/>
                    <a:pt x="549668" y="328178"/>
                  </a:cubicBezTo>
                  <a:cubicBezTo>
                    <a:pt x="549132" y="365951"/>
                    <a:pt x="545562" y="393591"/>
                    <a:pt x="538952" y="411090"/>
                  </a:cubicBezTo>
                  <a:cubicBezTo>
                    <a:pt x="521673" y="456699"/>
                    <a:pt x="495486" y="495275"/>
                    <a:pt x="452222" y="524609"/>
                  </a:cubicBezTo>
                  <a:cubicBezTo>
                    <a:pt x="412354" y="551666"/>
                    <a:pt x="367750" y="567740"/>
                    <a:pt x="318411" y="572830"/>
                  </a:cubicBezTo>
                  <a:cubicBezTo>
                    <a:pt x="279031" y="576848"/>
                    <a:pt x="229337" y="575642"/>
                    <a:pt x="189288" y="562984"/>
                  </a:cubicBezTo>
                  <a:cubicBezTo>
                    <a:pt x="121558" y="541640"/>
                    <a:pt x="70123" y="502709"/>
                    <a:pt x="34982" y="446184"/>
                  </a:cubicBezTo>
                  <a:cubicBezTo>
                    <a:pt x="6385" y="400174"/>
                    <a:pt x="759" y="352422"/>
                    <a:pt x="1027" y="289200"/>
                  </a:cubicBezTo>
                  <a:cubicBezTo>
                    <a:pt x="1429" y="178427"/>
                    <a:pt x="1141" y="110028"/>
                    <a:pt x="157" y="83996"/>
                  </a:cubicBezTo>
                  <a:cubicBezTo>
                    <a:pt x="-292" y="71586"/>
                    <a:pt x="224" y="58057"/>
                    <a:pt x="1697" y="43410"/>
                  </a:cubicBezTo>
                  <a:cubicBezTo>
                    <a:pt x="2119" y="39097"/>
                    <a:pt x="5802" y="35849"/>
                    <a:pt x="10136" y="35976"/>
                  </a:cubicBezTo>
                  <a:cubicBezTo>
                    <a:pt x="72554" y="37631"/>
                    <a:pt x="132716" y="38053"/>
                    <a:pt x="190627" y="37249"/>
                  </a:cubicBezTo>
                  <a:cubicBezTo>
                    <a:pt x="198657" y="37162"/>
                    <a:pt x="205046" y="30170"/>
                    <a:pt x="204905" y="21624"/>
                  </a:cubicBezTo>
                  <a:cubicBezTo>
                    <a:pt x="204899" y="21162"/>
                    <a:pt x="204872" y="20700"/>
                    <a:pt x="204825" y="20238"/>
                  </a:cubicBezTo>
                  <a:cubicBezTo>
                    <a:pt x="204336" y="15195"/>
                    <a:pt x="204222" y="12154"/>
                    <a:pt x="204490" y="11129"/>
                  </a:cubicBezTo>
                  <a:close/>
                  <a:moveTo>
                    <a:pt x="213465" y="13005"/>
                  </a:moveTo>
                  <a:cubicBezTo>
                    <a:pt x="214804" y="41401"/>
                    <a:pt x="202280" y="45955"/>
                    <a:pt x="175357" y="45688"/>
                  </a:cubicBezTo>
                  <a:cubicBezTo>
                    <a:pt x="148347" y="45466"/>
                    <a:pt x="93985" y="45152"/>
                    <a:pt x="12279" y="44750"/>
                  </a:cubicBezTo>
                  <a:cubicBezTo>
                    <a:pt x="10209" y="44750"/>
                    <a:pt x="8528" y="46431"/>
                    <a:pt x="8528" y="48500"/>
                  </a:cubicBezTo>
                  <a:cubicBezTo>
                    <a:pt x="9151" y="160566"/>
                    <a:pt x="9245" y="228275"/>
                    <a:pt x="8796" y="251628"/>
                  </a:cubicBezTo>
                  <a:cubicBezTo>
                    <a:pt x="7637" y="316143"/>
                    <a:pt x="10919" y="361310"/>
                    <a:pt x="18641" y="387114"/>
                  </a:cubicBezTo>
                  <a:cubicBezTo>
                    <a:pt x="34226" y="439172"/>
                    <a:pt x="64029" y="481499"/>
                    <a:pt x="108050" y="514094"/>
                  </a:cubicBezTo>
                  <a:cubicBezTo>
                    <a:pt x="159685" y="552335"/>
                    <a:pt x="220363" y="565462"/>
                    <a:pt x="288541" y="564525"/>
                  </a:cubicBezTo>
                  <a:cubicBezTo>
                    <a:pt x="430054" y="562515"/>
                    <a:pt x="539086" y="479134"/>
                    <a:pt x="541765" y="329585"/>
                  </a:cubicBezTo>
                  <a:cubicBezTo>
                    <a:pt x="542789" y="272477"/>
                    <a:pt x="543104" y="178293"/>
                    <a:pt x="542702" y="47027"/>
                  </a:cubicBezTo>
                  <a:cubicBezTo>
                    <a:pt x="542702" y="45661"/>
                    <a:pt x="541591" y="44549"/>
                    <a:pt x="540224" y="44549"/>
                  </a:cubicBezTo>
                  <a:cubicBezTo>
                    <a:pt x="540204" y="44549"/>
                    <a:pt x="540178" y="44549"/>
                    <a:pt x="540157" y="44549"/>
                  </a:cubicBezTo>
                  <a:cubicBezTo>
                    <a:pt x="499974" y="45668"/>
                    <a:pt x="439450" y="45688"/>
                    <a:pt x="358594" y="44616"/>
                  </a:cubicBezTo>
                  <a:cubicBezTo>
                    <a:pt x="338456" y="44348"/>
                    <a:pt x="329548" y="33519"/>
                    <a:pt x="331872" y="12134"/>
                  </a:cubicBezTo>
                  <a:cubicBezTo>
                    <a:pt x="332120" y="10078"/>
                    <a:pt x="330647" y="8210"/>
                    <a:pt x="328591" y="7968"/>
                  </a:cubicBezTo>
                  <a:cubicBezTo>
                    <a:pt x="328142" y="7915"/>
                    <a:pt x="327687" y="7942"/>
                    <a:pt x="327251" y="8049"/>
                  </a:cubicBezTo>
                  <a:cubicBezTo>
                    <a:pt x="290236" y="17425"/>
                    <a:pt x="253849" y="17807"/>
                    <a:pt x="218086" y="9187"/>
                  </a:cubicBezTo>
                  <a:cubicBezTo>
                    <a:pt x="216070" y="8705"/>
                    <a:pt x="214047" y="9944"/>
                    <a:pt x="213565" y="11960"/>
                  </a:cubicBezTo>
                  <a:cubicBezTo>
                    <a:pt x="213485" y="12302"/>
                    <a:pt x="213451" y="12657"/>
                    <a:pt x="213465" y="13005"/>
                  </a:cubicBezTo>
                  <a:close/>
                </a:path>
              </a:pathLst>
            </a:custGeom>
            <a:grpFill/>
            <a:ln w="6697" cap="flat">
              <a:noFill/>
              <a:prstDash val="solid"/>
              <a:miter/>
            </a:ln>
          </p:spPr>
          <p:txBody>
            <a:bodyPr rtlCol="0" anchor="ctr"/>
            <a:lstStyle/>
            <a:p>
              <a:endParaRPr lang="en-US" noProof="0"/>
            </a:p>
          </p:txBody>
        </p:sp>
        <p:sp>
          <p:nvSpPr>
            <p:cNvPr id="1040" name="Free-form: Shape 469">
              <a:extLst>
                <a:ext uri="{FF2B5EF4-FFF2-40B4-BE49-F238E27FC236}">
                  <a16:creationId xmlns:a16="http://schemas.microsoft.com/office/drawing/2014/main" id="{0BD1736B-EDA6-D6EF-521B-07C4047B8F85}"/>
                </a:ext>
              </a:extLst>
            </p:cNvPr>
            <p:cNvSpPr/>
            <p:nvPr/>
          </p:nvSpPr>
          <p:spPr>
            <a:xfrm>
              <a:off x="5398588" y="4205145"/>
              <a:ext cx="309468" cy="262801"/>
            </a:xfrm>
            <a:custGeom>
              <a:avLst/>
              <a:gdLst>
                <a:gd name="connsiteX0" fmla="*/ 309467 w 309467"/>
                <a:gd name="connsiteY0" fmla="*/ 222081 h 262800"/>
                <a:gd name="connsiteX1" fmla="*/ 269283 w 309467"/>
                <a:gd name="connsiteY1" fmla="*/ 262399 h 262800"/>
                <a:gd name="connsiteX2" fmla="*/ 40639 w 309467"/>
                <a:gd name="connsiteY2" fmla="*/ 262801 h 262800"/>
                <a:gd name="connsiteX3" fmla="*/ 321 w 309467"/>
                <a:gd name="connsiteY3" fmla="*/ 222617 h 262800"/>
                <a:gd name="connsiteX4" fmla="*/ 0 w 309467"/>
                <a:gd name="connsiteY4" fmla="*/ 40719 h 262800"/>
                <a:gd name="connsiteX5" fmla="*/ 40184 w 309467"/>
                <a:gd name="connsiteY5" fmla="*/ 402 h 262800"/>
                <a:gd name="connsiteX6" fmla="*/ 268828 w 309467"/>
                <a:gd name="connsiteY6" fmla="*/ 0 h 262800"/>
                <a:gd name="connsiteX7" fmla="*/ 309146 w 309467"/>
                <a:gd name="connsiteY7" fmla="*/ 40184 h 262800"/>
                <a:gd name="connsiteX8" fmla="*/ 309467 w 309467"/>
                <a:gd name="connsiteY8" fmla="*/ 222081 h 262800"/>
                <a:gd name="connsiteX9" fmla="*/ 262225 w 309467"/>
                <a:gd name="connsiteY9" fmla="*/ 52520 h 262800"/>
                <a:gd name="connsiteX10" fmla="*/ 256519 w 309467"/>
                <a:gd name="connsiteY10" fmla="*/ 46834 h 262800"/>
                <a:gd name="connsiteX11" fmla="*/ 52922 w 309467"/>
                <a:gd name="connsiteY11" fmla="*/ 47196 h 262800"/>
                <a:gd name="connsiteX12" fmla="*/ 47242 w 309467"/>
                <a:gd name="connsiteY12" fmla="*/ 52895 h 262800"/>
                <a:gd name="connsiteX13" fmla="*/ 47242 w 309467"/>
                <a:gd name="connsiteY13" fmla="*/ 52895 h 262800"/>
                <a:gd name="connsiteX14" fmla="*/ 47510 w 309467"/>
                <a:gd name="connsiteY14" fmla="*/ 209343 h 262800"/>
                <a:gd name="connsiteX15" fmla="*/ 53216 w 309467"/>
                <a:gd name="connsiteY15" fmla="*/ 215029 h 262800"/>
                <a:gd name="connsiteX16" fmla="*/ 256813 w 309467"/>
                <a:gd name="connsiteY16" fmla="*/ 214667 h 262800"/>
                <a:gd name="connsiteX17" fmla="*/ 262493 w 309467"/>
                <a:gd name="connsiteY17" fmla="*/ 208968 h 262800"/>
                <a:gd name="connsiteX18" fmla="*/ 262493 w 309467"/>
                <a:gd name="connsiteY18" fmla="*/ 208968 h 262800"/>
                <a:gd name="connsiteX19" fmla="*/ 262225 w 309467"/>
                <a:gd name="connsiteY19" fmla="*/ 52520 h 2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9467" h="262800">
                  <a:moveTo>
                    <a:pt x="309467" y="222081"/>
                  </a:moveTo>
                  <a:cubicBezTo>
                    <a:pt x="309507" y="244310"/>
                    <a:pt x="291512" y="262359"/>
                    <a:pt x="269283" y="262399"/>
                  </a:cubicBezTo>
                  <a:lnTo>
                    <a:pt x="40639" y="262801"/>
                  </a:lnTo>
                  <a:cubicBezTo>
                    <a:pt x="18411" y="262841"/>
                    <a:pt x="355" y="244852"/>
                    <a:pt x="321" y="222617"/>
                  </a:cubicBezTo>
                  <a:lnTo>
                    <a:pt x="0" y="40719"/>
                  </a:lnTo>
                  <a:cubicBezTo>
                    <a:pt x="-40" y="18491"/>
                    <a:pt x="17955" y="442"/>
                    <a:pt x="40184" y="402"/>
                  </a:cubicBezTo>
                  <a:lnTo>
                    <a:pt x="268828" y="0"/>
                  </a:lnTo>
                  <a:cubicBezTo>
                    <a:pt x="291056" y="-40"/>
                    <a:pt x="309112" y="17949"/>
                    <a:pt x="309146" y="40184"/>
                  </a:cubicBezTo>
                  <a:lnTo>
                    <a:pt x="309467" y="222081"/>
                  </a:lnTo>
                  <a:close/>
                  <a:moveTo>
                    <a:pt x="262225" y="52520"/>
                  </a:moveTo>
                  <a:cubicBezTo>
                    <a:pt x="262218" y="49379"/>
                    <a:pt x="259666" y="46834"/>
                    <a:pt x="256519" y="46834"/>
                  </a:cubicBezTo>
                  <a:lnTo>
                    <a:pt x="52922" y="47196"/>
                  </a:lnTo>
                  <a:cubicBezTo>
                    <a:pt x="49781" y="47196"/>
                    <a:pt x="47236" y="49747"/>
                    <a:pt x="47242" y="52895"/>
                  </a:cubicBezTo>
                  <a:cubicBezTo>
                    <a:pt x="47242" y="52895"/>
                    <a:pt x="47242" y="52895"/>
                    <a:pt x="47242" y="52895"/>
                  </a:cubicBezTo>
                  <a:lnTo>
                    <a:pt x="47510" y="209343"/>
                  </a:lnTo>
                  <a:cubicBezTo>
                    <a:pt x="47517" y="212484"/>
                    <a:pt x="50069" y="215029"/>
                    <a:pt x="53216" y="215029"/>
                  </a:cubicBezTo>
                  <a:lnTo>
                    <a:pt x="256813" y="214667"/>
                  </a:lnTo>
                  <a:cubicBezTo>
                    <a:pt x="259954" y="214667"/>
                    <a:pt x="262499" y="212116"/>
                    <a:pt x="262493" y="208968"/>
                  </a:cubicBezTo>
                  <a:cubicBezTo>
                    <a:pt x="262493" y="208968"/>
                    <a:pt x="262493" y="208968"/>
                    <a:pt x="262493" y="208968"/>
                  </a:cubicBezTo>
                  <a:lnTo>
                    <a:pt x="262225" y="52520"/>
                  </a:lnTo>
                  <a:close/>
                </a:path>
              </a:pathLst>
            </a:custGeom>
            <a:grpFill/>
            <a:ln w="6697" cap="flat">
              <a:noFill/>
              <a:prstDash val="solid"/>
              <a:miter/>
            </a:ln>
          </p:spPr>
          <p:txBody>
            <a:bodyPr rtlCol="0" anchor="ctr"/>
            <a:lstStyle/>
            <a:p>
              <a:endParaRPr lang="en-US" noProof="0"/>
            </a:p>
          </p:txBody>
        </p:sp>
      </p:grpSp>
      <p:grpSp>
        <p:nvGrpSpPr>
          <p:cNvPr id="1042" name="Computer9" descr="{&quot;Key&quot;:&quot;POWER_USER_SHAPE_ICON&quot;,&quot;Value&quot;:&quot;POWER_USER_SHAPE_ICON_STYLE_1&quot;}">
            <a:extLst>
              <a:ext uri="{FF2B5EF4-FFF2-40B4-BE49-F238E27FC236}">
                <a16:creationId xmlns:a16="http://schemas.microsoft.com/office/drawing/2014/main" id="{7A858494-6519-B71F-7B8E-E7351A20DCF5}"/>
              </a:ext>
            </a:extLst>
          </p:cNvPr>
          <p:cNvGrpSpPr>
            <a:grpSpLocks noChangeAspect="1"/>
          </p:cNvGrpSpPr>
          <p:nvPr/>
        </p:nvGrpSpPr>
        <p:grpSpPr>
          <a:xfrm>
            <a:off x="545185" y="3239933"/>
            <a:ext cx="577686" cy="589412"/>
            <a:chOff x="2325688" y="5576888"/>
            <a:chExt cx="625475" cy="638175"/>
          </a:xfrm>
          <a:solidFill>
            <a:schemeClr val="tx1"/>
          </a:solidFill>
        </p:grpSpPr>
        <p:sp>
          <p:nvSpPr>
            <p:cNvPr id="1043" name="Freeform 85">
              <a:extLst>
                <a:ext uri="{FF2B5EF4-FFF2-40B4-BE49-F238E27FC236}">
                  <a16:creationId xmlns:a16="http://schemas.microsoft.com/office/drawing/2014/main" id="{434C5978-EFDB-9554-C2BD-EBA98B0B7482}"/>
                </a:ext>
              </a:extLst>
            </p:cNvPr>
            <p:cNvSpPr>
              <a:spLocks noEditPoints="1"/>
            </p:cNvSpPr>
            <p:nvPr/>
          </p:nvSpPr>
          <p:spPr bwMode="auto">
            <a:xfrm>
              <a:off x="2387600" y="5641976"/>
              <a:ext cx="130175" cy="142875"/>
            </a:xfrm>
            <a:custGeom>
              <a:avLst/>
              <a:gdLst>
                <a:gd name="T0" fmla="*/ 109 w 219"/>
                <a:gd name="T1" fmla="*/ 33 h 241"/>
                <a:gd name="T2" fmla="*/ 185 w 219"/>
                <a:gd name="T3" fmla="*/ 120 h 241"/>
                <a:gd name="T4" fmla="*/ 109 w 219"/>
                <a:gd name="T5" fmla="*/ 207 h 241"/>
                <a:gd name="T6" fmla="*/ 33 w 219"/>
                <a:gd name="T7" fmla="*/ 120 h 241"/>
                <a:gd name="T8" fmla="*/ 109 w 219"/>
                <a:gd name="T9" fmla="*/ 33 h 241"/>
                <a:gd name="T10" fmla="*/ 109 w 219"/>
                <a:gd name="T11" fmla="*/ 241 h 241"/>
                <a:gd name="T12" fmla="*/ 219 w 219"/>
                <a:gd name="T13" fmla="*/ 120 h 241"/>
                <a:gd name="T14" fmla="*/ 109 w 219"/>
                <a:gd name="T15" fmla="*/ 0 h 241"/>
                <a:gd name="T16" fmla="*/ 0 w 219"/>
                <a:gd name="T17" fmla="*/ 120 h 241"/>
                <a:gd name="T18" fmla="*/ 109 w 219"/>
                <a:gd name="T1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41">
                  <a:moveTo>
                    <a:pt x="109" y="33"/>
                  </a:moveTo>
                  <a:cubicBezTo>
                    <a:pt x="151" y="33"/>
                    <a:pt x="185" y="72"/>
                    <a:pt x="185" y="120"/>
                  </a:cubicBezTo>
                  <a:cubicBezTo>
                    <a:pt x="185" y="168"/>
                    <a:pt x="151" y="207"/>
                    <a:pt x="109" y="207"/>
                  </a:cubicBezTo>
                  <a:cubicBezTo>
                    <a:pt x="67" y="207"/>
                    <a:pt x="33" y="168"/>
                    <a:pt x="33" y="120"/>
                  </a:cubicBezTo>
                  <a:cubicBezTo>
                    <a:pt x="33" y="72"/>
                    <a:pt x="67" y="33"/>
                    <a:pt x="109" y="33"/>
                  </a:cubicBezTo>
                  <a:close/>
                  <a:moveTo>
                    <a:pt x="109" y="241"/>
                  </a:moveTo>
                  <a:cubicBezTo>
                    <a:pt x="170" y="241"/>
                    <a:pt x="219" y="187"/>
                    <a:pt x="219" y="120"/>
                  </a:cubicBezTo>
                  <a:cubicBezTo>
                    <a:pt x="219" y="54"/>
                    <a:pt x="170" y="0"/>
                    <a:pt x="109" y="0"/>
                  </a:cubicBezTo>
                  <a:cubicBezTo>
                    <a:pt x="49" y="0"/>
                    <a:pt x="0" y="54"/>
                    <a:pt x="0" y="120"/>
                  </a:cubicBezTo>
                  <a:cubicBezTo>
                    <a:pt x="0" y="187"/>
                    <a:pt x="49" y="241"/>
                    <a:pt x="109" y="2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b="1" noProof="0"/>
            </a:p>
          </p:txBody>
        </p:sp>
        <p:sp>
          <p:nvSpPr>
            <p:cNvPr id="1044" name="Freeform 86">
              <a:extLst>
                <a:ext uri="{FF2B5EF4-FFF2-40B4-BE49-F238E27FC236}">
                  <a16:creationId xmlns:a16="http://schemas.microsoft.com/office/drawing/2014/main" id="{9C850465-4BF1-345D-954E-31A050CE3ABB}"/>
                </a:ext>
              </a:extLst>
            </p:cNvPr>
            <p:cNvSpPr>
              <a:spLocks noEditPoints="1"/>
            </p:cNvSpPr>
            <p:nvPr/>
          </p:nvSpPr>
          <p:spPr bwMode="auto">
            <a:xfrm>
              <a:off x="2325688" y="5576888"/>
              <a:ext cx="625475" cy="638175"/>
            </a:xfrm>
            <a:custGeom>
              <a:avLst/>
              <a:gdLst>
                <a:gd name="T0" fmla="*/ 312 w 1045"/>
                <a:gd name="T1" fmla="*/ 575 h 1067"/>
                <a:gd name="T2" fmla="*/ 276 w 1045"/>
                <a:gd name="T3" fmla="*/ 539 h 1067"/>
                <a:gd name="T4" fmla="*/ 226 w 1045"/>
                <a:gd name="T5" fmla="*/ 513 h 1067"/>
                <a:gd name="T6" fmla="*/ 247 w 1045"/>
                <a:gd name="T7" fmla="*/ 557 h 1067"/>
                <a:gd name="T8" fmla="*/ 247 w 1045"/>
                <a:gd name="T9" fmla="*/ 687 h 1067"/>
                <a:gd name="T10" fmla="*/ 387 w 1045"/>
                <a:gd name="T11" fmla="*/ 704 h 1067"/>
                <a:gd name="T12" fmla="*/ 514 w 1045"/>
                <a:gd name="T13" fmla="*/ 1034 h 1067"/>
                <a:gd name="T14" fmla="*/ 379 w 1045"/>
                <a:gd name="T15" fmla="*/ 825 h 1067"/>
                <a:gd name="T16" fmla="*/ 185 w 1045"/>
                <a:gd name="T17" fmla="*/ 813 h 1067"/>
                <a:gd name="T18" fmla="*/ 115 w 1045"/>
                <a:gd name="T19" fmla="*/ 532 h 1067"/>
                <a:gd name="T20" fmla="*/ 131 w 1045"/>
                <a:gd name="T21" fmla="*/ 424 h 1067"/>
                <a:gd name="T22" fmla="*/ 243 w 1045"/>
                <a:gd name="T23" fmla="*/ 407 h 1067"/>
                <a:gd name="T24" fmla="*/ 370 w 1045"/>
                <a:gd name="T25" fmla="*/ 526 h 1067"/>
                <a:gd name="T26" fmla="*/ 497 w 1045"/>
                <a:gd name="T27" fmla="*/ 530 h 1067"/>
                <a:gd name="T28" fmla="*/ 488 w 1045"/>
                <a:gd name="T29" fmla="*/ 564 h 1067"/>
                <a:gd name="T30" fmla="*/ 442 w 1045"/>
                <a:gd name="T31" fmla="*/ 575 h 1067"/>
                <a:gd name="T32" fmla="*/ 53 w 1045"/>
                <a:gd name="T33" fmla="*/ 888 h 1067"/>
                <a:gd name="T34" fmla="*/ 33 w 1045"/>
                <a:gd name="T35" fmla="*/ 427 h 1067"/>
                <a:gd name="T36" fmla="*/ 61 w 1045"/>
                <a:gd name="T37" fmla="*/ 407 h 1067"/>
                <a:gd name="T38" fmla="*/ 81 w 1045"/>
                <a:gd name="T39" fmla="*/ 464 h 1067"/>
                <a:gd name="T40" fmla="*/ 81 w 1045"/>
                <a:gd name="T41" fmla="*/ 532 h 1067"/>
                <a:gd name="T42" fmla="*/ 100 w 1045"/>
                <a:gd name="T43" fmla="*/ 848 h 1067"/>
                <a:gd name="T44" fmla="*/ 280 w 1045"/>
                <a:gd name="T45" fmla="*/ 868 h 1067"/>
                <a:gd name="T46" fmla="*/ 787 w 1045"/>
                <a:gd name="T47" fmla="*/ 347 h 1067"/>
                <a:gd name="T48" fmla="*/ 690 w 1045"/>
                <a:gd name="T49" fmla="*/ 406 h 1067"/>
                <a:gd name="T50" fmla="*/ 727 w 1045"/>
                <a:gd name="T51" fmla="*/ 34 h 1067"/>
                <a:gd name="T52" fmla="*/ 787 w 1045"/>
                <a:gd name="T53" fmla="*/ 347 h 1067"/>
                <a:gd name="T54" fmla="*/ 785 w 1045"/>
                <a:gd name="T55" fmla="*/ 575 h 1067"/>
                <a:gd name="T56" fmla="*/ 932 w 1045"/>
                <a:gd name="T57" fmla="*/ 535 h 1067"/>
                <a:gd name="T58" fmla="*/ 949 w 1045"/>
                <a:gd name="T59" fmla="*/ 220 h 1067"/>
                <a:gd name="T60" fmla="*/ 820 w 1045"/>
                <a:gd name="T61" fmla="*/ 203 h 1067"/>
                <a:gd name="T62" fmla="*/ 727 w 1045"/>
                <a:gd name="T63" fmla="*/ 0 h 1067"/>
                <a:gd name="T64" fmla="*/ 657 w 1045"/>
                <a:gd name="T65" fmla="*/ 17 h 1067"/>
                <a:gd name="T66" fmla="*/ 674 w 1045"/>
                <a:gd name="T67" fmla="*/ 440 h 1067"/>
                <a:gd name="T68" fmla="*/ 820 w 1045"/>
                <a:gd name="T69" fmla="*/ 347 h 1067"/>
                <a:gd name="T70" fmla="*/ 916 w 1045"/>
                <a:gd name="T71" fmla="*/ 237 h 1067"/>
                <a:gd name="T72" fmla="*/ 769 w 1045"/>
                <a:gd name="T73" fmla="*/ 501 h 1067"/>
                <a:gd name="T74" fmla="*/ 752 w 1045"/>
                <a:gd name="T75" fmla="*/ 575 h 1067"/>
                <a:gd name="T76" fmla="*/ 531 w 1045"/>
                <a:gd name="T77" fmla="*/ 536 h 1067"/>
                <a:gd name="T78" fmla="*/ 513 w 1045"/>
                <a:gd name="T79" fmla="*/ 497 h 1067"/>
                <a:gd name="T80" fmla="*/ 281 w 1045"/>
                <a:gd name="T81" fmla="*/ 389 h 1067"/>
                <a:gd name="T82" fmla="*/ 172 w 1045"/>
                <a:gd name="T83" fmla="*/ 374 h 1067"/>
                <a:gd name="T84" fmla="*/ 107 w 1045"/>
                <a:gd name="T85" fmla="*/ 401 h 1067"/>
                <a:gd name="T86" fmla="*/ 53 w 1045"/>
                <a:gd name="T87" fmla="*/ 374 h 1067"/>
                <a:gd name="T88" fmla="*/ 0 w 1045"/>
                <a:gd name="T89" fmla="*/ 868 h 1067"/>
                <a:gd name="T90" fmla="*/ 166 w 1045"/>
                <a:gd name="T91" fmla="*/ 922 h 1067"/>
                <a:gd name="T92" fmla="*/ 95 w 1045"/>
                <a:gd name="T93" fmla="*/ 1013 h 1067"/>
                <a:gd name="T94" fmla="*/ 105 w 1045"/>
                <a:gd name="T95" fmla="*/ 1044 h 1067"/>
                <a:gd name="T96" fmla="*/ 166 w 1045"/>
                <a:gd name="T97" fmla="*/ 1006 h 1067"/>
                <a:gd name="T98" fmla="*/ 183 w 1045"/>
                <a:gd name="T99" fmla="*/ 1067 h 1067"/>
                <a:gd name="T100" fmla="*/ 199 w 1045"/>
                <a:gd name="T101" fmla="*/ 1006 h 1067"/>
                <a:gd name="T102" fmla="*/ 276 w 1045"/>
                <a:gd name="T103" fmla="*/ 1038 h 1067"/>
                <a:gd name="T104" fmla="*/ 199 w 1045"/>
                <a:gd name="T105" fmla="*/ 965 h 1067"/>
                <a:gd name="T106" fmla="*/ 260 w 1045"/>
                <a:gd name="T107" fmla="*/ 922 h 1067"/>
                <a:gd name="T108" fmla="*/ 308 w 1045"/>
                <a:gd name="T109" fmla="*/ 847 h 1067"/>
                <a:gd name="T110" fmla="*/ 419 w 1045"/>
                <a:gd name="T111" fmla="*/ 1056 h 1067"/>
                <a:gd name="T112" fmla="*/ 535 w 1045"/>
                <a:gd name="T113" fmla="*/ 1067 h 1067"/>
                <a:gd name="T114" fmla="*/ 551 w 1045"/>
                <a:gd name="T115" fmla="*/ 1047 h 1067"/>
                <a:gd name="T116" fmla="*/ 387 w 1045"/>
                <a:gd name="T117" fmla="*/ 671 h 1067"/>
                <a:gd name="T118" fmla="*/ 281 w 1045"/>
                <a:gd name="T119" fmla="*/ 608 h 1067"/>
                <a:gd name="T120" fmla="*/ 462 w 1045"/>
                <a:gd name="T121" fmla="*/ 608 h 1067"/>
                <a:gd name="T122" fmla="*/ 1045 w 1045"/>
                <a:gd name="T123" fmla="*/ 591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5" h="1067">
                  <a:moveTo>
                    <a:pt x="442" y="575"/>
                  </a:moveTo>
                  <a:lnTo>
                    <a:pt x="312" y="575"/>
                  </a:lnTo>
                  <a:lnTo>
                    <a:pt x="276" y="539"/>
                  </a:lnTo>
                  <a:lnTo>
                    <a:pt x="276" y="539"/>
                  </a:lnTo>
                  <a:lnTo>
                    <a:pt x="250" y="513"/>
                  </a:lnTo>
                  <a:cubicBezTo>
                    <a:pt x="243" y="506"/>
                    <a:pt x="233" y="506"/>
                    <a:pt x="226" y="513"/>
                  </a:cubicBezTo>
                  <a:cubicBezTo>
                    <a:pt x="220" y="519"/>
                    <a:pt x="220" y="530"/>
                    <a:pt x="226" y="536"/>
                  </a:cubicBezTo>
                  <a:lnTo>
                    <a:pt x="247" y="557"/>
                  </a:lnTo>
                  <a:lnTo>
                    <a:pt x="247" y="591"/>
                  </a:lnTo>
                  <a:lnTo>
                    <a:pt x="247" y="687"/>
                  </a:lnTo>
                  <a:cubicBezTo>
                    <a:pt x="247" y="697"/>
                    <a:pt x="255" y="704"/>
                    <a:pt x="264" y="704"/>
                  </a:cubicBezTo>
                  <a:lnTo>
                    <a:pt x="387" y="704"/>
                  </a:lnTo>
                  <a:cubicBezTo>
                    <a:pt x="416" y="704"/>
                    <a:pt x="441" y="724"/>
                    <a:pt x="448" y="752"/>
                  </a:cubicBezTo>
                  <a:lnTo>
                    <a:pt x="514" y="1034"/>
                  </a:lnTo>
                  <a:lnTo>
                    <a:pt x="447" y="1034"/>
                  </a:lnTo>
                  <a:lnTo>
                    <a:pt x="379" y="825"/>
                  </a:lnTo>
                  <a:cubicBezTo>
                    <a:pt x="377" y="818"/>
                    <a:pt x="371" y="813"/>
                    <a:pt x="363" y="813"/>
                  </a:cubicBezTo>
                  <a:lnTo>
                    <a:pt x="185" y="813"/>
                  </a:lnTo>
                  <a:cubicBezTo>
                    <a:pt x="147" y="813"/>
                    <a:pt x="117" y="782"/>
                    <a:pt x="117" y="744"/>
                  </a:cubicBezTo>
                  <a:lnTo>
                    <a:pt x="115" y="532"/>
                  </a:lnTo>
                  <a:lnTo>
                    <a:pt x="114" y="463"/>
                  </a:lnTo>
                  <a:cubicBezTo>
                    <a:pt x="115" y="449"/>
                    <a:pt x="120" y="435"/>
                    <a:pt x="131" y="424"/>
                  </a:cubicBezTo>
                  <a:cubicBezTo>
                    <a:pt x="142" y="413"/>
                    <a:pt x="157" y="407"/>
                    <a:pt x="172" y="407"/>
                  </a:cubicBezTo>
                  <a:lnTo>
                    <a:pt x="243" y="407"/>
                  </a:lnTo>
                  <a:cubicBezTo>
                    <a:pt x="248" y="407"/>
                    <a:pt x="254" y="409"/>
                    <a:pt x="257" y="413"/>
                  </a:cubicBezTo>
                  <a:lnTo>
                    <a:pt x="370" y="526"/>
                  </a:lnTo>
                  <a:cubicBezTo>
                    <a:pt x="373" y="529"/>
                    <a:pt x="377" y="530"/>
                    <a:pt x="382" y="530"/>
                  </a:cubicBezTo>
                  <a:lnTo>
                    <a:pt x="497" y="530"/>
                  </a:lnTo>
                  <a:lnTo>
                    <a:pt x="498" y="537"/>
                  </a:lnTo>
                  <a:cubicBezTo>
                    <a:pt x="498" y="547"/>
                    <a:pt x="495" y="556"/>
                    <a:pt x="488" y="564"/>
                  </a:cubicBezTo>
                  <a:cubicBezTo>
                    <a:pt x="481" y="571"/>
                    <a:pt x="472" y="575"/>
                    <a:pt x="462" y="575"/>
                  </a:cubicBezTo>
                  <a:lnTo>
                    <a:pt x="442" y="575"/>
                  </a:lnTo>
                  <a:close/>
                  <a:moveTo>
                    <a:pt x="260" y="888"/>
                  </a:moveTo>
                  <a:lnTo>
                    <a:pt x="53" y="888"/>
                  </a:lnTo>
                  <a:cubicBezTo>
                    <a:pt x="42" y="888"/>
                    <a:pt x="33" y="879"/>
                    <a:pt x="33" y="868"/>
                  </a:cubicBezTo>
                  <a:lnTo>
                    <a:pt x="33" y="427"/>
                  </a:lnTo>
                  <a:cubicBezTo>
                    <a:pt x="33" y="416"/>
                    <a:pt x="42" y="407"/>
                    <a:pt x="53" y="407"/>
                  </a:cubicBezTo>
                  <a:lnTo>
                    <a:pt x="61" y="407"/>
                  </a:lnTo>
                  <a:cubicBezTo>
                    <a:pt x="72" y="407"/>
                    <a:pt x="81" y="416"/>
                    <a:pt x="81" y="427"/>
                  </a:cubicBezTo>
                  <a:lnTo>
                    <a:pt x="81" y="464"/>
                  </a:lnTo>
                  <a:cubicBezTo>
                    <a:pt x="81" y="465"/>
                    <a:pt x="81" y="465"/>
                    <a:pt x="81" y="466"/>
                  </a:cubicBezTo>
                  <a:lnTo>
                    <a:pt x="81" y="532"/>
                  </a:lnTo>
                  <a:lnTo>
                    <a:pt x="83" y="832"/>
                  </a:lnTo>
                  <a:cubicBezTo>
                    <a:pt x="83" y="841"/>
                    <a:pt x="90" y="848"/>
                    <a:pt x="100" y="848"/>
                  </a:cubicBezTo>
                  <a:lnTo>
                    <a:pt x="260" y="848"/>
                  </a:lnTo>
                  <a:cubicBezTo>
                    <a:pt x="271" y="848"/>
                    <a:pt x="280" y="857"/>
                    <a:pt x="280" y="868"/>
                  </a:cubicBezTo>
                  <a:cubicBezTo>
                    <a:pt x="280" y="879"/>
                    <a:pt x="271" y="888"/>
                    <a:pt x="260" y="888"/>
                  </a:cubicBezTo>
                  <a:close/>
                  <a:moveTo>
                    <a:pt x="787" y="347"/>
                  </a:moveTo>
                  <a:cubicBezTo>
                    <a:pt x="787" y="380"/>
                    <a:pt x="760" y="406"/>
                    <a:pt x="727" y="406"/>
                  </a:cubicBezTo>
                  <a:lnTo>
                    <a:pt x="690" y="406"/>
                  </a:lnTo>
                  <a:lnTo>
                    <a:pt x="690" y="34"/>
                  </a:lnTo>
                  <a:lnTo>
                    <a:pt x="727" y="34"/>
                  </a:lnTo>
                  <a:cubicBezTo>
                    <a:pt x="760" y="34"/>
                    <a:pt x="787" y="60"/>
                    <a:pt x="787" y="93"/>
                  </a:cubicBezTo>
                  <a:lnTo>
                    <a:pt x="787" y="347"/>
                  </a:lnTo>
                  <a:close/>
                  <a:moveTo>
                    <a:pt x="1029" y="575"/>
                  </a:moveTo>
                  <a:lnTo>
                    <a:pt x="785" y="575"/>
                  </a:lnTo>
                  <a:lnTo>
                    <a:pt x="785" y="535"/>
                  </a:lnTo>
                  <a:lnTo>
                    <a:pt x="932" y="535"/>
                  </a:lnTo>
                  <a:cubicBezTo>
                    <a:pt x="942" y="535"/>
                    <a:pt x="949" y="527"/>
                    <a:pt x="949" y="518"/>
                  </a:cubicBezTo>
                  <a:lnTo>
                    <a:pt x="949" y="220"/>
                  </a:lnTo>
                  <a:cubicBezTo>
                    <a:pt x="949" y="211"/>
                    <a:pt x="942" y="203"/>
                    <a:pt x="932" y="203"/>
                  </a:cubicBezTo>
                  <a:lnTo>
                    <a:pt x="820" y="203"/>
                  </a:lnTo>
                  <a:lnTo>
                    <a:pt x="820" y="93"/>
                  </a:lnTo>
                  <a:cubicBezTo>
                    <a:pt x="820" y="42"/>
                    <a:pt x="778" y="0"/>
                    <a:pt x="727" y="0"/>
                  </a:cubicBezTo>
                  <a:lnTo>
                    <a:pt x="674" y="0"/>
                  </a:lnTo>
                  <a:cubicBezTo>
                    <a:pt x="665" y="0"/>
                    <a:pt x="657" y="8"/>
                    <a:pt x="657" y="17"/>
                  </a:cubicBezTo>
                  <a:lnTo>
                    <a:pt x="657" y="423"/>
                  </a:lnTo>
                  <a:cubicBezTo>
                    <a:pt x="657" y="432"/>
                    <a:pt x="665" y="440"/>
                    <a:pt x="674" y="440"/>
                  </a:cubicBezTo>
                  <a:lnTo>
                    <a:pt x="727" y="440"/>
                  </a:lnTo>
                  <a:cubicBezTo>
                    <a:pt x="778" y="440"/>
                    <a:pt x="820" y="398"/>
                    <a:pt x="820" y="347"/>
                  </a:cubicBezTo>
                  <a:lnTo>
                    <a:pt x="820" y="237"/>
                  </a:lnTo>
                  <a:lnTo>
                    <a:pt x="916" y="237"/>
                  </a:lnTo>
                  <a:lnTo>
                    <a:pt x="916" y="501"/>
                  </a:lnTo>
                  <a:lnTo>
                    <a:pt x="769" y="501"/>
                  </a:lnTo>
                  <a:cubicBezTo>
                    <a:pt x="759" y="501"/>
                    <a:pt x="752" y="509"/>
                    <a:pt x="752" y="518"/>
                  </a:cubicBezTo>
                  <a:lnTo>
                    <a:pt x="752" y="575"/>
                  </a:lnTo>
                  <a:lnTo>
                    <a:pt x="521" y="575"/>
                  </a:lnTo>
                  <a:cubicBezTo>
                    <a:pt x="528" y="563"/>
                    <a:pt x="532" y="550"/>
                    <a:pt x="531" y="536"/>
                  </a:cubicBezTo>
                  <a:lnTo>
                    <a:pt x="530" y="513"/>
                  </a:lnTo>
                  <a:cubicBezTo>
                    <a:pt x="530" y="504"/>
                    <a:pt x="522" y="497"/>
                    <a:pt x="513" y="497"/>
                  </a:cubicBezTo>
                  <a:lnTo>
                    <a:pt x="389" y="497"/>
                  </a:lnTo>
                  <a:lnTo>
                    <a:pt x="281" y="389"/>
                  </a:lnTo>
                  <a:cubicBezTo>
                    <a:pt x="271" y="379"/>
                    <a:pt x="257" y="374"/>
                    <a:pt x="243" y="374"/>
                  </a:cubicBezTo>
                  <a:lnTo>
                    <a:pt x="172" y="374"/>
                  </a:lnTo>
                  <a:cubicBezTo>
                    <a:pt x="148" y="374"/>
                    <a:pt x="125" y="383"/>
                    <a:pt x="107" y="401"/>
                  </a:cubicBezTo>
                  <a:cubicBezTo>
                    <a:pt x="107" y="401"/>
                    <a:pt x="107" y="401"/>
                    <a:pt x="107" y="401"/>
                  </a:cubicBezTo>
                  <a:cubicBezTo>
                    <a:pt x="98" y="385"/>
                    <a:pt x="81" y="374"/>
                    <a:pt x="61" y="374"/>
                  </a:cubicBezTo>
                  <a:lnTo>
                    <a:pt x="53" y="374"/>
                  </a:lnTo>
                  <a:cubicBezTo>
                    <a:pt x="24" y="374"/>
                    <a:pt x="0" y="398"/>
                    <a:pt x="0" y="427"/>
                  </a:cubicBezTo>
                  <a:lnTo>
                    <a:pt x="0" y="868"/>
                  </a:lnTo>
                  <a:cubicBezTo>
                    <a:pt x="0" y="898"/>
                    <a:pt x="24" y="922"/>
                    <a:pt x="53" y="922"/>
                  </a:cubicBezTo>
                  <a:lnTo>
                    <a:pt x="166" y="922"/>
                  </a:lnTo>
                  <a:lnTo>
                    <a:pt x="166" y="965"/>
                  </a:lnTo>
                  <a:lnTo>
                    <a:pt x="95" y="1013"/>
                  </a:lnTo>
                  <a:cubicBezTo>
                    <a:pt x="88" y="1018"/>
                    <a:pt x="86" y="1029"/>
                    <a:pt x="91" y="1036"/>
                  </a:cubicBezTo>
                  <a:cubicBezTo>
                    <a:pt x="94" y="1041"/>
                    <a:pt x="99" y="1044"/>
                    <a:pt x="105" y="1044"/>
                  </a:cubicBezTo>
                  <a:cubicBezTo>
                    <a:pt x="108" y="1044"/>
                    <a:pt x="111" y="1043"/>
                    <a:pt x="114" y="1041"/>
                  </a:cubicBezTo>
                  <a:lnTo>
                    <a:pt x="166" y="1006"/>
                  </a:lnTo>
                  <a:lnTo>
                    <a:pt x="166" y="1050"/>
                  </a:lnTo>
                  <a:cubicBezTo>
                    <a:pt x="166" y="1060"/>
                    <a:pt x="173" y="1067"/>
                    <a:pt x="183" y="1067"/>
                  </a:cubicBezTo>
                  <a:cubicBezTo>
                    <a:pt x="192" y="1067"/>
                    <a:pt x="199" y="1060"/>
                    <a:pt x="199" y="1050"/>
                  </a:cubicBezTo>
                  <a:lnTo>
                    <a:pt x="199" y="1006"/>
                  </a:lnTo>
                  <a:lnTo>
                    <a:pt x="253" y="1043"/>
                  </a:lnTo>
                  <a:cubicBezTo>
                    <a:pt x="261" y="1048"/>
                    <a:pt x="271" y="1046"/>
                    <a:pt x="276" y="1038"/>
                  </a:cubicBezTo>
                  <a:cubicBezTo>
                    <a:pt x="281" y="1031"/>
                    <a:pt x="279" y="1020"/>
                    <a:pt x="272" y="1015"/>
                  </a:cubicBezTo>
                  <a:lnTo>
                    <a:pt x="199" y="965"/>
                  </a:lnTo>
                  <a:lnTo>
                    <a:pt x="199" y="922"/>
                  </a:lnTo>
                  <a:lnTo>
                    <a:pt x="260" y="922"/>
                  </a:lnTo>
                  <a:cubicBezTo>
                    <a:pt x="289" y="922"/>
                    <a:pt x="313" y="898"/>
                    <a:pt x="313" y="868"/>
                  </a:cubicBezTo>
                  <a:cubicBezTo>
                    <a:pt x="313" y="861"/>
                    <a:pt x="311" y="853"/>
                    <a:pt x="308" y="847"/>
                  </a:cubicBezTo>
                  <a:lnTo>
                    <a:pt x="351" y="847"/>
                  </a:lnTo>
                  <a:lnTo>
                    <a:pt x="419" y="1056"/>
                  </a:lnTo>
                  <a:cubicBezTo>
                    <a:pt x="422" y="1062"/>
                    <a:pt x="428" y="1067"/>
                    <a:pt x="435" y="1067"/>
                  </a:cubicBezTo>
                  <a:lnTo>
                    <a:pt x="535" y="1067"/>
                  </a:lnTo>
                  <a:cubicBezTo>
                    <a:pt x="540" y="1067"/>
                    <a:pt x="545" y="1065"/>
                    <a:pt x="548" y="1061"/>
                  </a:cubicBezTo>
                  <a:cubicBezTo>
                    <a:pt x="551" y="1057"/>
                    <a:pt x="552" y="1051"/>
                    <a:pt x="551" y="1047"/>
                  </a:cubicBezTo>
                  <a:lnTo>
                    <a:pt x="480" y="744"/>
                  </a:lnTo>
                  <a:cubicBezTo>
                    <a:pt x="470" y="701"/>
                    <a:pt x="432" y="671"/>
                    <a:pt x="387" y="671"/>
                  </a:cubicBezTo>
                  <a:lnTo>
                    <a:pt x="281" y="671"/>
                  </a:lnTo>
                  <a:lnTo>
                    <a:pt x="281" y="608"/>
                  </a:lnTo>
                  <a:lnTo>
                    <a:pt x="442" y="608"/>
                  </a:lnTo>
                  <a:lnTo>
                    <a:pt x="462" y="608"/>
                  </a:lnTo>
                  <a:lnTo>
                    <a:pt x="1029" y="608"/>
                  </a:lnTo>
                  <a:cubicBezTo>
                    <a:pt x="1038" y="608"/>
                    <a:pt x="1045" y="601"/>
                    <a:pt x="1045" y="591"/>
                  </a:cubicBezTo>
                  <a:cubicBezTo>
                    <a:pt x="1045" y="582"/>
                    <a:pt x="1038" y="575"/>
                    <a:pt x="1029"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b="1" noProof="0"/>
            </a:p>
          </p:txBody>
        </p:sp>
      </p:grpSp>
      <p:sp>
        <p:nvSpPr>
          <p:cNvPr id="1045" name="Bocadillo: rectángulo con esquinas redondeadas 1044">
            <a:extLst>
              <a:ext uri="{FF2B5EF4-FFF2-40B4-BE49-F238E27FC236}">
                <a16:creationId xmlns:a16="http://schemas.microsoft.com/office/drawing/2014/main" id="{E519505E-AEE6-EF85-81E5-201303C91BB0}"/>
              </a:ext>
            </a:extLst>
          </p:cNvPr>
          <p:cNvSpPr/>
          <p:nvPr/>
        </p:nvSpPr>
        <p:spPr>
          <a:xfrm>
            <a:off x="813544" y="2699682"/>
            <a:ext cx="898851" cy="426667"/>
          </a:xfrm>
          <a:prstGeom prst="wedgeRoundRectCallout">
            <a:avLst>
              <a:gd name="adj1" fmla="val -40180"/>
              <a:gd name="adj2" fmla="val 69665"/>
              <a:gd name="adj3" fmla="val 1666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noProof="0">
                <a:solidFill>
                  <a:schemeClr val="tx1"/>
                </a:solidFill>
              </a:rPr>
              <a:t>Remediation of errors</a:t>
            </a:r>
          </a:p>
        </p:txBody>
      </p:sp>
      <p:sp>
        <p:nvSpPr>
          <p:cNvPr id="1047" name="Rectángulo: esquinas redondeadas 1046">
            <a:extLst>
              <a:ext uri="{FF2B5EF4-FFF2-40B4-BE49-F238E27FC236}">
                <a16:creationId xmlns:a16="http://schemas.microsoft.com/office/drawing/2014/main" id="{8ECE46D8-201D-E4D7-C6C9-62D9D26191AC}"/>
              </a:ext>
            </a:extLst>
          </p:cNvPr>
          <p:cNvSpPr/>
          <p:nvPr/>
        </p:nvSpPr>
        <p:spPr>
          <a:xfrm>
            <a:off x="4168235" y="2706625"/>
            <a:ext cx="346877" cy="33172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048" name="Conector recto de flecha 1047">
            <a:extLst>
              <a:ext uri="{FF2B5EF4-FFF2-40B4-BE49-F238E27FC236}">
                <a16:creationId xmlns:a16="http://schemas.microsoft.com/office/drawing/2014/main" id="{4DFB7703-D817-AAFC-9C3E-DDB142329FE4}"/>
              </a:ext>
            </a:extLst>
          </p:cNvPr>
          <p:cNvCxnSpPr>
            <a:cxnSpLocks/>
            <a:stCxn id="1047" idx="3"/>
          </p:cNvCxnSpPr>
          <p:nvPr/>
        </p:nvCxnSpPr>
        <p:spPr>
          <a:xfrm flipV="1">
            <a:off x="4515112" y="2870174"/>
            <a:ext cx="220589" cy="231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0" name="Conector recto de flecha 1049">
            <a:extLst>
              <a:ext uri="{FF2B5EF4-FFF2-40B4-BE49-F238E27FC236}">
                <a16:creationId xmlns:a16="http://schemas.microsoft.com/office/drawing/2014/main" id="{D4E96A83-4017-DA38-C86A-73EEDAA33A52}"/>
              </a:ext>
            </a:extLst>
          </p:cNvPr>
          <p:cNvCxnSpPr>
            <a:cxnSpLocks/>
            <a:stCxn id="380" idx="3"/>
            <a:endCxn id="389" idx="1"/>
          </p:cNvCxnSpPr>
          <p:nvPr/>
        </p:nvCxnSpPr>
        <p:spPr>
          <a:xfrm flipV="1">
            <a:off x="5082578" y="2865543"/>
            <a:ext cx="215643" cy="46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2" name="Conector: curvado 1051">
            <a:extLst>
              <a:ext uri="{FF2B5EF4-FFF2-40B4-BE49-F238E27FC236}">
                <a16:creationId xmlns:a16="http://schemas.microsoft.com/office/drawing/2014/main" id="{6F56DC06-F92F-966A-F1C8-F35C90E1ABA1}"/>
              </a:ext>
            </a:extLst>
          </p:cNvPr>
          <p:cNvCxnSpPr>
            <a:cxnSpLocks/>
          </p:cNvCxnSpPr>
          <p:nvPr/>
        </p:nvCxnSpPr>
        <p:spPr>
          <a:xfrm flipV="1">
            <a:off x="5639279" y="2472349"/>
            <a:ext cx="358258" cy="287461"/>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5" name="Conector: curvado 1054">
            <a:extLst>
              <a:ext uri="{FF2B5EF4-FFF2-40B4-BE49-F238E27FC236}">
                <a16:creationId xmlns:a16="http://schemas.microsoft.com/office/drawing/2014/main" id="{693B5F82-559A-74A6-3410-5FB6D910D41B}"/>
              </a:ext>
            </a:extLst>
          </p:cNvPr>
          <p:cNvCxnSpPr>
            <a:cxnSpLocks/>
          </p:cNvCxnSpPr>
          <p:nvPr/>
        </p:nvCxnSpPr>
        <p:spPr>
          <a:xfrm>
            <a:off x="5638424" y="2978869"/>
            <a:ext cx="384291" cy="213419"/>
          </a:xfrm>
          <a:prstGeom prst="curved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6" name="Conector recto de flecha 1055">
            <a:extLst>
              <a:ext uri="{FF2B5EF4-FFF2-40B4-BE49-F238E27FC236}">
                <a16:creationId xmlns:a16="http://schemas.microsoft.com/office/drawing/2014/main" id="{EA911219-569D-04F7-8EFD-35844A36531E}"/>
              </a:ext>
            </a:extLst>
          </p:cNvPr>
          <p:cNvCxnSpPr>
            <a:cxnSpLocks/>
            <a:stCxn id="394" idx="3"/>
            <a:endCxn id="405" idx="1"/>
          </p:cNvCxnSpPr>
          <p:nvPr/>
        </p:nvCxnSpPr>
        <p:spPr>
          <a:xfrm>
            <a:off x="6351088" y="2472349"/>
            <a:ext cx="30448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8" name="Conector recto de flecha 1057">
            <a:extLst>
              <a:ext uri="{FF2B5EF4-FFF2-40B4-BE49-F238E27FC236}">
                <a16:creationId xmlns:a16="http://schemas.microsoft.com/office/drawing/2014/main" id="{6B45681D-ABEA-272B-5EB6-67E2735806FD}"/>
              </a:ext>
            </a:extLst>
          </p:cNvPr>
          <p:cNvCxnSpPr>
            <a:cxnSpLocks/>
            <a:stCxn id="405" idx="3"/>
            <a:endCxn id="425" idx="1"/>
          </p:cNvCxnSpPr>
          <p:nvPr/>
        </p:nvCxnSpPr>
        <p:spPr>
          <a:xfrm>
            <a:off x="7002447" y="2472349"/>
            <a:ext cx="25899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60" name="Rectángulo: esquinas redondeadas 1059">
            <a:extLst>
              <a:ext uri="{FF2B5EF4-FFF2-40B4-BE49-F238E27FC236}">
                <a16:creationId xmlns:a16="http://schemas.microsoft.com/office/drawing/2014/main" id="{92DCF018-DB68-DA5E-CCFB-421D9D7FBFD2}"/>
              </a:ext>
            </a:extLst>
          </p:cNvPr>
          <p:cNvSpPr/>
          <p:nvPr/>
        </p:nvSpPr>
        <p:spPr>
          <a:xfrm>
            <a:off x="4042854" y="1965829"/>
            <a:ext cx="3783840" cy="1508759"/>
          </a:xfrm>
          <a:prstGeom prst="roundRect">
            <a:avLst/>
          </a:prstGeom>
          <a:noFill/>
          <a:ln w="19050">
            <a:solidFill>
              <a:schemeClr val="tx2">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46" name="Grupo 345">
            <a:extLst>
              <a:ext uri="{FF2B5EF4-FFF2-40B4-BE49-F238E27FC236}">
                <a16:creationId xmlns:a16="http://schemas.microsoft.com/office/drawing/2014/main" id="{D13F960A-F607-C682-2DCF-C01D2436C36F}"/>
              </a:ext>
            </a:extLst>
          </p:cNvPr>
          <p:cNvGrpSpPr/>
          <p:nvPr/>
        </p:nvGrpSpPr>
        <p:grpSpPr>
          <a:xfrm>
            <a:off x="8361557" y="1706967"/>
            <a:ext cx="1611962" cy="765424"/>
            <a:chOff x="8921882" y="1921098"/>
            <a:chExt cx="1611962" cy="765424"/>
          </a:xfrm>
        </p:grpSpPr>
        <p:sp>
          <p:nvSpPr>
            <p:cNvPr id="1194" name="Rectángulo: esquinas redondeadas 1193">
              <a:extLst>
                <a:ext uri="{FF2B5EF4-FFF2-40B4-BE49-F238E27FC236}">
                  <a16:creationId xmlns:a16="http://schemas.microsoft.com/office/drawing/2014/main" id="{25B80049-46EB-48EF-3C59-C2F2CD9BC789}"/>
                </a:ext>
              </a:extLst>
            </p:cNvPr>
            <p:cNvSpPr/>
            <p:nvPr/>
          </p:nvSpPr>
          <p:spPr>
            <a:xfrm>
              <a:off x="9137221" y="1921098"/>
              <a:ext cx="1396623" cy="616387"/>
            </a:xfrm>
            <a:prstGeom prst="roundRect">
              <a:avLst/>
            </a:prstGeom>
            <a:solidFill>
              <a:schemeClr val="bg1">
                <a:lumMod val="9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95" name="Rectángulo: esquinas redondeadas 1194">
              <a:extLst>
                <a:ext uri="{FF2B5EF4-FFF2-40B4-BE49-F238E27FC236}">
                  <a16:creationId xmlns:a16="http://schemas.microsoft.com/office/drawing/2014/main" id="{B3ACFF3B-46B4-053C-404F-5CE8EA69F0C9}"/>
                </a:ext>
              </a:extLst>
            </p:cNvPr>
            <p:cNvSpPr/>
            <p:nvPr/>
          </p:nvSpPr>
          <p:spPr>
            <a:xfrm>
              <a:off x="9012579" y="1979330"/>
              <a:ext cx="1441797" cy="616387"/>
            </a:xfrm>
            <a:prstGeom prst="roundRect">
              <a:avLst/>
            </a:prstGeom>
            <a:solidFill>
              <a:schemeClr val="bg1">
                <a:lumMod val="9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98" name="Rectángulo: esquinas redondeadas 1197">
              <a:extLst>
                <a:ext uri="{FF2B5EF4-FFF2-40B4-BE49-F238E27FC236}">
                  <a16:creationId xmlns:a16="http://schemas.microsoft.com/office/drawing/2014/main" id="{91DB95E6-7FF3-E95D-A1FE-DF28A9C52FB7}"/>
                </a:ext>
              </a:extLst>
            </p:cNvPr>
            <p:cNvSpPr/>
            <p:nvPr/>
          </p:nvSpPr>
          <p:spPr>
            <a:xfrm>
              <a:off x="8921882" y="2054367"/>
              <a:ext cx="1464422" cy="632155"/>
            </a:xfrm>
            <a:prstGeom prst="roundRect">
              <a:avLst/>
            </a:prstGeom>
            <a:solidFill>
              <a:schemeClr val="bg1">
                <a:lumMod val="9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99" name="Rectángulo: esquinas redondeadas 1198">
              <a:extLst>
                <a:ext uri="{FF2B5EF4-FFF2-40B4-BE49-F238E27FC236}">
                  <a16:creationId xmlns:a16="http://schemas.microsoft.com/office/drawing/2014/main" id="{2213EDBE-F771-B642-3F5C-EC8142E34184}"/>
                </a:ext>
              </a:extLst>
            </p:cNvPr>
            <p:cNvSpPr/>
            <p:nvPr/>
          </p:nvSpPr>
          <p:spPr>
            <a:xfrm>
              <a:off x="8967905" y="2346439"/>
              <a:ext cx="101244" cy="77046"/>
            </a:xfrm>
            <a:prstGeom prst="roundRect">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00" name="Conector recto de flecha 1199">
              <a:extLst>
                <a:ext uri="{FF2B5EF4-FFF2-40B4-BE49-F238E27FC236}">
                  <a16:creationId xmlns:a16="http://schemas.microsoft.com/office/drawing/2014/main" id="{EB0FF3A0-455D-6285-73C7-4E185A22FFA2}"/>
                </a:ext>
              </a:extLst>
            </p:cNvPr>
            <p:cNvCxnSpPr>
              <a:cxnSpLocks/>
              <a:stCxn id="1199" idx="3"/>
              <a:endCxn id="1212" idx="1"/>
            </p:cNvCxnSpPr>
            <p:nvPr/>
          </p:nvCxnSpPr>
          <p:spPr>
            <a:xfrm flipV="1">
              <a:off x="9069149" y="2384961"/>
              <a:ext cx="152054"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2" name="Conector recto de flecha 1201">
              <a:extLst>
                <a:ext uri="{FF2B5EF4-FFF2-40B4-BE49-F238E27FC236}">
                  <a16:creationId xmlns:a16="http://schemas.microsoft.com/office/drawing/2014/main" id="{AFE123B9-3C4D-056C-617D-71646EFE36EE}"/>
                </a:ext>
              </a:extLst>
            </p:cNvPr>
            <p:cNvCxnSpPr>
              <a:cxnSpLocks/>
              <a:endCxn id="1203" idx="1"/>
            </p:cNvCxnSpPr>
            <p:nvPr/>
          </p:nvCxnSpPr>
          <p:spPr>
            <a:xfrm flipV="1">
              <a:off x="9322047" y="2384960"/>
              <a:ext cx="152054" cy="185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03" name="Rectángulo: esquinas redondeadas 1202">
              <a:extLst>
                <a:ext uri="{FF2B5EF4-FFF2-40B4-BE49-F238E27FC236}">
                  <a16:creationId xmlns:a16="http://schemas.microsoft.com/office/drawing/2014/main" id="{51A9D046-9112-FE15-BFDB-7084F893E0FA}"/>
                </a:ext>
              </a:extLst>
            </p:cNvPr>
            <p:cNvSpPr/>
            <p:nvPr/>
          </p:nvSpPr>
          <p:spPr>
            <a:xfrm>
              <a:off x="9474101" y="2346437"/>
              <a:ext cx="101244" cy="77046"/>
            </a:xfrm>
            <a:prstGeom prst="roundRect">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i="1" noProof="0">
                <a:solidFill>
                  <a:schemeClr val="tx1"/>
                </a:solidFill>
                <a:latin typeface="Dubai Medium" panose="020B0603030403030204" pitchFamily="34" charset="-78"/>
                <a:cs typeface="Dubai Medium" panose="020B0603030403030204" pitchFamily="34" charset="-78"/>
              </a:endParaRPr>
            </a:p>
          </p:txBody>
        </p:sp>
        <p:cxnSp>
          <p:nvCxnSpPr>
            <p:cNvPr id="1204" name="Conector: curvado 1203">
              <a:extLst>
                <a:ext uri="{FF2B5EF4-FFF2-40B4-BE49-F238E27FC236}">
                  <a16:creationId xmlns:a16="http://schemas.microsoft.com/office/drawing/2014/main" id="{0ED671A7-14D9-D6F1-FC8D-C97E85EDD842}"/>
                </a:ext>
              </a:extLst>
            </p:cNvPr>
            <p:cNvCxnSpPr>
              <a:cxnSpLocks/>
              <a:stCxn id="1203" idx="3"/>
              <a:endCxn id="1205" idx="1"/>
            </p:cNvCxnSpPr>
            <p:nvPr/>
          </p:nvCxnSpPr>
          <p:spPr>
            <a:xfrm flipV="1">
              <a:off x="9575345" y="2180776"/>
              <a:ext cx="153016" cy="204184"/>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05" name="Rectángulo: esquinas redondeadas 1204">
              <a:extLst>
                <a:ext uri="{FF2B5EF4-FFF2-40B4-BE49-F238E27FC236}">
                  <a16:creationId xmlns:a16="http://schemas.microsoft.com/office/drawing/2014/main" id="{DFB6C1EE-FF0E-EFEF-3355-AF9FE3085904}"/>
                </a:ext>
              </a:extLst>
            </p:cNvPr>
            <p:cNvSpPr/>
            <p:nvPr/>
          </p:nvSpPr>
          <p:spPr>
            <a:xfrm>
              <a:off x="9728361" y="2142253"/>
              <a:ext cx="101244" cy="77046"/>
            </a:xfrm>
            <a:prstGeom prst="roundRect">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06" name="Rectángulo: esquinas redondeadas 1205">
              <a:extLst>
                <a:ext uri="{FF2B5EF4-FFF2-40B4-BE49-F238E27FC236}">
                  <a16:creationId xmlns:a16="http://schemas.microsoft.com/office/drawing/2014/main" id="{1188CFF3-14CC-0837-E979-B15E101EC156}"/>
                </a:ext>
              </a:extLst>
            </p:cNvPr>
            <p:cNvSpPr/>
            <p:nvPr/>
          </p:nvSpPr>
          <p:spPr>
            <a:xfrm>
              <a:off x="9719492" y="2554130"/>
              <a:ext cx="101244" cy="77046"/>
            </a:xfrm>
            <a:prstGeom prst="roundRect">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07" name="Conector: curvado 1206">
              <a:extLst>
                <a:ext uri="{FF2B5EF4-FFF2-40B4-BE49-F238E27FC236}">
                  <a16:creationId xmlns:a16="http://schemas.microsoft.com/office/drawing/2014/main" id="{01D7542A-4C8A-B658-7CC5-17D2F9135867}"/>
                </a:ext>
              </a:extLst>
            </p:cNvPr>
            <p:cNvCxnSpPr>
              <a:cxnSpLocks/>
              <a:stCxn id="1203" idx="3"/>
              <a:endCxn id="1206" idx="1"/>
            </p:cNvCxnSpPr>
            <p:nvPr/>
          </p:nvCxnSpPr>
          <p:spPr>
            <a:xfrm>
              <a:off x="9575345" y="2384960"/>
              <a:ext cx="144147" cy="207693"/>
            </a:xfrm>
            <a:prstGeom prst="curved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8" name="Conector recto de flecha 1207">
              <a:extLst>
                <a:ext uri="{FF2B5EF4-FFF2-40B4-BE49-F238E27FC236}">
                  <a16:creationId xmlns:a16="http://schemas.microsoft.com/office/drawing/2014/main" id="{30367F74-7D9A-C7E2-16E4-64FEFC664D1B}"/>
                </a:ext>
              </a:extLst>
            </p:cNvPr>
            <p:cNvCxnSpPr>
              <a:cxnSpLocks/>
              <a:stCxn id="1205" idx="3"/>
              <a:endCxn id="1209" idx="1"/>
            </p:cNvCxnSpPr>
            <p:nvPr/>
          </p:nvCxnSpPr>
          <p:spPr>
            <a:xfrm>
              <a:off x="9829605" y="2180776"/>
              <a:ext cx="155134" cy="46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09" name="Rectángulo: esquinas redondeadas 1208">
              <a:extLst>
                <a:ext uri="{FF2B5EF4-FFF2-40B4-BE49-F238E27FC236}">
                  <a16:creationId xmlns:a16="http://schemas.microsoft.com/office/drawing/2014/main" id="{0F62645B-C67C-52D4-5EB5-4EFE061C9CF4}"/>
                </a:ext>
              </a:extLst>
            </p:cNvPr>
            <p:cNvSpPr/>
            <p:nvPr/>
          </p:nvSpPr>
          <p:spPr>
            <a:xfrm>
              <a:off x="9984739" y="2146857"/>
              <a:ext cx="101244" cy="77046"/>
            </a:xfrm>
            <a:prstGeom prst="roundRect">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10" name="Conector recto de flecha 1209">
              <a:extLst>
                <a:ext uri="{FF2B5EF4-FFF2-40B4-BE49-F238E27FC236}">
                  <a16:creationId xmlns:a16="http://schemas.microsoft.com/office/drawing/2014/main" id="{914D7EAA-3353-ED1B-EF32-C3D08D6F66F6}"/>
                </a:ext>
              </a:extLst>
            </p:cNvPr>
            <p:cNvCxnSpPr>
              <a:cxnSpLocks/>
              <a:stCxn id="1209" idx="3"/>
              <a:endCxn id="1211" idx="1"/>
            </p:cNvCxnSpPr>
            <p:nvPr/>
          </p:nvCxnSpPr>
          <p:spPr>
            <a:xfrm flipV="1">
              <a:off x="10085983" y="2182205"/>
              <a:ext cx="158388" cy="31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11" name="Rectángulo: esquinas redondeadas 1210">
              <a:extLst>
                <a:ext uri="{FF2B5EF4-FFF2-40B4-BE49-F238E27FC236}">
                  <a16:creationId xmlns:a16="http://schemas.microsoft.com/office/drawing/2014/main" id="{A6524CD7-1CD6-B74E-7492-050BE777A3B7}"/>
                </a:ext>
              </a:extLst>
            </p:cNvPr>
            <p:cNvSpPr/>
            <p:nvPr/>
          </p:nvSpPr>
          <p:spPr>
            <a:xfrm>
              <a:off x="10244371" y="2143682"/>
              <a:ext cx="101244" cy="77046"/>
            </a:xfrm>
            <a:prstGeom prst="roundRect">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12" name="Rectángulo: esquinas redondeadas 1211">
              <a:extLst>
                <a:ext uri="{FF2B5EF4-FFF2-40B4-BE49-F238E27FC236}">
                  <a16:creationId xmlns:a16="http://schemas.microsoft.com/office/drawing/2014/main" id="{DE59AAC1-FE0F-6AA5-9026-F6972B58AA1B}"/>
                </a:ext>
              </a:extLst>
            </p:cNvPr>
            <p:cNvSpPr/>
            <p:nvPr/>
          </p:nvSpPr>
          <p:spPr>
            <a:xfrm>
              <a:off x="9221203" y="2346438"/>
              <a:ext cx="101244" cy="77046"/>
            </a:xfrm>
            <a:prstGeom prst="roundRect">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pic>
        <p:nvPicPr>
          <p:cNvPr id="1214" name="Gráfico 1213" descr="Tableta contorno">
            <a:extLst>
              <a:ext uri="{FF2B5EF4-FFF2-40B4-BE49-F238E27FC236}">
                <a16:creationId xmlns:a16="http://schemas.microsoft.com/office/drawing/2014/main" id="{DAFF716F-AB1D-8AA4-E9EA-2F3F966B184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58812" y="2550490"/>
            <a:ext cx="738978" cy="632155"/>
          </a:xfrm>
          <a:prstGeom prst="rect">
            <a:avLst/>
          </a:prstGeom>
        </p:spPr>
      </p:pic>
      <p:grpSp>
        <p:nvGrpSpPr>
          <p:cNvPr id="366" name="Grupo 365">
            <a:extLst>
              <a:ext uri="{FF2B5EF4-FFF2-40B4-BE49-F238E27FC236}">
                <a16:creationId xmlns:a16="http://schemas.microsoft.com/office/drawing/2014/main" id="{233E6E15-556E-5CA4-9F06-20B13DF9993E}"/>
              </a:ext>
            </a:extLst>
          </p:cNvPr>
          <p:cNvGrpSpPr/>
          <p:nvPr/>
        </p:nvGrpSpPr>
        <p:grpSpPr>
          <a:xfrm>
            <a:off x="9158812" y="2700589"/>
            <a:ext cx="718633" cy="819326"/>
            <a:chOff x="9982396" y="3038560"/>
            <a:chExt cx="718633" cy="819326"/>
          </a:xfrm>
        </p:grpSpPr>
        <p:sp>
          <p:nvSpPr>
            <p:cNvPr id="1215" name="CuadroTexto 1214">
              <a:extLst>
                <a:ext uri="{FF2B5EF4-FFF2-40B4-BE49-F238E27FC236}">
                  <a16:creationId xmlns:a16="http://schemas.microsoft.com/office/drawing/2014/main" id="{B327491C-260D-BC07-1DD4-6AC35F9563A7}"/>
                </a:ext>
              </a:extLst>
            </p:cNvPr>
            <p:cNvSpPr txBox="1"/>
            <p:nvPr/>
          </p:nvSpPr>
          <p:spPr>
            <a:xfrm>
              <a:off x="10042735" y="3038560"/>
              <a:ext cx="571284" cy="215444"/>
            </a:xfrm>
            <a:prstGeom prst="rect">
              <a:avLst/>
            </a:prstGeom>
            <a:noFill/>
          </p:spPr>
          <p:txBody>
            <a:bodyPr wrap="square">
              <a:spAutoFit/>
            </a:bodyPr>
            <a:lstStyle/>
            <a:p>
              <a:pPr algn="ctr"/>
              <a:r>
                <a:rPr lang="en-US" sz="800" b="1" i="1" noProof="0">
                  <a:solidFill>
                    <a:schemeClr val="tx1"/>
                  </a:solidFill>
                  <a:latin typeface="Dubai Medium" panose="020B0603030403030204" pitchFamily="34" charset="-78"/>
                  <a:cs typeface="Dubai Medium" panose="020B0603030403030204" pitchFamily="34" charset="-78"/>
                </a:rPr>
                <a:t>If</a:t>
              </a:r>
              <a:endParaRPr lang="en-US" sz="1050" b="1" i="1" noProof="0">
                <a:solidFill>
                  <a:schemeClr val="tx1"/>
                </a:solidFill>
                <a:latin typeface="Dubai Medium" panose="020B0603030403030204" pitchFamily="34" charset="-78"/>
                <a:cs typeface="Dubai Medium" panose="020B0603030403030204" pitchFamily="34" charset="-78"/>
              </a:endParaRPr>
            </a:p>
          </p:txBody>
        </p:sp>
        <p:cxnSp>
          <p:nvCxnSpPr>
            <p:cNvPr id="320" name="Conector recto 319">
              <a:extLst>
                <a:ext uri="{FF2B5EF4-FFF2-40B4-BE49-F238E27FC236}">
                  <a16:creationId xmlns:a16="http://schemas.microsoft.com/office/drawing/2014/main" id="{2B3CA147-B85A-AB99-AD3E-C6E443A99872}"/>
                </a:ext>
              </a:extLst>
            </p:cNvPr>
            <p:cNvCxnSpPr>
              <a:cxnSpLocks/>
            </p:cNvCxnSpPr>
            <p:nvPr/>
          </p:nvCxnSpPr>
          <p:spPr>
            <a:xfrm flipV="1">
              <a:off x="10091750" y="3187597"/>
              <a:ext cx="521835" cy="392"/>
            </a:xfrm>
            <a:prstGeom prst="line">
              <a:avLst/>
            </a:prstGeom>
          </p:spPr>
          <p:style>
            <a:lnRef idx="2">
              <a:schemeClr val="dk1"/>
            </a:lnRef>
            <a:fillRef idx="0">
              <a:schemeClr val="dk1"/>
            </a:fillRef>
            <a:effectRef idx="1">
              <a:schemeClr val="dk1"/>
            </a:effectRef>
            <a:fontRef idx="minor">
              <a:schemeClr val="tx1"/>
            </a:fontRef>
          </p:style>
        </p:cxnSp>
        <p:sp>
          <p:nvSpPr>
            <p:cNvPr id="321" name="CuadroTexto 320">
              <a:extLst>
                <a:ext uri="{FF2B5EF4-FFF2-40B4-BE49-F238E27FC236}">
                  <a16:creationId xmlns:a16="http://schemas.microsoft.com/office/drawing/2014/main" id="{D31C613A-FA04-871A-2EA9-7DFAAACDFC6B}"/>
                </a:ext>
              </a:extLst>
            </p:cNvPr>
            <p:cNvSpPr txBox="1"/>
            <p:nvPr/>
          </p:nvSpPr>
          <p:spPr>
            <a:xfrm>
              <a:off x="10050956" y="3187597"/>
              <a:ext cx="571284" cy="215444"/>
            </a:xfrm>
            <a:prstGeom prst="rect">
              <a:avLst/>
            </a:prstGeom>
            <a:noFill/>
          </p:spPr>
          <p:txBody>
            <a:bodyPr wrap="square">
              <a:spAutoFit/>
            </a:bodyPr>
            <a:lstStyle/>
            <a:p>
              <a:pPr algn="ctr"/>
              <a:r>
                <a:rPr lang="en-US" sz="800" b="1" i="1" noProof="0">
                  <a:solidFill>
                    <a:schemeClr val="tx1"/>
                  </a:solidFill>
                  <a:latin typeface="Dubai Medium" panose="020B0603030403030204" pitchFamily="34" charset="-78"/>
                  <a:cs typeface="Dubai Medium" panose="020B0603030403030204" pitchFamily="34" charset="-78"/>
                </a:rPr>
                <a:t>else</a:t>
              </a:r>
              <a:endParaRPr lang="en-US" sz="1050" b="1" i="1" noProof="0">
                <a:solidFill>
                  <a:schemeClr val="tx1"/>
                </a:solidFill>
                <a:latin typeface="Dubai Medium" panose="020B0603030403030204" pitchFamily="34" charset="-78"/>
                <a:cs typeface="Dubai Medium" panose="020B0603030403030204" pitchFamily="34" charset="-78"/>
              </a:endParaRPr>
            </a:p>
          </p:txBody>
        </p:sp>
        <p:cxnSp>
          <p:nvCxnSpPr>
            <p:cNvPr id="322" name="Conector: angular 321">
              <a:extLst>
                <a:ext uri="{FF2B5EF4-FFF2-40B4-BE49-F238E27FC236}">
                  <a16:creationId xmlns:a16="http://schemas.microsoft.com/office/drawing/2014/main" id="{4E1C69CC-D927-2177-71A0-A3A0899E1F3A}"/>
                </a:ext>
              </a:extLst>
            </p:cNvPr>
            <p:cNvCxnSpPr>
              <a:cxnSpLocks/>
              <a:stCxn id="321" idx="2"/>
              <a:endCxn id="323" idx="0"/>
            </p:cNvCxnSpPr>
            <p:nvPr/>
          </p:nvCxnSpPr>
          <p:spPr>
            <a:xfrm rot="5400000">
              <a:off x="10041125" y="3416948"/>
              <a:ext cx="309381" cy="281566"/>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23" name="Gráfico 322" descr="Cerrar con relleno sólido">
              <a:extLst>
                <a:ext uri="{FF2B5EF4-FFF2-40B4-BE49-F238E27FC236}">
                  <a16:creationId xmlns:a16="http://schemas.microsoft.com/office/drawing/2014/main" id="{E72F2D52-6C3E-2DF8-2CA4-605F5C40C02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982396" y="3712422"/>
              <a:ext cx="145271" cy="124271"/>
            </a:xfrm>
            <a:prstGeom prst="rect">
              <a:avLst/>
            </a:prstGeom>
          </p:spPr>
        </p:pic>
        <p:cxnSp>
          <p:nvCxnSpPr>
            <p:cNvPr id="324" name="Conector: angular 323">
              <a:extLst>
                <a:ext uri="{FF2B5EF4-FFF2-40B4-BE49-F238E27FC236}">
                  <a16:creationId xmlns:a16="http://schemas.microsoft.com/office/drawing/2014/main" id="{F9A6D378-E7C9-E20C-14C7-B1778F158F6F}"/>
                </a:ext>
              </a:extLst>
            </p:cNvPr>
            <p:cNvCxnSpPr>
              <a:cxnSpLocks/>
              <a:stCxn id="321" idx="2"/>
              <a:endCxn id="325" idx="0"/>
            </p:cNvCxnSpPr>
            <p:nvPr/>
          </p:nvCxnSpPr>
          <p:spPr>
            <a:xfrm rot="16200000" flipH="1">
              <a:off x="10318526" y="3421113"/>
              <a:ext cx="324237" cy="288092"/>
            </a:xfrm>
            <a:prstGeom prst="bentConnector3">
              <a:avLst>
                <a:gd name="adj1" fmla="val 4763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25" name="Gráfico 324" descr="Marca de verificación con relleno sólido">
              <a:extLst>
                <a:ext uri="{FF2B5EF4-FFF2-40B4-BE49-F238E27FC236}">
                  <a16:creationId xmlns:a16="http://schemas.microsoft.com/office/drawing/2014/main" id="{F02955AA-623C-FC49-3A05-D2B9F15175F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548350" y="3727278"/>
              <a:ext cx="152679" cy="130608"/>
            </a:xfrm>
            <a:prstGeom prst="rect">
              <a:avLst/>
            </a:prstGeom>
          </p:spPr>
        </p:pic>
      </p:grpSp>
      <p:cxnSp>
        <p:nvCxnSpPr>
          <p:cNvPr id="326" name="Conector recto de flecha 325">
            <a:extLst>
              <a:ext uri="{FF2B5EF4-FFF2-40B4-BE49-F238E27FC236}">
                <a16:creationId xmlns:a16="http://schemas.microsoft.com/office/drawing/2014/main" id="{6FF7D291-A7FB-0518-5BEF-A1F0D4215DBA}"/>
              </a:ext>
            </a:extLst>
          </p:cNvPr>
          <p:cNvCxnSpPr>
            <a:cxnSpLocks/>
          </p:cNvCxnSpPr>
          <p:nvPr/>
        </p:nvCxnSpPr>
        <p:spPr>
          <a:xfrm>
            <a:off x="10037809" y="1917995"/>
            <a:ext cx="231489"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7" name="Conector recto de flecha 326">
            <a:extLst>
              <a:ext uri="{FF2B5EF4-FFF2-40B4-BE49-F238E27FC236}">
                <a16:creationId xmlns:a16="http://schemas.microsoft.com/office/drawing/2014/main" id="{8C862AB6-8C47-BF06-D903-F27360FEDE46}"/>
              </a:ext>
            </a:extLst>
          </p:cNvPr>
          <p:cNvCxnSpPr>
            <a:cxnSpLocks/>
          </p:cNvCxnSpPr>
          <p:nvPr/>
        </p:nvCxnSpPr>
        <p:spPr>
          <a:xfrm>
            <a:off x="10037809" y="2070429"/>
            <a:ext cx="234055"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8" name="Conector recto de flecha 327">
            <a:extLst>
              <a:ext uri="{FF2B5EF4-FFF2-40B4-BE49-F238E27FC236}">
                <a16:creationId xmlns:a16="http://schemas.microsoft.com/office/drawing/2014/main" id="{CC4545AF-294E-D907-D05E-88486D4FBD15}"/>
              </a:ext>
            </a:extLst>
          </p:cNvPr>
          <p:cNvCxnSpPr>
            <a:cxnSpLocks/>
          </p:cNvCxnSpPr>
          <p:nvPr/>
        </p:nvCxnSpPr>
        <p:spPr>
          <a:xfrm>
            <a:off x="10037809" y="2226510"/>
            <a:ext cx="2346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0" name="Rectángulo: esquinas redondeadas 379">
            <a:extLst>
              <a:ext uri="{FF2B5EF4-FFF2-40B4-BE49-F238E27FC236}">
                <a16:creationId xmlns:a16="http://schemas.microsoft.com/office/drawing/2014/main" id="{9873E041-ADD0-E88D-1285-FB89E2563FA7}"/>
              </a:ext>
            </a:extLst>
          </p:cNvPr>
          <p:cNvSpPr/>
          <p:nvPr/>
        </p:nvSpPr>
        <p:spPr>
          <a:xfrm>
            <a:off x="4735701" y="2704313"/>
            <a:ext cx="346877" cy="33172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077" name="Document2" descr="{&quot;Key&quot;:&quot;POWER_USER_SHAPE_ICON&quot;,&quot;Value&quot;:&quot;POWER_USER_SHAPE_ICON_STYLE_1&quot;}">
            <a:extLst>
              <a:ext uri="{FF2B5EF4-FFF2-40B4-BE49-F238E27FC236}">
                <a16:creationId xmlns:a16="http://schemas.microsoft.com/office/drawing/2014/main" id="{61D1C3FE-2BBD-E3D5-3BC1-918D2728586A}"/>
              </a:ext>
            </a:extLst>
          </p:cNvPr>
          <p:cNvGrpSpPr>
            <a:grpSpLocks noChangeAspect="1"/>
          </p:cNvGrpSpPr>
          <p:nvPr>
            <p:custDataLst>
              <p:tags r:id="rId1"/>
            </p:custDataLst>
          </p:nvPr>
        </p:nvGrpSpPr>
        <p:grpSpPr bwMode="auto">
          <a:xfrm>
            <a:off x="4805384" y="2739369"/>
            <a:ext cx="199511" cy="261610"/>
            <a:chOff x="176" y="141"/>
            <a:chExt cx="151" cy="198"/>
          </a:xfrm>
          <a:solidFill>
            <a:schemeClr val="bg1"/>
          </a:solidFill>
        </p:grpSpPr>
        <p:sp>
          <p:nvSpPr>
            <p:cNvPr id="1078" name="Document2">
              <a:extLst>
                <a:ext uri="{FF2B5EF4-FFF2-40B4-BE49-F238E27FC236}">
                  <a16:creationId xmlns:a16="http://schemas.microsoft.com/office/drawing/2014/main" id="{97B9E738-9FB0-DBB4-0BA5-59F43FA098B7}"/>
                </a:ext>
              </a:extLst>
            </p:cNvPr>
            <p:cNvSpPr>
              <a:spLocks noEditPoints="1"/>
            </p:cNvSpPr>
            <p:nvPr>
              <p:custDataLst>
                <p:tags r:id="rId12"/>
              </p:custDataLst>
            </p:nvPr>
          </p:nvSpPr>
          <p:spPr bwMode="auto">
            <a:xfrm>
              <a:off x="176" y="141"/>
              <a:ext cx="151" cy="198"/>
            </a:xfrm>
            <a:custGeom>
              <a:avLst/>
              <a:gdLst>
                <a:gd name="T0" fmla="*/ 388 w 401"/>
                <a:gd name="T1" fmla="*/ 525 h 525"/>
                <a:gd name="T2" fmla="*/ 13 w 401"/>
                <a:gd name="T3" fmla="*/ 525 h 525"/>
                <a:gd name="T4" fmla="*/ 0 w 401"/>
                <a:gd name="T5" fmla="*/ 512 h 525"/>
                <a:gd name="T6" fmla="*/ 0 w 401"/>
                <a:gd name="T7" fmla="*/ 12 h 525"/>
                <a:gd name="T8" fmla="*/ 13 w 401"/>
                <a:gd name="T9" fmla="*/ 0 h 525"/>
                <a:gd name="T10" fmla="*/ 388 w 401"/>
                <a:gd name="T11" fmla="*/ 0 h 525"/>
                <a:gd name="T12" fmla="*/ 401 w 401"/>
                <a:gd name="T13" fmla="*/ 12 h 525"/>
                <a:gd name="T14" fmla="*/ 401 w 401"/>
                <a:gd name="T15" fmla="*/ 512 h 525"/>
                <a:gd name="T16" fmla="*/ 388 w 401"/>
                <a:gd name="T17" fmla="*/ 525 h 525"/>
                <a:gd name="T18" fmla="*/ 25 w 401"/>
                <a:gd name="T19" fmla="*/ 500 h 525"/>
                <a:gd name="T20" fmla="*/ 376 w 401"/>
                <a:gd name="T21" fmla="*/ 500 h 525"/>
                <a:gd name="T22" fmla="*/ 376 w 401"/>
                <a:gd name="T23" fmla="*/ 25 h 525"/>
                <a:gd name="T24" fmla="*/ 25 w 401"/>
                <a:gd name="T25" fmla="*/ 25 h 525"/>
                <a:gd name="T26" fmla="*/ 25 w 401"/>
                <a:gd name="T27" fmla="*/ 50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1" h="525">
                  <a:moveTo>
                    <a:pt x="388" y="525"/>
                  </a:moveTo>
                  <a:lnTo>
                    <a:pt x="13" y="525"/>
                  </a:lnTo>
                  <a:cubicBezTo>
                    <a:pt x="5" y="525"/>
                    <a:pt x="0" y="520"/>
                    <a:pt x="0" y="512"/>
                  </a:cubicBezTo>
                  <a:lnTo>
                    <a:pt x="0" y="12"/>
                  </a:lnTo>
                  <a:cubicBezTo>
                    <a:pt x="0" y="5"/>
                    <a:pt x="5" y="0"/>
                    <a:pt x="13" y="0"/>
                  </a:cubicBezTo>
                  <a:lnTo>
                    <a:pt x="388" y="0"/>
                  </a:lnTo>
                  <a:cubicBezTo>
                    <a:pt x="395" y="0"/>
                    <a:pt x="401" y="5"/>
                    <a:pt x="401" y="12"/>
                  </a:cubicBezTo>
                  <a:lnTo>
                    <a:pt x="401" y="512"/>
                  </a:lnTo>
                  <a:cubicBezTo>
                    <a:pt x="401" y="520"/>
                    <a:pt x="394" y="525"/>
                    <a:pt x="388" y="525"/>
                  </a:cubicBezTo>
                  <a:close/>
                  <a:moveTo>
                    <a:pt x="25" y="500"/>
                  </a:moveTo>
                  <a:lnTo>
                    <a:pt x="376" y="500"/>
                  </a:lnTo>
                  <a:lnTo>
                    <a:pt x="376" y="25"/>
                  </a:lnTo>
                  <a:lnTo>
                    <a:pt x="25" y="25"/>
                  </a:lnTo>
                  <a:lnTo>
                    <a:pt x="25" y="5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079" name="Document2">
              <a:extLst>
                <a:ext uri="{FF2B5EF4-FFF2-40B4-BE49-F238E27FC236}">
                  <a16:creationId xmlns:a16="http://schemas.microsoft.com/office/drawing/2014/main" id="{A5558BA6-1B4A-518B-D6BD-7834137E2F5B}"/>
                </a:ext>
              </a:extLst>
            </p:cNvPr>
            <p:cNvSpPr>
              <a:spLocks noChangeArrowheads="1"/>
            </p:cNvSpPr>
            <p:nvPr>
              <p:custDataLst>
                <p:tags r:id="rId13"/>
              </p:custDataLst>
            </p:nvPr>
          </p:nvSpPr>
          <p:spPr bwMode="auto">
            <a:xfrm>
              <a:off x="205" y="239"/>
              <a:ext cx="94" cy="9"/>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080" name="Document2">
              <a:extLst>
                <a:ext uri="{FF2B5EF4-FFF2-40B4-BE49-F238E27FC236}">
                  <a16:creationId xmlns:a16="http://schemas.microsoft.com/office/drawing/2014/main" id="{AFFC4D0A-B520-6DB9-9D2B-5640C23AF79F}"/>
                </a:ext>
              </a:extLst>
            </p:cNvPr>
            <p:cNvSpPr>
              <a:spLocks noChangeArrowheads="1"/>
            </p:cNvSpPr>
            <p:nvPr>
              <p:custDataLst>
                <p:tags r:id="rId14"/>
              </p:custDataLst>
            </p:nvPr>
          </p:nvSpPr>
          <p:spPr bwMode="auto">
            <a:xfrm>
              <a:off x="205" y="267"/>
              <a:ext cx="94" cy="9"/>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083" name="Document2">
              <a:extLst>
                <a:ext uri="{FF2B5EF4-FFF2-40B4-BE49-F238E27FC236}">
                  <a16:creationId xmlns:a16="http://schemas.microsoft.com/office/drawing/2014/main" id="{9C22F92C-54EB-5F13-DBD9-2DFFC5362DC6}"/>
                </a:ext>
              </a:extLst>
            </p:cNvPr>
            <p:cNvSpPr>
              <a:spLocks noChangeArrowheads="1"/>
            </p:cNvSpPr>
            <p:nvPr>
              <p:custDataLst>
                <p:tags r:id="rId15"/>
              </p:custDataLst>
            </p:nvPr>
          </p:nvSpPr>
          <p:spPr bwMode="auto">
            <a:xfrm>
              <a:off x="205" y="295"/>
              <a:ext cx="94" cy="1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084" name="Document2">
              <a:extLst>
                <a:ext uri="{FF2B5EF4-FFF2-40B4-BE49-F238E27FC236}">
                  <a16:creationId xmlns:a16="http://schemas.microsoft.com/office/drawing/2014/main" id="{EBDAFF89-B4D8-6146-06E7-18892A2731D4}"/>
                </a:ext>
              </a:extLst>
            </p:cNvPr>
            <p:cNvSpPr>
              <a:spLocks noChangeArrowheads="1"/>
            </p:cNvSpPr>
            <p:nvPr>
              <p:custDataLst>
                <p:tags r:id="rId16"/>
              </p:custDataLst>
            </p:nvPr>
          </p:nvSpPr>
          <p:spPr bwMode="auto">
            <a:xfrm>
              <a:off x="252" y="182"/>
              <a:ext cx="47" cy="1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085" name="Document2">
              <a:extLst>
                <a:ext uri="{FF2B5EF4-FFF2-40B4-BE49-F238E27FC236}">
                  <a16:creationId xmlns:a16="http://schemas.microsoft.com/office/drawing/2014/main" id="{1F8DABD7-176A-AE83-5C33-14CF8FA88066}"/>
                </a:ext>
              </a:extLst>
            </p:cNvPr>
            <p:cNvSpPr>
              <a:spLocks noChangeArrowheads="1"/>
            </p:cNvSpPr>
            <p:nvPr>
              <p:custDataLst>
                <p:tags r:id="rId17"/>
              </p:custDataLst>
            </p:nvPr>
          </p:nvSpPr>
          <p:spPr bwMode="auto">
            <a:xfrm>
              <a:off x="252" y="211"/>
              <a:ext cx="47" cy="9"/>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086" name="Document2">
              <a:extLst>
                <a:ext uri="{FF2B5EF4-FFF2-40B4-BE49-F238E27FC236}">
                  <a16:creationId xmlns:a16="http://schemas.microsoft.com/office/drawing/2014/main" id="{AC6F4D72-3CF8-F10B-C145-09E108E63830}"/>
                </a:ext>
              </a:extLst>
            </p:cNvPr>
            <p:cNvSpPr>
              <a:spLocks/>
            </p:cNvSpPr>
            <p:nvPr>
              <p:custDataLst>
                <p:tags r:id="rId18"/>
              </p:custDataLst>
            </p:nvPr>
          </p:nvSpPr>
          <p:spPr bwMode="auto">
            <a:xfrm>
              <a:off x="206" y="182"/>
              <a:ext cx="36" cy="37"/>
            </a:xfrm>
            <a:custGeom>
              <a:avLst/>
              <a:gdLst>
                <a:gd name="T0" fmla="*/ 49 w 98"/>
                <a:gd name="T1" fmla="*/ 97 h 97"/>
                <a:gd name="T2" fmla="*/ 49 w 98"/>
                <a:gd name="T3" fmla="*/ 97 h 97"/>
                <a:gd name="T4" fmla="*/ 0 w 98"/>
                <a:gd name="T5" fmla="*/ 48 h 97"/>
                <a:gd name="T6" fmla="*/ 0 w 98"/>
                <a:gd name="T7" fmla="*/ 48 h 97"/>
                <a:gd name="T8" fmla="*/ 49 w 98"/>
                <a:gd name="T9" fmla="*/ 0 h 97"/>
                <a:gd name="T10" fmla="*/ 49 w 98"/>
                <a:gd name="T11" fmla="*/ 0 h 97"/>
                <a:gd name="T12" fmla="*/ 98 w 98"/>
                <a:gd name="T13" fmla="*/ 48 h 97"/>
                <a:gd name="T14" fmla="*/ 98 w 98"/>
                <a:gd name="T15" fmla="*/ 48 h 97"/>
                <a:gd name="T16" fmla="*/ 49 w 98"/>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7">
                  <a:moveTo>
                    <a:pt x="49" y="97"/>
                  </a:moveTo>
                  <a:lnTo>
                    <a:pt x="49" y="97"/>
                  </a:lnTo>
                  <a:cubicBezTo>
                    <a:pt x="22" y="97"/>
                    <a:pt x="0" y="75"/>
                    <a:pt x="0" y="48"/>
                  </a:cubicBezTo>
                  <a:lnTo>
                    <a:pt x="0" y="48"/>
                  </a:lnTo>
                  <a:cubicBezTo>
                    <a:pt x="0" y="21"/>
                    <a:pt x="23" y="0"/>
                    <a:pt x="49" y="0"/>
                  </a:cubicBezTo>
                  <a:lnTo>
                    <a:pt x="49" y="0"/>
                  </a:lnTo>
                  <a:cubicBezTo>
                    <a:pt x="77" y="0"/>
                    <a:pt x="98" y="22"/>
                    <a:pt x="98" y="48"/>
                  </a:cubicBezTo>
                  <a:lnTo>
                    <a:pt x="98" y="48"/>
                  </a:lnTo>
                  <a:cubicBezTo>
                    <a:pt x="98" y="76"/>
                    <a:pt x="77" y="97"/>
                    <a:pt x="49" y="9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p>
          </p:txBody>
        </p:sp>
      </p:grpSp>
      <p:sp>
        <p:nvSpPr>
          <p:cNvPr id="389" name="Rectángulo: esquinas redondeadas 388">
            <a:extLst>
              <a:ext uri="{FF2B5EF4-FFF2-40B4-BE49-F238E27FC236}">
                <a16:creationId xmlns:a16="http://schemas.microsoft.com/office/drawing/2014/main" id="{8C432FE6-2D84-544B-D275-85F70815C162}"/>
              </a:ext>
            </a:extLst>
          </p:cNvPr>
          <p:cNvSpPr/>
          <p:nvPr/>
        </p:nvSpPr>
        <p:spPr>
          <a:xfrm>
            <a:off x="5298221" y="2699682"/>
            <a:ext cx="346877" cy="33172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i="1" noProof="0">
                <a:solidFill>
                  <a:schemeClr val="bg1"/>
                </a:solidFill>
                <a:latin typeface="Dubai Medium" panose="020B0603030403030204" pitchFamily="34" charset="-78"/>
                <a:cs typeface="Dubai Medium" panose="020B0603030403030204" pitchFamily="34" charset="-78"/>
              </a:rPr>
              <a:t>If </a:t>
            </a:r>
            <a:br>
              <a:rPr lang="en-US" sz="900" b="1" i="1" noProof="0">
                <a:solidFill>
                  <a:schemeClr val="bg1"/>
                </a:solidFill>
                <a:latin typeface="Dubai Medium" panose="020B0603030403030204" pitchFamily="34" charset="-78"/>
                <a:cs typeface="Dubai Medium" panose="020B0603030403030204" pitchFamily="34" charset="-78"/>
              </a:rPr>
            </a:br>
            <a:r>
              <a:rPr lang="en-US" sz="900" b="1" i="1" noProof="0">
                <a:solidFill>
                  <a:schemeClr val="bg1"/>
                </a:solidFill>
                <a:latin typeface="Dubai Medium" panose="020B0603030403030204" pitchFamily="34" charset="-78"/>
                <a:cs typeface="Dubai Medium" panose="020B0603030403030204" pitchFamily="34" charset="-78"/>
              </a:rPr>
              <a:t>( )</a:t>
            </a:r>
            <a:endParaRPr lang="en-US" sz="1000" b="1" i="1" noProof="0">
              <a:solidFill>
                <a:schemeClr val="bg1"/>
              </a:solidFill>
              <a:latin typeface="Dubai Medium" panose="020B0603030403030204" pitchFamily="34" charset="-78"/>
              <a:cs typeface="Dubai Medium" panose="020B0603030403030204" pitchFamily="34" charset="-78"/>
            </a:endParaRPr>
          </a:p>
        </p:txBody>
      </p:sp>
      <p:sp>
        <p:nvSpPr>
          <p:cNvPr id="394" name="Rectángulo: esquinas redondeadas 393">
            <a:extLst>
              <a:ext uri="{FF2B5EF4-FFF2-40B4-BE49-F238E27FC236}">
                <a16:creationId xmlns:a16="http://schemas.microsoft.com/office/drawing/2014/main" id="{C35E6729-2698-AE60-A47F-C31CA054228E}"/>
              </a:ext>
            </a:extLst>
          </p:cNvPr>
          <p:cNvSpPr/>
          <p:nvPr/>
        </p:nvSpPr>
        <p:spPr>
          <a:xfrm>
            <a:off x="6004211" y="2306488"/>
            <a:ext cx="346877" cy="33172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93" name="Rectángulo: esquinas redondeadas 392">
            <a:extLst>
              <a:ext uri="{FF2B5EF4-FFF2-40B4-BE49-F238E27FC236}">
                <a16:creationId xmlns:a16="http://schemas.microsoft.com/office/drawing/2014/main" id="{B303891C-604F-755F-E252-02678D6C7A7B}"/>
              </a:ext>
            </a:extLst>
          </p:cNvPr>
          <p:cNvSpPr/>
          <p:nvPr/>
        </p:nvSpPr>
        <p:spPr>
          <a:xfrm>
            <a:off x="6020596" y="3035688"/>
            <a:ext cx="346877" cy="33172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203" name="Picture 6" descr="Microsoft Teams Logo y símbolo, significado, historia, PNG, marca">
            <a:extLst>
              <a:ext uri="{FF2B5EF4-FFF2-40B4-BE49-F238E27FC236}">
                <a16:creationId xmlns:a16="http://schemas.microsoft.com/office/drawing/2014/main" id="{A5DBC296-10F6-56AC-46B6-2C13D414F4A6}"/>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foregroundMark x1="76705" y1="26591" x2="76705" y2="26591"/>
                        <a14:foregroundMark x1="30909" y1="43750" x2="30909" y2="43750"/>
                        <a14:foregroundMark x1="24091" y1="42273" x2="28750" y2="56705"/>
                        <a14:foregroundMark x1="28409" y1="58182" x2="36364" y2="41932"/>
                        <a14:foregroundMark x1="33864" y1="41932" x2="33864" y2="44432"/>
                        <a14:foregroundMark x1="30568" y1="45227" x2="30227" y2="48068"/>
                        <a14:foregroundMark x1="30568" y1="43750" x2="30909" y2="50909"/>
                        <a14:foregroundMark x1="81136" y1="26364" x2="81136" y2="26364"/>
                        <a14:foregroundMark x1="76818" y1="26023" x2="76818" y2="26023"/>
                        <a14:foregroundMark x1="78636" y1="28523" x2="78636" y2="28523"/>
                        <a14:foregroundMark x1="76477" y1="24205" x2="80455" y2="25682"/>
                      </a14:backgroundRemoval>
                    </a14:imgEffect>
                  </a14:imgLayer>
                </a14:imgProps>
              </a:ext>
              <a:ext uri="{28A0092B-C50C-407E-A947-70E740481C1C}">
                <a14:useLocalDpi xmlns:a14="http://schemas.microsoft.com/office/drawing/2010/main" val="0"/>
              </a:ext>
            </a:extLst>
          </a:blip>
          <a:srcRect/>
          <a:stretch>
            <a:fillRect/>
          </a:stretch>
        </p:blipFill>
        <p:spPr bwMode="auto">
          <a:xfrm>
            <a:off x="6029389" y="3031404"/>
            <a:ext cx="321768" cy="321768"/>
          </a:xfrm>
          <a:prstGeom prst="rect">
            <a:avLst/>
          </a:prstGeom>
          <a:noFill/>
          <a:extLst>
            <a:ext uri="{909E8E84-426E-40DD-AFC4-6F175D3DCCD1}">
              <a14:hiddenFill xmlns:a14="http://schemas.microsoft.com/office/drawing/2010/main">
                <a:solidFill>
                  <a:srgbClr val="FFFFFF"/>
                </a:solidFill>
              </a14:hiddenFill>
            </a:ext>
          </a:extLst>
        </p:spPr>
      </p:pic>
      <p:grpSp>
        <p:nvGrpSpPr>
          <p:cNvPr id="1087" name="Refresh" descr="{&quot;Key&quot;:&quot;POWER_USER_SHAPE_ICON&quot;,&quot;Value&quot;:&quot;POWER_USER_SHAPE_ICON_STYLE_1&quot;}">
            <a:extLst>
              <a:ext uri="{FF2B5EF4-FFF2-40B4-BE49-F238E27FC236}">
                <a16:creationId xmlns:a16="http://schemas.microsoft.com/office/drawing/2014/main" id="{2FAD2FAF-CEF0-C81E-9424-1C94AD784F4C}"/>
              </a:ext>
            </a:extLst>
          </p:cNvPr>
          <p:cNvGrpSpPr>
            <a:grpSpLocks noChangeAspect="1"/>
          </p:cNvGrpSpPr>
          <p:nvPr/>
        </p:nvGrpSpPr>
        <p:grpSpPr>
          <a:xfrm>
            <a:off x="6062155" y="2327163"/>
            <a:ext cx="260713" cy="282772"/>
            <a:chOff x="3005139" y="6103938"/>
            <a:chExt cx="412750" cy="447675"/>
          </a:xfrm>
          <a:solidFill>
            <a:schemeClr val="bg1"/>
          </a:solidFill>
        </p:grpSpPr>
        <p:sp>
          <p:nvSpPr>
            <p:cNvPr id="193" name="Freeform 473">
              <a:extLst>
                <a:ext uri="{FF2B5EF4-FFF2-40B4-BE49-F238E27FC236}">
                  <a16:creationId xmlns:a16="http://schemas.microsoft.com/office/drawing/2014/main" id="{925D6BCC-1BAD-88CE-04A6-5DFE1689AA1D}"/>
                </a:ext>
              </a:extLst>
            </p:cNvPr>
            <p:cNvSpPr>
              <a:spLocks/>
            </p:cNvSpPr>
            <p:nvPr/>
          </p:nvSpPr>
          <p:spPr bwMode="auto">
            <a:xfrm>
              <a:off x="3005139" y="6119813"/>
              <a:ext cx="284163" cy="312738"/>
            </a:xfrm>
            <a:custGeom>
              <a:avLst/>
              <a:gdLst>
                <a:gd name="T0" fmla="*/ 54 w 312"/>
                <a:gd name="T1" fmla="*/ 344 h 344"/>
                <a:gd name="T2" fmla="*/ 48 w 312"/>
                <a:gd name="T3" fmla="*/ 341 h 344"/>
                <a:gd name="T4" fmla="*/ 66 w 312"/>
                <a:gd name="T5" fmla="*/ 94 h 344"/>
                <a:gd name="T6" fmla="*/ 306 w 312"/>
                <a:gd name="T7" fmla="*/ 35 h 344"/>
                <a:gd name="T8" fmla="*/ 310 w 312"/>
                <a:gd name="T9" fmla="*/ 45 h 344"/>
                <a:gd name="T10" fmla="*/ 301 w 312"/>
                <a:gd name="T11" fmla="*/ 49 h 344"/>
                <a:gd name="T12" fmla="*/ 77 w 312"/>
                <a:gd name="T13" fmla="*/ 103 h 344"/>
                <a:gd name="T14" fmla="*/ 61 w 312"/>
                <a:gd name="T15" fmla="*/ 333 h 344"/>
                <a:gd name="T16" fmla="*/ 58 w 312"/>
                <a:gd name="T17" fmla="*/ 343 h 344"/>
                <a:gd name="T18" fmla="*/ 54 w 312"/>
                <a:gd name="T19"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44">
                  <a:moveTo>
                    <a:pt x="54" y="344"/>
                  </a:moveTo>
                  <a:cubicBezTo>
                    <a:pt x="52" y="344"/>
                    <a:pt x="50" y="343"/>
                    <a:pt x="48" y="341"/>
                  </a:cubicBezTo>
                  <a:cubicBezTo>
                    <a:pt x="0" y="263"/>
                    <a:pt x="7" y="164"/>
                    <a:pt x="66" y="94"/>
                  </a:cubicBezTo>
                  <a:cubicBezTo>
                    <a:pt x="125" y="24"/>
                    <a:pt x="221" y="0"/>
                    <a:pt x="306" y="35"/>
                  </a:cubicBezTo>
                  <a:cubicBezTo>
                    <a:pt x="310" y="37"/>
                    <a:pt x="312" y="41"/>
                    <a:pt x="310" y="45"/>
                  </a:cubicBezTo>
                  <a:cubicBezTo>
                    <a:pt x="308" y="48"/>
                    <a:pt x="304" y="50"/>
                    <a:pt x="301" y="49"/>
                  </a:cubicBezTo>
                  <a:cubicBezTo>
                    <a:pt x="222" y="16"/>
                    <a:pt x="132" y="38"/>
                    <a:pt x="77" y="103"/>
                  </a:cubicBezTo>
                  <a:cubicBezTo>
                    <a:pt x="22" y="168"/>
                    <a:pt x="15" y="261"/>
                    <a:pt x="61" y="333"/>
                  </a:cubicBezTo>
                  <a:cubicBezTo>
                    <a:pt x="63" y="336"/>
                    <a:pt x="62" y="341"/>
                    <a:pt x="58" y="343"/>
                  </a:cubicBezTo>
                  <a:cubicBezTo>
                    <a:pt x="57" y="344"/>
                    <a:pt x="56" y="344"/>
                    <a:pt x="54" y="344"/>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00" name="Freeform 474">
              <a:extLst>
                <a:ext uri="{FF2B5EF4-FFF2-40B4-BE49-F238E27FC236}">
                  <a16:creationId xmlns:a16="http://schemas.microsoft.com/office/drawing/2014/main" id="{F8634FDF-F14F-CA5A-7FE5-FFBCD3DB57A9}"/>
                </a:ext>
              </a:extLst>
            </p:cNvPr>
            <p:cNvSpPr>
              <a:spLocks/>
            </p:cNvSpPr>
            <p:nvPr/>
          </p:nvSpPr>
          <p:spPr bwMode="auto">
            <a:xfrm>
              <a:off x="3133726" y="6223000"/>
              <a:ext cx="284163" cy="300038"/>
            </a:xfrm>
            <a:custGeom>
              <a:avLst/>
              <a:gdLst>
                <a:gd name="T0" fmla="*/ 85 w 312"/>
                <a:gd name="T1" fmla="*/ 325 h 328"/>
                <a:gd name="T2" fmla="*/ 5 w 312"/>
                <a:gd name="T3" fmla="*/ 309 h 328"/>
                <a:gd name="T4" fmla="*/ 1 w 312"/>
                <a:gd name="T5" fmla="*/ 300 h 328"/>
                <a:gd name="T6" fmla="*/ 11 w 312"/>
                <a:gd name="T7" fmla="*/ 296 h 328"/>
                <a:gd name="T8" fmla="*/ 234 w 312"/>
                <a:gd name="T9" fmla="*/ 241 h 328"/>
                <a:gd name="T10" fmla="*/ 251 w 312"/>
                <a:gd name="T11" fmla="*/ 12 h 328"/>
                <a:gd name="T12" fmla="*/ 253 w 312"/>
                <a:gd name="T13" fmla="*/ 2 h 328"/>
                <a:gd name="T14" fmla="*/ 263 w 312"/>
                <a:gd name="T15" fmla="*/ 4 h 328"/>
                <a:gd name="T16" fmla="*/ 246 w 312"/>
                <a:gd name="T17" fmla="*/ 251 h 328"/>
                <a:gd name="T18" fmla="*/ 85 w 312"/>
                <a:gd name="T19" fmla="*/ 32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28">
                  <a:moveTo>
                    <a:pt x="85" y="325"/>
                  </a:moveTo>
                  <a:cubicBezTo>
                    <a:pt x="59" y="325"/>
                    <a:pt x="31" y="320"/>
                    <a:pt x="5" y="309"/>
                  </a:cubicBezTo>
                  <a:cubicBezTo>
                    <a:pt x="2" y="308"/>
                    <a:pt x="0" y="304"/>
                    <a:pt x="1" y="300"/>
                  </a:cubicBezTo>
                  <a:cubicBezTo>
                    <a:pt x="3" y="296"/>
                    <a:pt x="7" y="294"/>
                    <a:pt x="11" y="296"/>
                  </a:cubicBezTo>
                  <a:cubicBezTo>
                    <a:pt x="90" y="328"/>
                    <a:pt x="179" y="306"/>
                    <a:pt x="234" y="241"/>
                  </a:cubicBezTo>
                  <a:cubicBezTo>
                    <a:pt x="289" y="176"/>
                    <a:pt x="296" y="84"/>
                    <a:pt x="251" y="12"/>
                  </a:cubicBezTo>
                  <a:cubicBezTo>
                    <a:pt x="249" y="8"/>
                    <a:pt x="250" y="4"/>
                    <a:pt x="253" y="2"/>
                  </a:cubicBezTo>
                  <a:cubicBezTo>
                    <a:pt x="257" y="0"/>
                    <a:pt x="261" y="1"/>
                    <a:pt x="263" y="4"/>
                  </a:cubicBezTo>
                  <a:cubicBezTo>
                    <a:pt x="312" y="82"/>
                    <a:pt x="305" y="181"/>
                    <a:pt x="246" y="251"/>
                  </a:cubicBezTo>
                  <a:cubicBezTo>
                    <a:pt x="205" y="299"/>
                    <a:pt x="146" y="325"/>
                    <a:pt x="85" y="32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01" name="Freeform 475">
              <a:extLst>
                <a:ext uri="{FF2B5EF4-FFF2-40B4-BE49-F238E27FC236}">
                  <a16:creationId xmlns:a16="http://schemas.microsoft.com/office/drawing/2014/main" id="{4C6CDAA4-1739-AD5C-7042-5D88B251C6EE}"/>
                </a:ext>
              </a:extLst>
            </p:cNvPr>
            <p:cNvSpPr>
              <a:spLocks/>
            </p:cNvSpPr>
            <p:nvPr/>
          </p:nvSpPr>
          <p:spPr bwMode="auto">
            <a:xfrm>
              <a:off x="3228976" y="6103938"/>
              <a:ext cx="60325" cy="79375"/>
            </a:xfrm>
            <a:custGeom>
              <a:avLst/>
              <a:gdLst>
                <a:gd name="T0" fmla="*/ 8 w 67"/>
                <a:gd name="T1" fmla="*/ 86 h 86"/>
                <a:gd name="T2" fmla="*/ 2 w 67"/>
                <a:gd name="T3" fmla="*/ 82 h 86"/>
                <a:gd name="T4" fmla="*/ 5 w 67"/>
                <a:gd name="T5" fmla="*/ 72 h 86"/>
                <a:gd name="T6" fmla="*/ 49 w 67"/>
                <a:gd name="T7" fmla="*/ 54 h 86"/>
                <a:gd name="T8" fmla="*/ 31 w 67"/>
                <a:gd name="T9" fmla="*/ 11 h 86"/>
                <a:gd name="T10" fmla="*/ 35 w 67"/>
                <a:gd name="T11" fmla="*/ 1 h 86"/>
                <a:gd name="T12" fmla="*/ 44 w 67"/>
                <a:gd name="T13" fmla="*/ 5 h 86"/>
                <a:gd name="T14" fmla="*/ 65 w 67"/>
                <a:gd name="T15" fmla="*/ 55 h 86"/>
                <a:gd name="T16" fmla="*/ 61 w 67"/>
                <a:gd name="T17" fmla="*/ 65 h 86"/>
                <a:gd name="T18" fmla="*/ 11 w 67"/>
                <a:gd name="T19" fmla="*/ 85 h 86"/>
                <a:gd name="T20" fmla="*/ 8 w 67"/>
                <a:gd name="T2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6">
                  <a:moveTo>
                    <a:pt x="8" y="86"/>
                  </a:moveTo>
                  <a:cubicBezTo>
                    <a:pt x="5" y="86"/>
                    <a:pt x="3" y="84"/>
                    <a:pt x="2" y="82"/>
                  </a:cubicBezTo>
                  <a:cubicBezTo>
                    <a:pt x="0" y="78"/>
                    <a:pt x="2" y="74"/>
                    <a:pt x="5" y="72"/>
                  </a:cubicBezTo>
                  <a:lnTo>
                    <a:pt x="49" y="54"/>
                  </a:lnTo>
                  <a:lnTo>
                    <a:pt x="31" y="11"/>
                  </a:lnTo>
                  <a:cubicBezTo>
                    <a:pt x="29" y="7"/>
                    <a:pt x="31" y="3"/>
                    <a:pt x="35" y="1"/>
                  </a:cubicBezTo>
                  <a:cubicBezTo>
                    <a:pt x="38" y="0"/>
                    <a:pt x="43" y="1"/>
                    <a:pt x="44" y="5"/>
                  </a:cubicBezTo>
                  <a:lnTo>
                    <a:pt x="65" y="55"/>
                  </a:lnTo>
                  <a:cubicBezTo>
                    <a:pt x="67" y="59"/>
                    <a:pt x="65" y="63"/>
                    <a:pt x="61" y="65"/>
                  </a:cubicBezTo>
                  <a:lnTo>
                    <a:pt x="11" y="85"/>
                  </a:lnTo>
                  <a:cubicBezTo>
                    <a:pt x="10" y="86"/>
                    <a:pt x="9" y="86"/>
                    <a:pt x="8" y="86"/>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02" name="Freeform 476">
              <a:extLst>
                <a:ext uri="{FF2B5EF4-FFF2-40B4-BE49-F238E27FC236}">
                  <a16:creationId xmlns:a16="http://schemas.microsoft.com/office/drawing/2014/main" id="{14E33B36-7B0B-D882-F2D1-05F3026663DE}"/>
                </a:ext>
              </a:extLst>
            </p:cNvPr>
            <p:cNvSpPr>
              <a:spLocks/>
            </p:cNvSpPr>
            <p:nvPr/>
          </p:nvSpPr>
          <p:spPr bwMode="auto">
            <a:xfrm>
              <a:off x="3133726" y="6473825"/>
              <a:ext cx="60325" cy="77788"/>
            </a:xfrm>
            <a:custGeom>
              <a:avLst/>
              <a:gdLst>
                <a:gd name="T0" fmla="*/ 29 w 66"/>
                <a:gd name="T1" fmla="*/ 86 h 86"/>
                <a:gd name="T2" fmla="*/ 22 w 66"/>
                <a:gd name="T3" fmla="*/ 82 h 86"/>
                <a:gd name="T4" fmla="*/ 1 w 66"/>
                <a:gd name="T5" fmla="*/ 31 h 86"/>
                <a:gd name="T6" fmla="*/ 5 w 66"/>
                <a:gd name="T7" fmla="*/ 22 h 86"/>
                <a:gd name="T8" fmla="*/ 55 w 66"/>
                <a:gd name="T9" fmla="*/ 1 h 86"/>
                <a:gd name="T10" fmla="*/ 65 w 66"/>
                <a:gd name="T11" fmla="*/ 5 h 86"/>
                <a:gd name="T12" fmla="*/ 61 w 66"/>
                <a:gd name="T13" fmla="*/ 15 h 86"/>
                <a:gd name="T14" fmla="*/ 18 w 66"/>
                <a:gd name="T15" fmla="*/ 33 h 86"/>
                <a:gd name="T16" fmla="*/ 36 w 66"/>
                <a:gd name="T17" fmla="*/ 76 h 86"/>
                <a:gd name="T18" fmla="*/ 32 w 66"/>
                <a:gd name="T19" fmla="*/ 85 h 86"/>
                <a:gd name="T20" fmla="*/ 29 w 66"/>
                <a:gd name="T2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6">
                  <a:moveTo>
                    <a:pt x="29" y="86"/>
                  </a:moveTo>
                  <a:cubicBezTo>
                    <a:pt x="26" y="86"/>
                    <a:pt x="23" y="84"/>
                    <a:pt x="22" y="82"/>
                  </a:cubicBezTo>
                  <a:lnTo>
                    <a:pt x="1" y="31"/>
                  </a:lnTo>
                  <a:cubicBezTo>
                    <a:pt x="0" y="28"/>
                    <a:pt x="2" y="24"/>
                    <a:pt x="5" y="22"/>
                  </a:cubicBezTo>
                  <a:lnTo>
                    <a:pt x="55" y="1"/>
                  </a:lnTo>
                  <a:cubicBezTo>
                    <a:pt x="59" y="0"/>
                    <a:pt x="63" y="1"/>
                    <a:pt x="65" y="5"/>
                  </a:cubicBezTo>
                  <a:cubicBezTo>
                    <a:pt x="66" y="9"/>
                    <a:pt x="65" y="13"/>
                    <a:pt x="61" y="15"/>
                  </a:cubicBezTo>
                  <a:lnTo>
                    <a:pt x="18" y="33"/>
                  </a:lnTo>
                  <a:lnTo>
                    <a:pt x="36" y="76"/>
                  </a:lnTo>
                  <a:cubicBezTo>
                    <a:pt x="37" y="80"/>
                    <a:pt x="35" y="84"/>
                    <a:pt x="32" y="85"/>
                  </a:cubicBezTo>
                  <a:cubicBezTo>
                    <a:pt x="31" y="86"/>
                    <a:pt x="30" y="86"/>
                    <a:pt x="29" y="8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noProof="0"/>
            </a:p>
          </p:txBody>
        </p:sp>
      </p:grpSp>
      <p:sp>
        <p:nvSpPr>
          <p:cNvPr id="405" name="Rectángulo: esquinas redondeadas 404">
            <a:extLst>
              <a:ext uri="{FF2B5EF4-FFF2-40B4-BE49-F238E27FC236}">
                <a16:creationId xmlns:a16="http://schemas.microsoft.com/office/drawing/2014/main" id="{C45E9920-B161-37CC-CA15-68E5AF548A94}"/>
              </a:ext>
            </a:extLst>
          </p:cNvPr>
          <p:cNvSpPr/>
          <p:nvPr/>
        </p:nvSpPr>
        <p:spPr>
          <a:xfrm>
            <a:off x="6655570" y="2306488"/>
            <a:ext cx="346877" cy="33172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406" name="Document2" descr="{&quot;Key&quot;:&quot;POWER_USER_SHAPE_ICON&quot;,&quot;Value&quot;:&quot;POWER_USER_SHAPE_ICON_STYLE_1&quot;}">
            <a:extLst>
              <a:ext uri="{FF2B5EF4-FFF2-40B4-BE49-F238E27FC236}">
                <a16:creationId xmlns:a16="http://schemas.microsoft.com/office/drawing/2014/main" id="{494C9DF2-83FD-717C-2131-08AD4F0DFD50}"/>
              </a:ext>
            </a:extLst>
          </p:cNvPr>
          <p:cNvGrpSpPr>
            <a:grpSpLocks noChangeAspect="1"/>
          </p:cNvGrpSpPr>
          <p:nvPr>
            <p:custDataLst>
              <p:tags r:id="rId2"/>
            </p:custDataLst>
          </p:nvPr>
        </p:nvGrpSpPr>
        <p:grpSpPr bwMode="auto">
          <a:xfrm>
            <a:off x="6725253" y="2341544"/>
            <a:ext cx="199511" cy="261610"/>
            <a:chOff x="176" y="141"/>
            <a:chExt cx="151" cy="198"/>
          </a:xfrm>
          <a:solidFill>
            <a:schemeClr val="bg1"/>
          </a:solidFill>
        </p:grpSpPr>
        <p:sp>
          <p:nvSpPr>
            <p:cNvPr id="407" name="Document2">
              <a:extLst>
                <a:ext uri="{FF2B5EF4-FFF2-40B4-BE49-F238E27FC236}">
                  <a16:creationId xmlns:a16="http://schemas.microsoft.com/office/drawing/2014/main" id="{CD42BA07-CA00-1592-3822-22D32C8C6E7D}"/>
                </a:ext>
              </a:extLst>
            </p:cNvPr>
            <p:cNvSpPr>
              <a:spLocks noEditPoints="1"/>
            </p:cNvSpPr>
            <p:nvPr>
              <p:custDataLst>
                <p:tags r:id="rId5"/>
              </p:custDataLst>
            </p:nvPr>
          </p:nvSpPr>
          <p:spPr bwMode="auto">
            <a:xfrm>
              <a:off x="176" y="141"/>
              <a:ext cx="151" cy="198"/>
            </a:xfrm>
            <a:custGeom>
              <a:avLst/>
              <a:gdLst>
                <a:gd name="T0" fmla="*/ 388 w 401"/>
                <a:gd name="T1" fmla="*/ 525 h 525"/>
                <a:gd name="T2" fmla="*/ 13 w 401"/>
                <a:gd name="T3" fmla="*/ 525 h 525"/>
                <a:gd name="T4" fmla="*/ 0 w 401"/>
                <a:gd name="T5" fmla="*/ 512 h 525"/>
                <a:gd name="T6" fmla="*/ 0 w 401"/>
                <a:gd name="T7" fmla="*/ 12 h 525"/>
                <a:gd name="T8" fmla="*/ 13 w 401"/>
                <a:gd name="T9" fmla="*/ 0 h 525"/>
                <a:gd name="T10" fmla="*/ 388 w 401"/>
                <a:gd name="T11" fmla="*/ 0 h 525"/>
                <a:gd name="T12" fmla="*/ 401 w 401"/>
                <a:gd name="T13" fmla="*/ 12 h 525"/>
                <a:gd name="T14" fmla="*/ 401 w 401"/>
                <a:gd name="T15" fmla="*/ 512 h 525"/>
                <a:gd name="T16" fmla="*/ 388 w 401"/>
                <a:gd name="T17" fmla="*/ 525 h 525"/>
                <a:gd name="T18" fmla="*/ 25 w 401"/>
                <a:gd name="T19" fmla="*/ 500 h 525"/>
                <a:gd name="T20" fmla="*/ 376 w 401"/>
                <a:gd name="T21" fmla="*/ 500 h 525"/>
                <a:gd name="T22" fmla="*/ 376 w 401"/>
                <a:gd name="T23" fmla="*/ 25 h 525"/>
                <a:gd name="T24" fmla="*/ 25 w 401"/>
                <a:gd name="T25" fmla="*/ 25 h 525"/>
                <a:gd name="T26" fmla="*/ 25 w 401"/>
                <a:gd name="T27" fmla="*/ 50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1" h="525">
                  <a:moveTo>
                    <a:pt x="388" y="525"/>
                  </a:moveTo>
                  <a:lnTo>
                    <a:pt x="13" y="525"/>
                  </a:lnTo>
                  <a:cubicBezTo>
                    <a:pt x="5" y="525"/>
                    <a:pt x="0" y="520"/>
                    <a:pt x="0" y="512"/>
                  </a:cubicBezTo>
                  <a:lnTo>
                    <a:pt x="0" y="12"/>
                  </a:lnTo>
                  <a:cubicBezTo>
                    <a:pt x="0" y="5"/>
                    <a:pt x="5" y="0"/>
                    <a:pt x="13" y="0"/>
                  </a:cubicBezTo>
                  <a:lnTo>
                    <a:pt x="388" y="0"/>
                  </a:lnTo>
                  <a:cubicBezTo>
                    <a:pt x="395" y="0"/>
                    <a:pt x="401" y="5"/>
                    <a:pt x="401" y="12"/>
                  </a:cubicBezTo>
                  <a:lnTo>
                    <a:pt x="401" y="512"/>
                  </a:lnTo>
                  <a:cubicBezTo>
                    <a:pt x="401" y="520"/>
                    <a:pt x="394" y="525"/>
                    <a:pt x="388" y="525"/>
                  </a:cubicBezTo>
                  <a:close/>
                  <a:moveTo>
                    <a:pt x="25" y="500"/>
                  </a:moveTo>
                  <a:lnTo>
                    <a:pt x="376" y="500"/>
                  </a:lnTo>
                  <a:lnTo>
                    <a:pt x="376" y="25"/>
                  </a:lnTo>
                  <a:lnTo>
                    <a:pt x="25" y="25"/>
                  </a:lnTo>
                  <a:lnTo>
                    <a:pt x="25" y="5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408" name="Document2">
              <a:extLst>
                <a:ext uri="{FF2B5EF4-FFF2-40B4-BE49-F238E27FC236}">
                  <a16:creationId xmlns:a16="http://schemas.microsoft.com/office/drawing/2014/main" id="{29F51F0E-A332-7083-BF0A-EB8872B491D4}"/>
                </a:ext>
              </a:extLst>
            </p:cNvPr>
            <p:cNvSpPr>
              <a:spLocks noChangeArrowheads="1"/>
            </p:cNvSpPr>
            <p:nvPr>
              <p:custDataLst>
                <p:tags r:id="rId6"/>
              </p:custDataLst>
            </p:nvPr>
          </p:nvSpPr>
          <p:spPr bwMode="auto">
            <a:xfrm>
              <a:off x="205" y="239"/>
              <a:ext cx="94" cy="9"/>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409" name="Document2">
              <a:extLst>
                <a:ext uri="{FF2B5EF4-FFF2-40B4-BE49-F238E27FC236}">
                  <a16:creationId xmlns:a16="http://schemas.microsoft.com/office/drawing/2014/main" id="{52CD7E61-739A-06C3-0B56-783EB0F0F2BB}"/>
                </a:ext>
              </a:extLst>
            </p:cNvPr>
            <p:cNvSpPr>
              <a:spLocks noChangeArrowheads="1"/>
            </p:cNvSpPr>
            <p:nvPr>
              <p:custDataLst>
                <p:tags r:id="rId7"/>
              </p:custDataLst>
            </p:nvPr>
          </p:nvSpPr>
          <p:spPr bwMode="auto">
            <a:xfrm>
              <a:off x="205" y="267"/>
              <a:ext cx="94" cy="9"/>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410" name="Document2">
              <a:extLst>
                <a:ext uri="{FF2B5EF4-FFF2-40B4-BE49-F238E27FC236}">
                  <a16:creationId xmlns:a16="http://schemas.microsoft.com/office/drawing/2014/main" id="{CF3CD32A-D5BE-52DC-D908-71EC9F14CB09}"/>
                </a:ext>
              </a:extLst>
            </p:cNvPr>
            <p:cNvSpPr>
              <a:spLocks noChangeArrowheads="1"/>
            </p:cNvSpPr>
            <p:nvPr>
              <p:custDataLst>
                <p:tags r:id="rId8"/>
              </p:custDataLst>
            </p:nvPr>
          </p:nvSpPr>
          <p:spPr bwMode="auto">
            <a:xfrm>
              <a:off x="205" y="295"/>
              <a:ext cx="94" cy="1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411" name="Document2">
              <a:extLst>
                <a:ext uri="{FF2B5EF4-FFF2-40B4-BE49-F238E27FC236}">
                  <a16:creationId xmlns:a16="http://schemas.microsoft.com/office/drawing/2014/main" id="{85646CA3-83B1-EB09-91CF-0E63EFF0D9EC}"/>
                </a:ext>
              </a:extLst>
            </p:cNvPr>
            <p:cNvSpPr>
              <a:spLocks noChangeArrowheads="1"/>
            </p:cNvSpPr>
            <p:nvPr>
              <p:custDataLst>
                <p:tags r:id="rId9"/>
              </p:custDataLst>
            </p:nvPr>
          </p:nvSpPr>
          <p:spPr bwMode="auto">
            <a:xfrm>
              <a:off x="252" y="182"/>
              <a:ext cx="47" cy="1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412" name="Document2">
              <a:extLst>
                <a:ext uri="{FF2B5EF4-FFF2-40B4-BE49-F238E27FC236}">
                  <a16:creationId xmlns:a16="http://schemas.microsoft.com/office/drawing/2014/main" id="{006034CC-A993-FBD0-694A-F406416250EA}"/>
                </a:ext>
              </a:extLst>
            </p:cNvPr>
            <p:cNvSpPr>
              <a:spLocks noChangeArrowheads="1"/>
            </p:cNvSpPr>
            <p:nvPr>
              <p:custDataLst>
                <p:tags r:id="rId10"/>
              </p:custDataLst>
            </p:nvPr>
          </p:nvSpPr>
          <p:spPr bwMode="auto">
            <a:xfrm>
              <a:off x="252" y="211"/>
              <a:ext cx="47" cy="9"/>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413" name="Document2">
              <a:extLst>
                <a:ext uri="{FF2B5EF4-FFF2-40B4-BE49-F238E27FC236}">
                  <a16:creationId xmlns:a16="http://schemas.microsoft.com/office/drawing/2014/main" id="{A1DD02E8-8F8F-149A-18D1-41BE1FA31EA2}"/>
                </a:ext>
              </a:extLst>
            </p:cNvPr>
            <p:cNvSpPr>
              <a:spLocks/>
            </p:cNvSpPr>
            <p:nvPr>
              <p:custDataLst>
                <p:tags r:id="rId11"/>
              </p:custDataLst>
            </p:nvPr>
          </p:nvSpPr>
          <p:spPr bwMode="auto">
            <a:xfrm>
              <a:off x="206" y="182"/>
              <a:ext cx="36" cy="37"/>
            </a:xfrm>
            <a:custGeom>
              <a:avLst/>
              <a:gdLst>
                <a:gd name="T0" fmla="*/ 49 w 98"/>
                <a:gd name="T1" fmla="*/ 97 h 97"/>
                <a:gd name="T2" fmla="*/ 49 w 98"/>
                <a:gd name="T3" fmla="*/ 97 h 97"/>
                <a:gd name="T4" fmla="*/ 0 w 98"/>
                <a:gd name="T5" fmla="*/ 48 h 97"/>
                <a:gd name="T6" fmla="*/ 0 w 98"/>
                <a:gd name="T7" fmla="*/ 48 h 97"/>
                <a:gd name="T8" fmla="*/ 49 w 98"/>
                <a:gd name="T9" fmla="*/ 0 h 97"/>
                <a:gd name="T10" fmla="*/ 49 w 98"/>
                <a:gd name="T11" fmla="*/ 0 h 97"/>
                <a:gd name="T12" fmla="*/ 98 w 98"/>
                <a:gd name="T13" fmla="*/ 48 h 97"/>
                <a:gd name="T14" fmla="*/ 98 w 98"/>
                <a:gd name="T15" fmla="*/ 48 h 97"/>
                <a:gd name="T16" fmla="*/ 49 w 98"/>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7">
                  <a:moveTo>
                    <a:pt x="49" y="97"/>
                  </a:moveTo>
                  <a:lnTo>
                    <a:pt x="49" y="97"/>
                  </a:lnTo>
                  <a:cubicBezTo>
                    <a:pt x="22" y="97"/>
                    <a:pt x="0" y="75"/>
                    <a:pt x="0" y="48"/>
                  </a:cubicBezTo>
                  <a:lnTo>
                    <a:pt x="0" y="48"/>
                  </a:lnTo>
                  <a:cubicBezTo>
                    <a:pt x="0" y="21"/>
                    <a:pt x="23" y="0"/>
                    <a:pt x="49" y="0"/>
                  </a:cubicBezTo>
                  <a:lnTo>
                    <a:pt x="49" y="0"/>
                  </a:lnTo>
                  <a:cubicBezTo>
                    <a:pt x="77" y="0"/>
                    <a:pt x="98" y="22"/>
                    <a:pt x="98" y="48"/>
                  </a:cubicBezTo>
                  <a:lnTo>
                    <a:pt x="98" y="48"/>
                  </a:lnTo>
                  <a:cubicBezTo>
                    <a:pt x="98" y="76"/>
                    <a:pt x="77" y="97"/>
                    <a:pt x="49" y="9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noProof="0"/>
            </a:p>
          </p:txBody>
        </p:sp>
      </p:grpSp>
      <p:sp>
        <p:nvSpPr>
          <p:cNvPr id="425" name="Rectángulo: esquinas redondeadas 424">
            <a:extLst>
              <a:ext uri="{FF2B5EF4-FFF2-40B4-BE49-F238E27FC236}">
                <a16:creationId xmlns:a16="http://schemas.microsoft.com/office/drawing/2014/main" id="{506E86BA-93DC-D857-8363-A4C50BD1D0D5}"/>
              </a:ext>
            </a:extLst>
          </p:cNvPr>
          <p:cNvSpPr/>
          <p:nvPr/>
        </p:nvSpPr>
        <p:spPr>
          <a:xfrm>
            <a:off x="7261439" y="2306488"/>
            <a:ext cx="346877" cy="33172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061" name="Mail2" descr="{&quot;Key&quot;:&quot;POWER_USER_SHAPE_ICON&quot;,&quot;Value&quot;:&quot;POWER_USER_SHAPE_ICON_STYLE_1&quot;}">
            <a:extLst>
              <a:ext uri="{FF2B5EF4-FFF2-40B4-BE49-F238E27FC236}">
                <a16:creationId xmlns:a16="http://schemas.microsoft.com/office/drawing/2014/main" id="{0D4A5ABE-5E9E-6036-9DF2-BA9D18978C17}"/>
              </a:ext>
            </a:extLst>
          </p:cNvPr>
          <p:cNvGrpSpPr>
            <a:grpSpLocks noChangeAspect="1"/>
          </p:cNvGrpSpPr>
          <p:nvPr/>
        </p:nvGrpSpPr>
        <p:grpSpPr>
          <a:xfrm>
            <a:off x="7327177" y="2365070"/>
            <a:ext cx="225274" cy="202859"/>
            <a:chOff x="347663" y="3633781"/>
            <a:chExt cx="638174" cy="574674"/>
          </a:xfrm>
          <a:solidFill>
            <a:schemeClr val="bg1"/>
          </a:solidFill>
        </p:grpSpPr>
        <p:sp>
          <p:nvSpPr>
            <p:cNvPr id="1062" name="Freeform 209">
              <a:extLst>
                <a:ext uri="{FF2B5EF4-FFF2-40B4-BE49-F238E27FC236}">
                  <a16:creationId xmlns:a16="http://schemas.microsoft.com/office/drawing/2014/main" id="{2A4BE640-F205-6F81-853D-E237BCBD3472}"/>
                </a:ext>
              </a:extLst>
            </p:cNvPr>
            <p:cNvSpPr>
              <a:spLocks noEditPoints="1"/>
            </p:cNvSpPr>
            <p:nvPr/>
          </p:nvSpPr>
          <p:spPr bwMode="auto">
            <a:xfrm>
              <a:off x="347663" y="3633781"/>
              <a:ext cx="638174" cy="574674"/>
            </a:xfrm>
            <a:custGeom>
              <a:avLst/>
              <a:gdLst>
                <a:gd name="T0" fmla="*/ 45 w 1067"/>
                <a:gd name="T1" fmla="*/ 469 h 962"/>
                <a:gd name="T2" fmla="*/ 107 w 1067"/>
                <a:gd name="T3" fmla="*/ 504 h 962"/>
                <a:gd name="T4" fmla="*/ 384 w 1067"/>
                <a:gd name="T5" fmla="*/ 167 h 962"/>
                <a:gd name="T6" fmla="*/ 684 w 1067"/>
                <a:gd name="T7" fmla="*/ 166 h 962"/>
                <a:gd name="T8" fmla="*/ 927 w 1067"/>
                <a:gd name="T9" fmla="*/ 166 h 962"/>
                <a:gd name="T10" fmla="*/ 927 w 1067"/>
                <a:gd name="T11" fmla="*/ 379 h 962"/>
                <a:gd name="T12" fmla="*/ 823 w 1067"/>
                <a:gd name="T13" fmla="*/ 583 h 962"/>
                <a:gd name="T14" fmla="*/ 807 w 1067"/>
                <a:gd name="T15" fmla="*/ 478 h 962"/>
                <a:gd name="T16" fmla="*/ 588 w 1067"/>
                <a:gd name="T17" fmla="*/ 495 h 962"/>
                <a:gd name="T18" fmla="*/ 541 w 1067"/>
                <a:gd name="T19" fmla="*/ 661 h 962"/>
                <a:gd name="T20" fmla="*/ 449 w 1067"/>
                <a:gd name="T21" fmla="*/ 701 h 962"/>
                <a:gd name="T22" fmla="*/ 140 w 1067"/>
                <a:gd name="T23" fmla="*/ 379 h 962"/>
                <a:gd name="T24" fmla="*/ 140 w 1067"/>
                <a:gd name="T25" fmla="*/ 166 h 962"/>
                <a:gd name="T26" fmla="*/ 534 w 1067"/>
                <a:gd name="T27" fmla="*/ 41 h 962"/>
                <a:gd name="T28" fmla="*/ 428 w 1067"/>
                <a:gd name="T29" fmla="*/ 133 h 962"/>
                <a:gd name="T30" fmla="*/ 1022 w 1067"/>
                <a:gd name="T31" fmla="*/ 469 h 962"/>
                <a:gd name="T32" fmla="*/ 961 w 1067"/>
                <a:gd name="T33" fmla="*/ 415 h 962"/>
                <a:gd name="T34" fmla="*/ 654 w 1067"/>
                <a:gd name="T35" fmla="*/ 720 h 962"/>
                <a:gd name="T36" fmla="*/ 1034 w 1067"/>
                <a:gd name="T37" fmla="*/ 917 h 962"/>
                <a:gd name="T38" fmla="*/ 790 w 1067"/>
                <a:gd name="T39" fmla="*/ 603 h 962"/>
                <a:gd name="T40" fmla="*/ 622 w 1067"/>
                <a:gd name="T41" fmla="*/ 511 h 962"/>
                <a:gd name="T42" fmla="*/ 790 w 1067"/>
                <a:gd name="T43" fmla="*/ 603 h 962"/>
                <a:gd name="T44" fmla="*/ 982 w 1067"/>
                <a:gd name="T45" fmla="*/ 928 h 962"/>
                <a:gd name="T46" fmla="*/ 534 w 1067"/>
                <a:gd name="T47" fmla="*/ 695 h 962"/>
                <a:gd name="T48" fmla="*/ 414 w 1067"/>
                <a:gd name="T49" fmla="*/ 720 h 962"/>
                <a:gd name="T50" fmla="*/ 34 w 1067"/>
                <a:gd name="T51" fmla="*/ 500 h 962"/>
                <a:gd name="T52" fmla="*/ 1067 w 1067"/>
                <a:gd name="T53" fmla="*/ 471 h 962"/>
                <a:gd name="T54" fmla="*/ 1065 w 1067"/>
                <a:gd name="T55" fmla="*/ 465 h 962"/>
                <a:gd name="T56" fmla="*/ 1062 w 1067"/>
                <a:gd name="T57" fmla="*/ 459 h 962"/>
                <a:gd name="T58" fmla="*/ 961 w 1067"/>
                <a:gd name="T59" fmla="*/ 371 h 962"/>
                <a:gd name="T60" fmla="*/ 944 w 1067"/>
                <a:gd name="T61" fmla="*/ 133 h 962"/>
                <a:gd name="T62" fmla="*/ 545 w 1067"/>
                <a:gd name="T63" fmla="*/ 6 h 962"/>
                <a:gd name="T64" fmla="*/ 378 w 1067"/>
                <a:gd name="T65" fmla="*/ 133 h 962"/>
                <a:gd name="T66" fmla="*/ 107 w 1067"/>
                <a:gd name="T67" fmla="*/ 150 h 962"/>
                <a:gd name="T68" fmla="*/ 6 w 1067"/>
                <a:gd name="T69" fmla="*/ 459 h 962"/>
                <a:gd name="T70" fmla="*/ 2 w 1067"/>
                <a:gd name="T71" fmla="*/ 464 h 962"/>
                <a:gd name="T72" fmla="*/ 1 w 1067"/>
                <a:gd name="T73" fmla="*/ 469 h 962"/>
                <a:gd name="T74" fmla="*/ 0 w 1067"/>
                <a:gd name="T75" fmla="*/ 472 h 962"/>
                <a:gd name="T76" fmla="*/ 1 w 1067"/>
                <a:gd name="T77" fmla="*/ 945 h 962"/>
                <a:gd name="T78" fmla="*/ 2 w 1067"/>
                <a:gd name="T79" fmla="*/ 952 h 962"/>
                <a:gd name="T80" fmla="*/ 4 w 1067"/>
                <a:gd name="T81" fmla="*/ 954 h 962"/>
                <a:gd name="T82" fmla="*/ 9 w 1067"/>
                <a:gd name="T83" fmla="*/ 959 h 962"/>
                <a:gd name="T84" fmla="*/ 15 w 1067"/>
                <a:gd name="T85" fmla="*/ 961 h 962"/>
                <a:gd name="T86" fmla="*/ 1050 w 1067"/>
                <a:gd name="T87" fmla="*/ 962 h 962"/>
                <a:gd name="T88" fmla="*/ 1056 w 1067"/>
                <a:gd name="T89" fmla="*/ 960 h 962"/>
                <a:gd name="T90" fmla="*/ 1062 w 1067"/>
                <a:gd name="T91" fmla="*/ 957 h 962"/>
                <a:gd name="T92" fmla="*/ 1065 w 1067"/>
                <a:gd name="T93" fmla="*/ 953 h 962"/>
                <a:gd name="T94" fmla="*/ 1066 w 1067"/>
                <a:gd name="T95" fmla="*/ 949 h 962"/>
                <a:gd name="T96" fmla="*/ 1067 w 1067"/>
                <a:gd name="T97" fmla="*/ 945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7" h="962">
                  <a:moveTo>
                    <a:pt x="107" y="504"/>
                  </a:moveTo>
                  <a:lnTo>
                    <a:pt x="45" y="469"/>
                  </a:lnTo>
                  <a:lnTo>
                    <a:pt x="107" y="415"/>
                  </a:lnTo>
                  <a:lnTo>
                    <a:pt x="107" y="504"/>
                  </a:lnTo>
                  <a:close/>
                  <a:moveTo>
                    <a:pt x="383" y="166"/>
                  </a:moveTo>
                  <a:cubicBezTo>
                    <a:pt x="384" y="166"/>
                    <a:pt x="384" y="167"/>
                    <a:pt x="384" y="167"/>
                  </a:cubicBezTo>
                  <a:cubicBezTo>
                    <a:pt x="384" y="167"/>
                    <a:pt x="384" y="166"/>
                    <a:pt x="384" y="166"/>
                  </a:cubicBezTo>
                  <a:lnTo>
                    <a:pt x="684" y="166"/>
                  </a:lnTo>
                  <a:cubicBezTo>
                    <a:pt x="684" y="166"/>
                    <a:pt x="685" y="166"/>
                    <a:pt x="685" y="166"/>
                  </a:cubicBezTo>
                  <a:lnTo>
                    <a:pt x="927" y="166"/>
                  </a:lnTo>
                  <a:lnTo>
                    <a:pt x="927" y="379"/>
                  </a:lnTo>
                  <a:lnTo>
                    <a:pt x="927" y="379"/>
                  </a:lnTo>
                  <a:lnTo>
                    <a:pt x="927" y="523"/>
                  </a:lnTo>
                  <a:lnTo>
                    <a:pt x="823" y="583"/>
                  </a:lnTo>
                  <a:lnTo>
                    <a:pt x="823" y="495"/>
                  </a:lnTo>
                  <a:cubicBezTo>
                    <a:pt x="823" y="486"/>
                    <a:pt x="816" y="478"/>
                    <a:pt x="807" y="478"/>
                  </a:cubicBezTo>
                  <a:lnTo>
                    <a:pt x="605" y="478"/>
                  </a:lnTo>
                  <a:cubicBezTo>
                    <a:pt x="596" y="478"/>
                    <a:pt x="588" y="486"/>
                    <a:pt x="588" y="495"/>
                  </a:cubicBezTo>
                  <a:lnTo>
                    <a:pt x="588" y="686"/>
                  </a:lnTo>
                  <a:lnTo>
                    <a:pt x="541" y="661"/>
                  </a:lnTo>
                  <a:cubicBezTo>
                    <a:pt x="537" y="659"/>
                    <a:pt x="531" y="659"/>
                    <a:pt x="526" y="661"/>
                  </a:cubicBezTo>
                  <a:lnTo>
                    <a:pt x="449" y="701"/>
                  </a:lnTo>
                  <a:lnTo>
                    <a:pt x="140" y="523"/>
                  </a:lnTo>
                  <a:lnTo>
                    <a:pt x="140" y="379"/>
                  </a:lnTo>
                  <a:cubicBezTo>
                    <a:pt x="140" y="379"/>
                    <a:pt x="140" y="379"/>
                    <a:pt x="140" y="379"/>
                  </a:cubicBezTo>
                  <a:lnTo>
                    <a:pt x="140" y="166"/>
                  </a:lnTo>
                  <a:lnTo>
                    <a:pt x="383" y="166"/>
                  </a:lnTo>
                  <a:close/>
                  <a:moveTo>
                    <a:pt x="534" y="41"/>
                  </a:moveTo>
                  <a:lnTo>
                    <a:pt x="639" y="133"/>
                  </a:lnTo>
                  <a:lnTo>
                    <a:pt x="428" y="133"/>
                  </a:lnTo>
                  <a:lnTo>
                    <a:pt x="534" y="41"/>
                  </a:lnTo>
                  <a:close/>
                  <a:moveTo>
                    <a:pt x="1022" y="469"/>
                  </a:moveTo>
                  <a:lnTo>
                    <a:pt x="961" y="504"/>
                  </a:lnTo>
                  <a:lnTo>
                    <a:pt x="961" y="415"/>
                  </a:lnTo>
                  <a:lnTo>
                    <a:pt x="1022" y="469"/>
                  </a:lnTo>
                  <a:close/>
                  <a:moveTo>
                    <a:pt x="654" y="720"/>
                  </a:moveTo>
                  <a:lnTo>
                    <a:pt x="1034" y="500"/>
                  </a:lnTo>
                  <a:lnTo>
                    <a:pt x="1034" y="917"/>
                  </a:lnTo>
                  <a:lnTo>
                    <a:pt x="654" y="720"/>
                  </a:lnTo>
                  <a:close/>
                  <a:moveTo>
                    <a:pt x="790" y="603"/>
                  </a:moveTo>
                  <a:lnTo>
                    <a:pt x="622" y="700"/>
                  </a:lnTo>
                  <a:lnTo>
                    <a:pt x="622" y="511"/>
                  </a:lnTo>
                  <a:lnTo>
                    <a:pt x="790" y="511"/>
                  </a:lnTo>
                  <a:lnTo>
                    <a:pt x="790" y="603"/>
                  </a:lnTo>
                  <a:close/>
                  <a:moveTo>
                    <a:pt x="534" y="695"/>
                  </a:moveTo>
                  <a:lnTo>
                    <a:pt x="982" y="928"/>
                  </a:lnTo>
                  <a:lnTo>
                    <a:pt x="85" y="928"/>
                  </a:lnTo>
                  <a:lnTo>
                    <a:pt x="534" y="695"/>
                  </a:lnTo>
                  <a:close/>
                  <a:moveTo>
                    <a:pt x="34" y="500"/>
                  </a:moveTo>
                  <a:lnTo>
                    <a:pt x="414" y="720"/>
                  </a:lnTo>
                  <a:lnTo>
                    <a:pt x="34" y="917"/>
                  </a:lnTo>
                  <a:lnTo>
                    <a:pt x="34" y="500"/>
                  </a:lnTo>
                  <a:close/>
                  <a:moveTo>
                    <a:pt x="1067" y="472"/>
                  </a:moveTo>
                  <a:cubicBezTo>
                    <a:pt x="1067" y="471"/>
                    <a:pt x="1067" y="471"/>
                    <a:pt x="1067" y="471"/>
                  </a:cubicBezTo>
                  <a:cubicBezTo>
                    <a:pt x="1067" y="470"/>
                    <a:pt x="1067" y="470"/>
                    <a:pt x="1067" y="470"/>
                  </a:cubicBezTo>
                  <a:cubicBezTo>
                    <a:pt x="1067" y="468"/>
                    <a:pt x="1066" y="466"/>
                    <a:pt x="1065" y="465"/>
                  </a:cubicBezTo>
                  <a:cubicBezTo>
                    <a:pt x="1065" y="464"/>
                    <a:pt x="1065" y="464"/>
                    <a:pt x="1065" y="464"/>
                  </a:cubicBezTo>
                  <a:cubicBezTo>
                    <a:pt x="1064" y="462"/>
                    <a:pt x="1063" y="461"/>
                    <a:pt x="1062" y="459"/>
                  </a:cubicBezTo>
                  <a:cubicBezTo>
                    <a:pt x="1061" y="459"/>
                    <a:pt x="1061" y="459"/>
                    <a:pt x="1061" y="459"/>
                  </a:cubicBezTo>
                  <a:lnTo>
                    <a:pt x="961" y="371"/>
                  </a:lnTo>
                  <a:lnTo>
                    <a:pt x="961" y="150"/>
                  </a:lnTo>
                  <a:cubicBezTo>
                    <a:pt x="961" y="141"/>
                    <a:pt x="953" y="133"/>
                    <a:pt x="944" y="133"/>
                  </a:cubicBezTo>
                  <a:lnTo>
                    <a:pt x="690" y="133"/>
                  </a:lnTo>
                  <a:lnTo>
                    <a:pt x="545" y="6"/>
                  </a:lnTo>
                  <a:cubicBezTo>
                    <a:pt x="538" y="0"/>
                    <a:pt x="529" y="0"/>
                    <a:pt x="523" y="6"/>
                  </a:cubicBezTo>
                  <a:lnTo>
                    <a:pt x="378" y="133"/>
                  </a:lnTo>
                  <a:lnTo>
                    <a:pt x="124" y="133"/>
                  </a:lnTo>
                  <a:cubicBezTo>
                    <a:pt x="114" y="133"/>
                    <a:pt x="107" y="141"/>
                    <a:pt x="107" y="150"/>
                  </a:cubicBezTo>
                  <a:lnTo>
                    <a:pt x="107" y="371"/>
                  </a:lnTo>
                  <a:lnTo>
                    <a:pt x="6" y="459"/>
                  </a:lnTo>
                  <a:cubicBezTo>
                    <a:pt x="6" y="459"/>
                    <a:pt x="6" y="459"/>
                    <a:pt x="6" y="460"/>
                  </a:cubicBezTo>
                  <a:cubicBezTo>
                    <a:pt x="4" y="461"/>
                    <a:pt x="3" y="462"/>
                    <a:pt x="2" y="464"/>
                  </a:cubicBezTo>
                  <a:cubicBezTo>
                    <a:pt x="2" y="464"/>
                    <a:pt x="2" y="465"/>
                    <a:pt x="2" y="466"/>
                  </a:cubicBezTo>
                  <a:cubicBezTo>
                    <a:pt x="1" y="467"/>
                    <a:pt x="1" y="468"/>
                    <a:pt x="1" y="469"/>
                  </a:cubicBezTo>
                  <a:cubicBezTo>
                    <a:pt x="1" y="470"/>
                    <a:pt x="0" y="470"/>
                    <a:pt x="0" y="471"/>
                  </a:cubicBezTo>
                  <a:cubicBezTo>
                    <a:pt x="0" y="471"/>
                    <a:pt x="0" y="471"/>
                    <a:pt x="0" y="472"/>
                  </a:cubicBezTo>
                  <a:lnTo>
                    <a:pt x="0" y="945"/>
                  </a:lnTo>
                  <a:cubicBezTo>
                    <a:pt x="0" y="945"/>
                    <a:pt x="1" y="945"/>
                    <a:pt x="1" y="945"/>
                  </a:cubicBezTo>
                  <a:cubicBezTo>
                    <a:pt x="1" y="947"/>
                    <a:pt x="1" y="948"/>
                    <a:pt x="1" y="949"/>
                  </a:cubicBezTo>
                  <a:cubicBezTo>
                    <a:pt x="1" y="950"/>
                    <a:pt x="2" y="951"/>
                    <a:pt x="2" y="952"/>
                  </a:cubicBezTo>
                  <a:cubicBezTo>
                    <a:pt x="2" y="952"/>
                    <a:pt x="2" y="952"/>
                    <a:pt x="2" y="953"/>
                  </a:cubicBezTo>
                  <a:cubicBezTo>
                    <a:pt x="3" y="953"/>
                    <a:pt x="3" y="954"/>
                    <a:pt x="4" y="954"/>
                  </a:cubicBezTo>
                  <a:cubicBezTo>
                    <a:pt x="4" y="955"/>
                    <a:pt x="5" y="956"/>
                    <a:pt x="6" y="957"/>
                  </a:cubicBezTo>
                  <a:cubicBezTo>
                    <a:pt x="7" y="958"/>
                    <a:pt x="8" y="958"/>
                    <a:pt x="9" y="959"/>
                  </a:cubicBezTo>
                  <a:cubicBezTo>
                    <a:pt x="9" y="959"/>
                    <a:pt x="10" y="960"/>
                    <a:pt x="11" y="960"/>
                  </a:cubicBezTo>
                  <a:cubicBezTo>
                    <a:pt x="12" y="961"/>
                    <a:pt x="14" y="961"/>
                    <a:pt x="15" y="961"/>
                  </a:cubicBezTo>
                  <a:cubicBezTo>
                    <a:pt x="16" y="961"/>
                    <a:pt x="16" y="962"/>
                    <a:pt x="17" y="962"/>
                  </a:cubicBezTo>
                  <a:lnTo>
                    <a:pt x="1050" y="962"/>
                  </a:lnTo>
                  <a:lnTo>
                    <a:pt x="1050" y="962"/>
                  </a:lnTo>
                  <a:cubicBezTo>
                    <a:pt x="1052" y="961"/>
                    <a:pt x="1054" y="961"/>
                    <a:pt x="1056" y="960"/>
                  </a:cubicBezTo>
                  <a:cubicBezTo>
                    <a:pt x="1057" y="960"/>
                    <a:pt x="1057" y="960"/>
                    <a:pt x="1058" y="960"/>
                  </a:cubicBezTo>
                  <a:cubicBezTo>
                    <a:pt x="1059" y="959"/>
                    <a:pt x="1060" y="958"/>
                    <a:pt x="1062" y="957"/>
                  </a:cubicBezTo>
                  <a:cubicBezTo>
                    <a:pt x="1062" y="957"/>
                    <a:pt x="1062" y="957"/>
                    <a:pt x="1062" y="956"/>
                  </a:cubicBezTo>
                  <a:cubicBezTo>
                    <a:pt x="1063" y="955"/>
                    <a:pt x="1064" y="954"/>
                    <a:pt x="1065" y="953"/>
                  </a:cubicBezTo>
                  <a:cubicBezTo>
                    <a:pt x="1065" y="952"/>
                    <a:pt x="1065" y="952"/>
                    <a:pt x="1065" y="952"/>
                  </a:cubicBezTo>
                  <a:cubicBezTo>
                    <a:pt x="1066" y="951"/>
                    <a:pt x="1066" y="950"/>
                    <a:pt x="1066" y="949"/>
                  </a:cubicBezTo>
                  <a:cubicBezTo>
                    <a:pt x="1067" y="948"/>
                    <a:pt x="1067" y="947"/>
                    <a:pt x="1067" y="945"/>
                  </a:cubicBezTo>
                  <a:cubicBezTo>
                    <a:pt x="1067" y="945"/>
                    <a:pt x="1067" y="945"/>
                    <a:pt x="1067" y="945"/>
                  </a:cubicBezTo>
                  <a:lnTo>
                    <a:pt x="1067" y="47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063" name="Freeform 210">
              <a:extLst>
                <a:ext uri="{FF2B5EF4-FFF2-40B4-BE49-F238E27FC236}">
                  <a16:creationId xmlns:a16="http://schemas.microsoft.com/office/drawing/2014/main" id="{FBEB7CC2-12F4-3F10-AAAF-E5B0387C14B4}"/>
                </a:ext>
              </a:extLst>
            </p:cNvPr>
            <p:cNvSpPr>
              <a:spLocks noEditPoints="1"/>
            </p:cNvSpPr>
            <p:nvPr/>
          </p:nvSpPr>
          <p:spPr bwMode="auto">
            <a:xfrm>
              <a:off x="493713" y="3756019"/>
              <a:ext cx="141288" cy="130174"/>
            </a:xfrm>
            <a:custGeom>
              <a:avLst/>
              <a:gdLst>
                <a:gd name="T0" fmla="*/ 34 w 235"/>
                <a:gd name="T1" fmla="*/ 33 h 216"/>
                <a:gd name="T2" fmla="*/ 202 w 235"/>
                <a:gd name="T3" fmla="*/ 33 h 216"/>
                <a:gd name="T4" fmla="*/ 202 w 235"/>
                <a:gd name="T5" fmla="*/ 183 h 216"/>
                <a:gd name="T6" fmla="*/ 34 w 235"/>
                <a:gd name="T7" fmla="*/ 183 h 216"/>
                <a:gd name="T8" fmla="*/ 34 w 235"/>
                <a:gd name="T9" fmla="*/ 33 h 216"/>
                <a:gd name="T10" fmla="*/ 17 w 235"/>
                <a:gd name="T11" fmla="*/ 216 h 216"/>
                <a:gd name="T12" fmla="*/ 218 w 235"/>
                <a:gd name="T13" fmla="*/ 216 h 216"/>
                <a:gd name="T14" fmla="*/ 235 w 235"/>
                <a:gd name="T15" fmla="*/ 200 h 216"/>
                <a:gd name="T16" fmla="*/ 235 w 235"/>
                <a:gd name="T17" fmla="*/ 16 h 216"/>
                <a:gd name="T18" fmla="*/ 218 w 235"/>
                <a:gd name="T19" fmla="*/ 0 h 216"/>
                <a:gd name="T20" fmla="*/ 17 w 235"/>
                <a:gd name="T21" fmla="*/ 0 h 216"/>
                <a:gd name="T22" fmla="*/ 0 w 235"/>
                <a:gd name="T23" fmla="*/ 16 h 216"/>
                <a:gd name="T24" fmla="*/ 0 w 235"/>
                <a:gd name="T25" fmla="*/ 200 h 216"/>
                <a:gd name="T26" fmla="*/ 17 w 235"/>
                <a:gd name="T27"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216">
                  <a:moveTo>
                    <a:pt x="34" y="33"/>
                  </a:moveTo>
                  <a:lnTo>
                    <a:pt x="202" y="33"/>
                  </a:lnTo>
                  <a:lnTo>
                    <a:pt x="202" y="183"/>
                  </a:lnTo>
                  <a:lnTo>
                    <a:pt x="34" y="183"/>
                  </a:lnTo>
                  <a:lnTo>
                    <a:pt x="34" y="33"/>
                  </a:lnTo>
                  <a:close/>
                  <a:moveTo>
                    <a:pt x="17" y="216"/>
                  </a:moveTo>
                  <a:lnTo>
                    <a:pt x="218" y="216"/>
                  </a:lnTo>
                  <a:cubicBezTo>
                    <a:pt x="228" y="216"/>
                    <a:pt x="235" y="209"/>
                    <a:pt x="235" y="200"/>
                  </a:cubicBezTo>
                  <a:lnTo>
                    <a:pt x="235" y="16"/>
                  </a:lnTo>
                  <a:cubicBezTo>
                    <a:pt x="235" y="7"/>
                    <a:pt x="228" y="0"/>
                    <a:pt x="218" y="0"/>
                  </a:cubicBezTo>
                  <a:lnTo>
                    <a:pt x="17" y="0"/>
                  </a:lnTo>
                  <a:cubicBezTo>
                    <a:pt x="8" y="0"/>
                    <a:pt x="0" y="7"/>
                    <a:pt x="0" y="16"/>
                  </a:cubicBezTo>
                  <a:lnTo>
                    <a:pt x="0" y="200"/>
                  </a:lnTo>
                  <a:cubicBezTo>
                    <a:pt x="0" y="209"/>
                    <a:pt x="8" y="216"/>
                    <a:pt x="17" y="2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064" name="Freeform 211">
              <a:extLst>
                <a:ext uri="{FF2B5EF4-FFF2-40B4-BE49-F238E27FC236}">
                  <a16:creationId xmlns:a16="http://schemas.microsoft.com/office/drawing/2014/main" id="{FD99F3E2-1604-CB29-9F3B-C86CD1E0B526}"/>
                </a:ext>
              </a:extLst>
            </p:cNvPr>
            <p:cNvSpPr>
              <a:spLocks/>
            </p:cNvSpPr>
            <p:nvPr/>
          </p:nvSpPr>
          <p:spPr bwMode="auto">
            <a:xfrm>
              <a:off x="663575" y="3756019"/>
              <a:ext cx="176212" cy="20638"/>
            </a:xfrm>
            <a:custGeom>
              <a:avLst/>
              <a:gdLst>
                <a:gd name="T0" fmla="*/ 17 w 295"/>
                <a:gd name="T1" fmla="*/ 33 h 33"/>
                <a:gd name="T2" fmla="*/ 279 w 295"/>
                <a:gd name="T3" fmla="*/ 33 h 33"/>
                <a:gd name="T4" fmla="*/ 295 w 295"/>
                <a:gd name="T5" fmla="*/ 16 h 33"/>
                <a:gd name="T6" fmla="*/ 279 w 295"/>
                <a:gd name="T7" fmla="*/ 0 h 33"/>
                <a:gd name="T8" fmla="*/ 17 w 295"/>
                <a:gd name="T9" fmla="*/ 0 h 33"/>
                <a:gd name="T10" fmla="*/ 0 w 295"/>
                <a:gd name="T11" fmla="*/ 16 h 33"/>
                <a:gd name="T12" fmla="*/ 17 w 295"/>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95" h="33">
                  <a:moveTo>
                    <a:pt x="17" y="33"/>
                  </a:moveTo>
                  <a:lnTo>
                    <a:pt x="279" y="33"/>
                  </a:lnTo>
                  <a:cubicBezTo>
                    <a:pt x="288" y="33"/>
                    <a:pt x="295" y="25"/>
                    <a:pt x="295" y="16"/>
                  </a:cubicBezTo>
                  <a:cubicBezTo>
                    <a:pt x="295" y="7"/>
                    <a:pt x="288" y="0"/>
                    <a:pt x="279" y="0"/>
                  </a:cubicBezTo>
                  <a:lnTo>
                    <a:pt x="17" y="0"/>
                  </a:lnTo>
                  <a:cubicBezTo>
                    <a:pt x="7" y="0"/>
                    <a:pt x="0" y="7"/>
                    <a:pt x="0" y="16"/>
                  </a:cubicBezTo>
                  <a:cubicBezTo>
                    <a:pt x="0" y="25"/>
                    <a:pt x="7" y="33"/>
                    <a:pt x="17"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065" name="Freeform 212">
              <a:extLst>
                <a:ext uri="{FF2B5EF4-FFF2-40B4-BE49-F238E27FC236}">
                  <a16:creationId xmlns:a16="http://schemas.microsoft.com/office/drawing/2014/main" id="{8FD48DE9-7984-D44C-F9C9-231D99107D9C}"/>
                </a:ext>
              </a:extLst>
            </p:cNvPr>
            <p:cNvSpPr>
              <a:spLocks/>
            </p:cNvSpPr>
            <p:nvPr/>
          </p:nvSpPr>
          <p:spPr bwMode="auto">
            <a:xfrm>
              <a:off x="663575" y="3813169"/>
              <a:ext cx="176212" cy="20638"/>
            </a:xfrm>
            <a:custGeom>
              <a:avLst/>
              <a:gdLst>
                <a:gd name="T0" fmla="*/ 17 w 295"/>
                <a:gd name="T1" fmla="*/ 34 h 34"/>
                <a:gd name="T2" fmla="*/ 279 w 295"/>
                <a:gd name="T3" fmla="*/ 34 h 34"/>
                <a:gd name="T4" fmla="*/ 295 w 295"/>
                <a:gd name="T5" fmla="*/ 17 h 34"/>
                <a:gd name="T6" fmla="*/ 279 w 295"/>
                <a:gd name="T7" fmla="*/ 0 h 34"/>
                <a:gd name="T8" fmla="*/ 17 w 295"/>
                <a:gd name="T9" fmla="*/ 0 h 34"/>
                <a:gd name="T10" fmla="*/ 0 w 295"/>
                <a:gd name="T11" fmla="*/ 17 h 34"/>
                <a:gd name="T12" fmla="*/ 17 w 295"/>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295" h="34">
                  <a:moveTo>
                    <a:pt x="17" y="34"/>
                  </a:moveTo>
                  <a:lnTo>
                    <a:pt x="279" y="34"/>
                  </a:lnTo>
                  <a:cubicBezTo>
                    <a:pt x="288" y="34"/>
                    <a:pt x="295" y="26"/>
                    <a:pt x="295" y="17"/>
                  </a:cubicBezTo>
                  <a:cubicBezTo>
                    <a:pt x="295" y="8"/>
                    <a:pt x="288" y="0"/>
                    <a:pt x="279" y="0"/>
                  </a:cubicBezTo>
                  <a:lnTo>
                    <a:pt x="17" y="0"/>
                  </a:lnTo>
                  <a:cubicBezTo>
                    <a:pt x="7" y="0"/>
                    <a:pt x="0" y="8"/>
                    <a:pt x="0" y="17"/>
                  </a:cubicBezTo>
                  <a:cubicBezTo>
                    <a:pt x="0" y="26"/>
                    <a:pt x="7" y="34"/>
                    <a:pt x="17" y="3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066" name="Freeform 213">
              <a:extLst>
                <a:ext uri="{FF2B5EF4-FFF2-40B4-BE49-F238E27FC236}">
                  <a16:creationId xmlns:a16="http://schemas.microsoft.com/office/drawing/2014/main" id="{AABAFF38-CEF5-EFCE-13D1-A9FDDF580087}"/>
                </a:ext>
              </a:extLst>
            </p:cNvPr>
            <p:cNvSpPr>
              <a:spLocks/>
            </p:cNvSpPr>
            <p:nvPr/>
          </p:nvSpPr>
          <p:spPr bwMode="auto">
            <a:xfrm>
              <a:off x="663575" y="3865555"/>
              <a:ext cx="176212" cy="20638"/>
            </a:xfrm>
            <a:custGeom>
              <a:avLst/>
              <a:gdLst>
                <a:gd name="T0" fmla="*/ 17 w 295"/>
                <a:gd name="T1" fmla="*/ 33 h 33"/>
                <a:gd name="T2" fmla="*/ 279 w 295"/>
                <a:gd name="T3" fmla="*/ 33 h 33"/>
                <a:gd name="T4" fmla="*/ 295 w 295"/>
                <a:gd name="T5" fmla="*/ 17 h 33"/>
                <a:gd name="T6" fmla="*/ 279 w 295"/>
                <a:gd name="T7" fmla="*/ 0 h 33"/>
                <a:gd name="T8" fmla="*/ 17 w 295"/>
                <a:gd name="T9" fmla="*/ 0 h 33"/>
                <a:gd name="T10" fmla="*/ 0 w 295"/>
                <a:gd name="T11" fmla="*/ 17 h 33"/>
                <a:gd name="T12" fmla="*/ 17 w 295"/>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95" h="33">
                  <a:moveTo>
                    <a:pt x="17" y="33"/>
                  </a:moveTo>
                  <a:lnTo>
                    <a:pt x="279" y="33"/>
                  </a:lnTo>
                  <a:cubicBezTo>
                    <a:pt x="288" y="33"/>
                    <a:pt x="295" y="26"/>
                    <a:pt x="295" y="17"/>
                  </a:cubicBezTo>
                  <a:cubicBezTo>
                    <a:pt x="295" y="7"/>
                    <a:pt x="288" y="0"/>
                    <a:pt x="279" y="0"/>
                  </a:cubicBezTo>
                  <a:lnTo>
                    <a:pt x="17" y="0"/>
                  </a:lnTo>
                  <a:cubicBezTo>
                    <a:pt x="7" y="0"/>
                    <a:pt x="0" y="7"/>
                    <a:pt x="0" y="17"/>
                  </a:cubicBezTo>
                  <a:cubicBezTo>
                    <a:pt x="0" y="26"/>
                    <a:pt x="7" y="33"/>
                    <a:pt x="17"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067" name="Freeform 214">
              <a:extLst>
                <a:ext uri="{FF2B5EF4-FFF2-40B4-BE49-F238E27FC236}">
                  <a16:creationId xmlns:a16="http://schemas.microsoft.com/office/drawing/2014/main" id="{DDF69B41-499C-91E7-096B-B70F07E29EA1}"/>
                </a:ext>
              </a:extLst>
            </p:cNvPr>
            <p:cNvSpPr>
              <a:spLocks/>
            </p:cNvSpPr>
            <p:nvPr/>
          </p:nvSpPr>
          <p:spPr bwMode="auto">
            <a:xfrm>
              <a:off x="493713" y="3919531"/>
              <a:ext cx="176212" cy="19050"/>
            </a:xfrm>
            <a:custGeom>
              <a:avLst/>
              <a:gdLst>
                <a:gd name="T0" fmla="*/ 17 w 295"/>
                <a:gd name="T1" fmla="*/ 33 h 33"/>
                <a:gd name="T2" fmla="*/ 279 w 295"/>
                <a:gd name="T3" fmla="*/ 33 h 33"/>
                <a:gd name="T4" fmla="*/ 295 w 295"/>
                <a:gd name="T5" fmla="*/ 17 h 33"/>
                <a:gd name="T6" fmla="*/ 279 w 295"/>
                <a:gd name="T7" fmla="*/ 0 h 33"/>
                <a:gd name="T8" fmla="*/ 17 w 295"/>
                <a:gd name="T9" fmla="*/ 0 h 33"/>
                <a:gd name="T10" fmla="*/ 0 w 295"/>
                <a:gd name="T11" fmla="*/ 17 h 33"/>
                <a:gd name="T12" fmla="*/ 17 w 295"/>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95" h="33">
                  <a:moveTo>
                    <a:pt x="17" y="33"/>
                  </a:moveTo>
                  <a:lnTo>
                    <a:pt x="279" y="33"/>
                  </a:lnTo>
                  <a:cubicBezTo>
                    <a:pt x="288" y="33"/>
                    <a:pt x="295" y="26"/>
                    <a:pt x="295" y="17"/>
                  </a:cubicBezTo>
                  <a:cubicBezTo>
                    <a:pt x="295" y="8"/>
                    <a:pt x="288" y="0"/>
                    <a:pt x="279" y="0"/>
                  </a:cubicBezTo>
                  <a:lnTo>
                    <a:pt x="17" y="0"/>
                  </a:lnTo>
                  <a:cubicBezTo>
                    <a:pt x="8" y="0"/>
                    <a:pt x="0" y="8"/>
                    <a:pt x="0" y="17"/>
                  </a:cubicBezTo>
                  <a:cubicBezTo>
                    <a:pt x="0" y="26"/>
                    <a:pt x="8" y="33"/>
                    <a:pt x="17"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068" name="Freeform 215">
              <a:extLst>
                <a:ext uri="{FF2B5EF4-FFF2-40B4-BE49-F238E27FC236}">
                  <a16:creationId xmlns:a16="http://schemas.microsoft.com/office/drawing/2014/main" id="{41B6A7E9-13EA-A8D3-C8EB-2DE777318EF5}"/>
                </a:ext>
              </a:extLst>
            </p:cNvPr>
            <p:cNvSpPr>
              <a:spLocks/>
            </p:cNvSpPr>
            <p:nvPr/>
          </p:nvSpPr>
          <p:spPr bwMode="auto">
            <a:xfrm>
              <a:off x="528637" y="3976689"/>
              <a:ext cx="141288" cy="20638"/>
            </a:xfrm>
            <a:custGeom>
              <a:avLst/>
              <a:gdLst>
                <a:gd name="T0" fmla="*/ 221 w 237"/>
                <a:gd name="T1" fmla="*/ 0 h 33"/>
                <a:gd name="T2" fmla="*/ 16 w 237"/>
                <a:gd name="T3" fmla="*/ 0 h 33"/>
                <a:gd name="T4" fmla="*/ 0 w 237"/>
                <a:gd name="T5" fmla="*/ 17 h 33"/>
                <a:gd name="T6" fmla="*/ 16 w 237"/>
                <a:gd name="T7" fmla="*/ 33 h 33"/>
                <a:gd name="T8" fmla="*/ 221 w 237"/>
                <a:gd name="T9" fmla="*/ 33 h 33"/>
                <a:gd name="T10" fmla="*/ 237 w 237"/>
                <a:gd name="T11" fmla="*/ 17 h 33"/>
                <a:gd name="T12" fmla="*/ 221 w 237"/>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37" h="33">
                  <a:moveTo>
                    <a:pt x="221" y="0"/>
                  </a:moveTo>
                  <a:lnTo>
                    <a:pt x="16" y="0"/>
                  </a:lnTo>
                  <a:cubicBezTo>
                    <a:pt x="7" y="0"/>
                    <a:pt x="0" y="7"/>
                    <a:pt x="0" y="17"/>
                  </a:cubicBezTo>
                  <a:cubicBezTo>
                    <a:pt x="0" y="26"/>
                    <a:pt x="7" y="33"/>
                    <a:pt x="16" y="33"/>
                  </a:cubicBezTo>
                  <a:lnTo>
                    <a:pt x="221" y="33"/>
                  </a:lnTo>
                  <a:cubicBezTo>
                    <a:pt x="230" y="33"/>
                    <a:pt x="237" y="26"/>
                    <a:pt x="237" y="17"/>
                  </a:cubicBezTo>
                  <a:cubicBezTo>
                    <a:pt x="237" y="7"/>
                    <a:pt x="230" y="0"/>
                    <a:pt x="22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grpSp>
      <p:cxnSp>
        <p:nvCxnSpPr>
          <p:cNvPr id="445" name="Conector: angular 444">
            <a:extLst>
              <a:ext uri="{FF2B5EF4-FFF2-40B4-BE49-F238E27FC236}">
                <a16:creationId xmlns:a16="http://schemas.microsoft.com/office/drawing/2014/main" id="{3E401106-F9A5-BA0D-0D66-36B4048B232D}"/>
              </a:ext>
            </a:extLst>
          </p:cNvPr>
          <p:cNvCxnSpPr>
            <a:endCxn id="394" idx="0"/>
          </p:cNvCxnSpPr>
          <p:nvPr/>
        </p:nvCxnSpPr>
        <p:spPr>
          <a:xfrm rot="10800000">
            <a:off x="6177650" y="2306489"/>
            <a:ext cx="1410644" cy="165861"/>
          </a:xfrm>
          <a:prstGeom prst="bentConnector4">
            <a:avLst>
              <a:gd name="adj1" fmla="val -6639"/>
              <a:gd name="adj2" fmla="val 237826"/>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24" name="Rectangle 1">
            <a:extLst>
              <a:ext uri="{FF2B5EF4-FFF2-40B4-BE49-F238E27FC236}">
                <a16:creationId xmlns:a16="http://schemas.microsoft.com/office/drawing/2014/main" id="{EE5B27C7-9C63-8CBE-0435-E68CA6F802AD}"/>
              </a:ext>
            </a:extLst>
          </p:cNvPr>
          <p:cNvSpPr/>
          <p:nvPr/>
        </p:nvSpPr>
        <p:spPr>
          <a:xfrm>
            <a:off x="856358" y="4534671"/>
            <a:ext cx="1511111" cy="478388"/>
          </a:xfrm>
          <a:prstGeom prst="roundRect">
            <a:avLst/>
          </a:prstGeom>
          <a:solidFill>
            <a:schemeClr val="accent2">
              <a:lumMod val="20000"/>
              <a:lumOff val="80000"/>
            </a:schemeClr>
          </a:solidFill>
          <a:ln w="6350" cap="flat" cmpd="sng" algn="ctr">
            <a:solidFill>
              <a:schemeClr val="accent2">
                <a:lumMod val="60000"/>
                <a:lumOff val="40000"/>
              </a:schemeClr>
            </a:solidFill>
            <a:prstDash val="solid"/>
            <a:miter lim="800000"/>
            <a:headEnd type="none" w="med" len="med"/>
            <a:tailEnd type="none" w="med" len="med"/>
          </a:ln>
          <a:effectLst/>
        </p:spPr>
        <p:txBody>
          <a:bodyPr vert="horz" rtlCol="0" anchor="t"/>
          <a:lstStyle/>
          <a:p>
            <a:pPr algn="ctr"/>
            <a:r>
              <a:rPr lang="en-US" sz="1200" b="1" kern="0" noProof="0">
                <a:latin typeface="Calibri" panose="020F0502020204030204"/>
              </a:rPr>
              <a:t>Agentic Process Automation</a:t>
            </a:r>
          </a:p>
        </p:txBody>
      </p:sp>
      <p:grpSp>
        <p:nvGrpSpPr>
          <p:cNvPr id="1232" name="Grupo 47">
            <a:extLst>
              <a:ext uri="{FF2B5EF4-FFF2-40B4-BE49-F238E27FC236}">
                <a16:creationId xmlns:a16="http://schemas.microsoft.com/office/drawing/2014/main" id="{AC5379BE-AADF-D0D7-53DC-4B0558CA62DB}"/>
              </a:ext>
            </a:extLst>
          </p:cNvPr>
          <p:cNvGrpSpPr/>
          <p:nvPr/>
        </p:nvGrpSpPr>
        <p:grpSpPr>
          <a:xfrm>
            <a:off x="926843" y="5085966"/>
            <a:ext cx="1310651" cy="542133"/>
            <a:chOff x="6506289" y="1661460"/>
            <a:chExt cx="1310651" cy="542133"/>
          </a:xfrm>
        </p:grpSpPr>
        <p:grpSp>
          <p:nvGrpSpPr>
            <p:cNvPr id="1233" name="Grupo 49">
              <a:extLst>
                <a:ext uri="{FF2B5EF4-FFF2-40B4-BE49-F238E27FC236}">
                  <a16:creationId xmlns:a16="http://schemas.microsoft.com/office/drawing/2014/main" id="{E966DA25-4F6C-E555-C4A4-0D8B17690030}"/>
                </a:ext>
              </a:extLst>
            </p:cNvPr>
            <p:cNvGrpSpPr/>
            <p:nvPr/>
          </p:nvGrpSpPr>
          <p:grpSpPr>
            <a:xfrm>
              <a:off x="6506289" y="1661460"/>
              <a:ext cx="447834" cy="542133"/>
              <a:chOff x="6314271" y="2697954"/>
              <a:chExt cx="447834" cy="542133"/>
            </a:xfrm>
          </p:grpSpPr>
          <p:sp>
            <p:nvSpPr>
              <p:cNvPr id="1239" name="Elipse 102">
                <a:extLst>
                  <a:ext uri="{FF2B5EF4-FFF2-40B4-BE49-F238E27FC236}">
                    <a16:creationId xmlns:a16="http://schemas.microsoft.com/office/drawing/2014/main" id="{ECB30817-7476-EEA3-B9CD-E54A4A0FD2BE}"/>
                  </a:ext>
                </a:extLst>
              </p:cNvPr>
              <p:cNvSpPr/>
              <p:nvPr/>
            </p:nvSpPr>
            <p:spPr>
              <a:xfrm>
                <a:off x="6314271" y="2706688"/>
                <a:ext cx="447834" cy="533399"/>
              </a:xfrm>
              <a:prstGeom prst="ellipse">
                <a:avLst/>
              </a:prstGeom>
              <a:solidFill>
                <a:srgbClr val="E6F4FA"/>
              </a:solidFill>
              <a:ln w="19050" cap="flat" cmpd="sng" algn="ctr">
                <a:noFill/>
                <a:prstDash val="solid"/>
                <a:miter lim="800000"/>
              </a:ln>
              <a:effectLst>
                <a:glow rad="12700">
                  <a:srgbClr val="156082">
                    <a:alpha val="97000"/>
                  </a:srgbClr>
                </a:glow>
                <a:outerShdw blurRad="50800" dir="7800000" algn="ctr" rotWithShape="0">
                  <a:srgbClr val="000000">
                    <a:alpha val="43137"/>
                  </a:srgbClr>
                </a:outerShdw>
                <a:softEdge rad="0"/>
              </a:effectLst>
              <a:scene3d>
                <a:camera prst="isometricOffAxis1Top"/>
                <a:lightRig rig="chilly" dir="t"/>
              </a:scene3d>
              <a:sp3d extrusionH="82550" contourW="12700" prstMaterial="metal">
                <a:extrusionClr>
                  <a:srgbClr val="FCFDFE"/>
                </a:extrusionClr>
                <a:contourClr>
                  <a:schemeClr val="bg1">
                    <a:lumMod val="75000"/>
                  </a:scheme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240" name="Imagem 9" descr="Ícone&#10;&#10;Descrição gerada automaticamente">
                <a:extLst>
                  <a:ext uri="{FF2B5EF4-FFF2-40B4-BE49-F238E27FC236}">
                    <a16:creationId xmlns:a16="http://schemas.microsoft.com/office/drawing/2014/main" id="{621F8398-CF81-38A4-A9E9-A1E5F298E743}"/>
                  </a:ext>
                </a:extLst>
              </p:cNvPr>
              <p:cNvPicPr>
                <a:picLocks noChangeAspect="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6397824" y="2697954"/>
                <a:ext cx="280728" cy="309521"/>
              </a:xfrm>
              <a:prstGeom prst="rect">
                <a:avLst/>
              </a:prstGeom>
            </p:spPr>
          </p:pic>
        </p:grpSp>
        <p:grpSp>
          <p:nvGrpSpPr>
            <p:cNvPr id="1234" name="Grupo 50">
              <a:extLst>
                <a:ext uri="{FF2B5EF4-FFF2-40B4-BE49-F238E27FC236}">
                  <a16:creationId xmlns:a16="http://schemas.microsoft.com/office/drawing/2014/main" id="{A0423238-FA4B-98F7-A274-949506FA12AA}"/>
                </a:ext>
              </a:extLst>
            </p:cNvPr>
            <p:cNvGrpSpPr/>
            <p:nvPr/>
          </p:nvGrpSpPr>
          <p:grpSpPr>
            <a:xfrm>
              <a:off x="7420621" y="1731594"/>
              <a:ext cx="396319" cy="388622"/>
              <a:chOff x="5725562" y="3167579"/>
              <a:chExt cx="396319" cy="388622"/>
            </a:xfrm>
          </p:grpSpPr>
          <p:sp>
            <p:nvSpPr>
              <p:cNvPr id="1236" name="Rectángulo: esquinas redondeadas 91">
                <a:extLst>
                  <a:ext uri="{FF2B5EF4-FFF2-40B4-BE49-F238E27FC236}">
                    <a16:creationId xmlns:a16="http://schemas.microsoft.com/office/drawing/2014/main" id="{F6FE4B43-36AF-7ADE-43D4-8CC83E972EEC}"/>
                  </a:ext>
                </a:extLst>
              </p:cNvPr>
              <p:cNvSpPr/>
              <p:nvPr/>
            </p:nvSpPr>
            <p:spPr>
              <a:xfrm>
                <a:off x="5725562" y="3180824"/>
                <a:ext cx="396319" cy="375377"/>
              </a:xfrm>
              <a:prstGeom prst="roundRect">
                <a:avLst/>
              </a:prstGeom>
              <a:solidFill>
                <a:srgbClr val="C4E5F2">
                  <a:alpha val="20000"/>
                </a:srgbClr>
              </a:solidFill>
              <a:ln>
                <a:noFill/>
              </a:ln>
              <a:effectLst/>
              <a:scene3d>
                <a:camera prst="isometricTopUp"/>
                <a:lightRig rig="chilly" dir="t"/>
              </a:scene3d>
              <a:sp3d extrusionH="95250" contourW="12700" prstMaterial="metal">
                <a:extrusionClr>
                  <a:srgbClr val="FCFDFE"/>
                </a:extrusionClr>
                <a:contourClr>
                  <a:schemeClr val="bg1">
                    <a:lumMod val="7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37" name="Elipse 53">
                <a:extLst>
                  <a:ext uri="{FF2B5EF4-FFF2-40B4-BE49-F238E27FC236}">
                    <a16:creationId xmlns:a16="http://schemas.microsoft.com/office/drawing/2014/main" id="{5FA889E6-196B-DA92-7855-849366880C70}"/>
                  </a:ext>
                </a:extLst>
              </p:cNvPr>
              <p:cNvSpPr/>
              <p:nvPr/>
            </p:nvSpPr>
            <p:spPr>
              <a:xfrm>
                <a:off x="5782274" y="3167579"/>
                <a:ext cx="282894" cy="282894"/>
              </a:xfrm>
              <a:prstGeom prst="ellipse">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238" name="Gráfico 54" descr="Inteligencia artificial con relleno sólido">
                <a:extLst>
                  <a:ext uri="{FF2B5EF4-FFF2-40B4-BE49-F238E27FC236}">
                    <a16:creationId xmlns:a16="http://schemas.microsoft.com/office/drawing/2014/main" id="{3BDCD7D0-1D81-108B-C621-4CAD111B7F6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820435" y="3180824"/>
                <a:ext cx="218810" cy="229567"/>
              </a:xfrm>
              <a:prstGeom prst="rect">
                <a:avLst/>
              </a:prstGeom>
            </p:spPr>
          </p:pic>
        </p:grpSp>
        <p:sp>
          <p:nvSpPr>
            <p:cNvPr id="1235" name="Flecha: a la izquierda y derecha 1">
              <a:extLst>
                <a:ext uri="{FF2B5EF4-FFF2-40B4-BE49-F238E27FC236}">
                  <a16:creationId xmlns:a16="http://schemas.microsoft.com/office/drawing/2014/main" id="{3CB15720-3E04-4AEA-0E1C-B6F233774D3F}"/>
                </a:ext>
              </a:extLst>
            </p:cNvPr>
            <p:cNvSpPr/>
            <p:nvPr/>
          </p:nvSpPr>
          <p:spPr>
            <a:xfrm>
              <a:off x="7002902" y="1917622"/>
              <a:ext cx="315200" cy="114249"/>
            </a:xfrm>
            <a:prstGeom prst="leftRightArrow">
              <a:avLst/>
            </a:prstGeom>
            <a:solidFill>
              <a:srgbClr val="7599CF">
                <a:alpha val="50196"/>
              </a:srgb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Aptos" panose="02110004020202020204"/>
                <a:ea typeface="+mn-ea"/>
                <a:cs typeface="+mn-cs"/>
              </a:endParaRPr>
            </a:p>
          </p:txBody>
        </p:sp>
      </p:grpSp>
      <p:grpSp>
        <p:nvGrpSpPr>
          <p:cNvPr id="1244" name="Computer9" descr="{&quot;Key&quot;:&quot;POWER_USER_SHAPE_ICON&quot;,&quot;Value&quot;:&quot;POWER_USER_SHAPE_ICON_STYLE_1&quot;}">
            <a:extLst>
              <a:ext uri="{FF2B5EF4-FFF2-40B4-BE49-F238E27FC236}">
                <a16:creationId xmlns:a16="http://schemas.microsoft.com/office/drawing/2014/main" id="{E682965D-1529-D0A9-BB47-025E353B642A}"/>
              </a:ext>
            </a:extLst>
          </p:cNvPr>
          <p:cNvGrpSpPr>
            <a:grpSpLocks noChangeAspect="1"/>
          </p:cNvGrpSpPr>
          <p:nvPr/>
        </p:nvGrpSpPr>
        <p:grpSpPr>
          <a:xfrm flipH="1">
            <a:off x="10731268" y="3257973"/>
            <a:ext cx="676882" cy="589412"/>
            <a:chOff x="2325688" y="5576888"/>
            <a:chExt cx="625475" cy="638175"/>
          </a:xfrm>
          <a:solidFill>
            <a:schemeClr val="tx1"/>
          </a:solidFill>
        </p:grpSpPr>
        <p:sp>
          <p:nvSpPr>
            <p:cNvPr id="1245" name="Freeform 85">
              <a:extLst>
                <a:ext uri="{FF2B5EF4-FFF2-40B4-BE49-F238E27FC236}">
                  <a16:creationId xmlns:a16="http://schemas.microsoft.com/office/drawing/2014/main" id="{DE69BD8F-B79F-D409-1473-598DF74B9497}"/>
                </a:ext>
              </a:extLst>
            </p:cNvPr>
            <p:cNvSpPr>
              <a:spLocks noEditPoints="1"/>
            </p:cNvSpPr>
            <p:nvPr/>
          </p:nvSpPr>
          <p:spPr bwMode="auto">
            <a:xfrm>
              <a:off x="2387600" y="5641976"/>
              <a:ext cx="130175" cy="142875"/>
            </a:xfrm>
            <a:custGeom>
              <a:avLst/>
              <a:gdLst>
                <a:gd name="T0" fmla="*/ 109 w 219"/>
                <a:gd name="T1" fmla="*/ 33 h 241"/>
                <a:gd name="T2" fmla="*/ 185 w 219"/>
                <a:gd name="T3" fmla="*/ 120 h 241"/>
                <a:gd name="T4" fmla="*/ 109 w 219"/>
                <a:gd name="T5" fmla="*/ 207 h 241"/>
                <a:gd name="T6" fmla="*/ 33 w 219"/>
                <a:gd name="T7" fmla="*/ 120 h 241"/>
                <a:gd name="T8" fmla="*/ 109 w 219"/>
                <a:gd name="T9" fmla="*/ 33 h 241"/>
                <a:gd name="T10" fmla="*/ 109 w 219"/>
                <a:gd name="T11" fmla="*/ 241 h 241"/>
                <a:gd name="T12" fmla="*/ 219 w 219"/>
                <a:gd name="T13" fmla="*/ 120 h 241"/>
                <a:gd name="T14" fmla="*/ 109 w 219"/>
                <a:gd name="T15" fmla="*/ 0 h 241"/>
                <a:gd name="T16" fmla="*/ 0 w 219"/>
                <a:gd name="T17" fmla="*/ 120 h 241"/>
                <a:gd name="T18" fmla="*/ 109 w 219"/>
                <a:gd name="T1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41">
                  <a:moveTo>
                    <a:pt x="109" y="33"/>
                  </a:moveTo>
                  <a:cubicBezTo>
                    <a:pt x="151" y="33"/>
                    <a:pt x="185" y="72"/>
                    <a:pt x="185" y="120"/>
                  </a:cubicBezTo>
                  <a:cubicBezTo>
                    <a:pt x="185" y="168"/>
                    <a:pt x="151" y="207"/>
                    <a:pt x="109" y="207"/>
                  </a:cubicBezTo>
                  <a:cubicBezTo>
                    <a:pt x="67" y="207"/>
                    <a:pt x="33" y="168"/>
                    <a:pt x="33" y="120"/>
                  </a:cubicBezTo>
                  <a:cubicBezTo>
                    <a:pt x="33" y="72"/>
                    <a:pt x="67" y="33"/>
                    <a:pt x="109" y="33"/>
                  </a:cubicBezTo>
                  <a:close/>
                  <a:moveTo>
                    <a:pt x="109" y="241"/>
                  </a:moveTo>
                  <a:cubicBezTo>
                    <a:pt x="170" y="241"/>
                    <a:pt x="219" y="187"/>
                    <a:pt x="219" y="120"/>
                  </a:cubicBezTo>
                  <a:cubicBezTo>
                    <a:pt x="219" y="54"/>
                    <a:pt x="170" y="0"/>
                    <a:pt x="109" y="0"/>
                  </a:cubicBezTo>
                  <a:cubicBezTo>
                    <a:pt x="49" y="0"/>
                    <a:pt x="0" y="54"/>
                    <a:pt x="0" y="120"/>
                  </a:cubicBezTo>
                  <a:cubicBezTo>
                    <a:pt x="0" y="187"/>
                    <a:pt x="49" y="241"/>
                    <a:pt x="109" y="2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b="1" noProof="0"/>
            </a:p>
          </p:txBody>
        </p:sp>
        <p:sp>
          <p:nvSpPr>
            <p:cNvPr id="1246" name="Freeform 86">
              <a:extLst>
                <a:ext uri="{FF2B5EF4-FFF2-40B4-BE49-F238E27FC236}">
                  <a16:creationId xmlns:a16="http://schemas.microsoft.com/office/drawing/2014/main" id="{BCD41400-2F29-78E8-341F-03EC8B0C8307}"/>
                </a:ext>
              </a:extLst>
            </p:cNvPr>
            <p:cNvSpPr>
              <a:spLocks noEditPoints="1"/>
            </p:cNvSpPr>
            <p:nvPr/>
          </p:nvSpPr>
          <p:spPr bwMode="auto">
            <a:xfrm>
              <a:off x="2325688" y="5576888"/>
              <a:ext cx="625475" cy="638175"/>
            </a:xfrm>
            <a:custGeom>
              <a:avLst/>
              <a:gdLst>
                <a:gd name="T0" fmla="*/ 312 w 1045"/>
                <a:gd name="T1" fmla="*/ 575 h 1067"/>
                <a:gd name="T2" fmla="*/ 276 w 1045"/>
                <a:gd name="T3" fmla="*/ 539 h 1067"/>
                <a:gd name="T4" fmla="*/ 226 w 1045"/>
                <a:gd name="T5" fmla="*/ 513 h 1067"/>
                <a:gd name="T6" fmla="*/ 247 w 1045"/>
                <a:gd name="T7" fmla="*/ 557 h 1067"/>
                <a:gd name="T8" fmla="*/ 247 w 1045"/>
                <a:gd name="T9" fmla="*/ 687 h 1067"/>
                <a:gd name="T10" fmla="*/ 387 w 1045"/>
                <a:gd name="T11" fmla="*/ 704 h 1067"/>
                <a:gd name="T12" fmla="*/ 514 w 1045"/>
                <a:gd name="T13" fmla="*/ 1034 h 1067"/>
                <a:gd name="T14" fmla="*/ 379 w 1045"/>
                <a:gd name="T15" fmla="*/ 825 h 1067"/>
                <a:gd name="T16" fmla="*/ 185 w 1045"/>
                <a:gd name="T17" fmla="*/ 813 h 1067"/>
                <a:gd name="T18" fmla="*/ 115 w 1045"/>
                <a:gd name="T19" fmla="*/ 532 h 1067"/>
                <a:gd name="T20" fmla="*/ 131 w 1045"/>
                <a:gd name="T21" fmla="*/ 424 h 1067"/>
                <a:gd name="T22" fmla="*/ 243 w 1045"/>
                <a:gd name="T23" fmla="*/ 407 h 1067"/>
                <a:gd name="T24" fmla="*/ 370 w 1045"/>
                <a:gd name="T25" fmla="*/ 526 h 1067"/>
                <a:gd name="T26" fmla="*/ 497 w 1045"/>
                <a:gd name="T27" fmla="*/ 530 h 1067"/>
                <a:gd name="T28" fmla="*/ 488 w 1045"/>
                <a:gd name="T29" fmla="*/ 564 h 1067"/>
                <a:gd name="T30" fmla="*/ 442 w 1045"/>
                <a:gd name="T31" fmla="*/ 575 h 1067"/>
                <a:gd name="T32" fmla="*/ 53 w 1045"/>
                <a:gd name="T33" fmla="*/ 888 h 1067"/>
                <a:gd name="T34" fmla="*/ 33 w 1045"/>
                <a:gd name="T35" fmla="*/ 427 h 1067"/>
                <a:gd name="T36" fmla="*/ 61 w 1045"/>
                <a:gd name="T37" fmla="*/ 407 h 1067"/>
                <a:gd name="T38" fmla="*/ 81 w 1045"/>
                <a:gd name="T39" fmla="*/ 464 h 1067"/>
                <a:gd name="T40" fmla="*/ 81 w 1045"/>
                <a:gd name="T41" fmla="*/ 532 h 1067"/>
                <a:gd name="T42" fmla="*/ 100 w 1045"/>
                <a:gd name="T43" fmla="*/ 848 h 1067"/>
                <a:gd name="T44" fmla="*/ 280 w 1045"/>
                <a:gd name="T45" fmla="*/ 868 h 1067"/>
                <a:gd name="T46" fmla="*/ 787 w 1045"/>
                <a:gd name="T47" fmla="*/ 347 h 1067"/>
                <a:gd name="T48" fmla="*/ 690 w 1045"/>
                <a:gd name="T49" fmla="*/ 406 h 1067"/>
                <a:gd name="T50" fmla="*/ 727 w 1045"/>
                <a:gd name="T51" fmla="*/ 34 h 1067"/>
                <a:gd name="T52" fmla="*/ 787 w 1045"/>
                <a:gd name="T53" fmla="*/ 347 h 1067"/>
                <a:gd name="T54" fmla="*/ 785 w 1045"/>
                <a:gd name="T55" fmla="*/ 575 h 1067"/>
                <a:gd name="T56" fmla="*/ 932 w 1045"/>
                <a:gd name="T57" fmla="*/ 535 h 1067"/>
                <a:gd name="T58" fmla="*/ 949 w 1045"/>
                <a:gd name="T59" fmla="*/ 220 h 1067"/>
                <a:gd name="T60" fmla="*/ 820 w 1045"/>
                <a:gd name="T61" fmla="*/ 203 h 1067"/>
                <a:gd name="T62" fmla="*/ 727 w 1045"/>
                <a:gd name="T63" fmla="*/ 0 h 1067"/>
                <a:gd name="T64" fmla="*/ 657 w 1045"/>
                <a:gd name="T65" fmla="*/ 17 h 1067"/>
                <a:gd name="T66" fmla="*/ 674 w 1045"/>
                <a:gd name="T67" fmla="*/ 440 h 1067"/>
                <a:gd name="T68" fmla="*/ 820 w 1045"/>
                <a:gd name="T69" fmla="*/ 347 h 1067"/>
                <a:gd name="T70" fmla="*/ 916 w 1045"/>
                <a:gd name="T71" fmla="*/ 237 h 1067"/>
                <a:gd name="T72" fmla="*/ 769 w 1045"/>
                <a:gd name="T73" fmla="*/ 501 h 1067"/>
                <a:gd name="T74" fmla="*/ 752 w 1045"/>
                <a:gd name="T75" fmla="*/ 575 h 1067"/>
                <a:gd name="T76" fmla="*/ 531 w 1045"/>
                <a:gd name="T77" fmla="*/ 536 h 1067"/>
                <a:gd name="T78" fmla="*/ 513 w 1045"/>
                <a:gd name="T79" fmla="*/ 497 h 1067"/>
                <a:gd name="T80" fmla="*/ 281 w 1045"/>
                <a:gd name="T81" fmla="*/ 389 h 1067"/>
                <a:gd name="T82" fmla="*/ 172 w 1045"/>
                <a:gd name="T83" fmla="*/ 374 h 1067"/>
                <a:gd name="T84" fmla="*/ 107 w 1045"/>
                <a:gd name="T85" fmla="*/ 401 h 1067"/>
                <a:gd name="T86" fmla="*/ 53 w 1045"/>
                <a:gd name="T87" fmla="*/ 374 h 1067"/>
                <a:gd name="T88" fmla="*/ 0 w 1045"/>
                <a:gd name="T89" fmla="*/ 868 h 1067"/>
                <a:gd name="T90" fmla="*/ 166 w 1045"/>
                <a:gd name="T91" fmla="*/ 922 h 1067"/>
                <a:gd name="T92" fmla="*/ 95 w 1045"/>
                <a:gd name="T93" fmla="*/ 1013 h 1067"/>
                <a:gd name="T94" fmla="*/ 105 w 1045"/>
                <a:gd name="T95" fmla="*/ 1044 h 1067"/>
                <a:gd name="T96" fmla="*/ 166 w 1045"/>
                <a:gd name="T97" fmla="*/ 1006 h 1067"/>
                <a:gd name="T98" fmla="*/ 183 w 1045"/>
                <a:gd name="T99" fmla="*/ 1067 h 1067"/>
                <a:gd name="T100" fmla="*/ 199 w 1045"/>
                <a:gd name="T101" fmla="*/ 1006 h 1067"/>
                <a:gd name="T102" fmla="*/ 276 w 1045"/>
                <a:gd name="T103" fmla="*/ 1038 h 1067"/>
                <a:gd name="T104" fmla="*/ 199 w 1045"/>
                <a:gd name="T105" fmla="*/ 965 h 1067"/>
                <a:gd name="T106" fmla="*/ 260 w 1045"/>
                <a:gd name="T107" fmla="*/ 922 h 1067"/>
                <a:gd name="T108" fmla="*/ 308 w 1045"/>
                <a:gd name="T109" fmla="*/ 847 h 1067"/>
                <a:gd name="T110" fmla="*/ 419 w 1045"/>
                <a:gd name="T111" fmla="*/ 1056 h 1067"/>
                <a:gd name="T112" fmla="*/ 535 w 1045"/>
                <a:gd name="T113" fmla="*/ 1067 h 1067"/>
                <a:gd name="T114" fmla="*/ 551 w 1045"/>
                <a:gd name="T115" fmla="*/ 1047 h 1067"/>
                <a:gd name="T116" fmla="*/ 387 w 1045"/>
                <a:gd name="T117" fmla="*/ 671 h 1067"/>
                <a:gd name="T118" fmla="*/ 281 w 1045"/>
                <a:gd name="T119" fmla="*/ 608 h 1067"/>
                <a:gd name="T120" fmla="*/ 462 w 1045"/>
                <a:gd name="T121" fmla="*/ 608 h 1067"/>
                <a:gd name="T122" fmla="*/ 1045 w 1045"/>
                <a:gd name="T123" fmla="*/ 591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5" h="1067">
                  <a:moveTo>
                    <a:pt x="442" y="575"/>
                  </a:moveTo>
                  <a:lnTo>
                    <a:pt x="312" y="575"/>
                  </a:lnTo>
                  <a:lnTo>
                    <a:pt x="276" y="539"/>
                  </a:lnTo>
                  <a:lnTo>
                    <a:pt x="276" y="539"/>
                  </a:lnTo>
                  <a:lnTo>
                    <a:pt x="250" y="513"/>
                  </a:lnTo>
                  <a:cubicBezTo>
                    <a:pt x="243" y="506"/>
                    <a:pt x="233" y="506"/>
                    <a:pt x="226" y="513"/>
                  </a:cubicBezTo>
                  <a:cubicBezTo>
                    <a:pt x="220" y="519"/>
                    <a:pt x="220" y="530"/>
                    <a:pt x="226" y="536"/>
                  </a:cubicBezTo>
                  <a:lnTo>
                    <a:pt x="247" y="557"/>
                  </a:lnTo>
                  <a:lnTo>
                    <a:pt x="247" y="591"/>
                  </a:lnTo>
                  <a:lnTo>
                    <a:pt x="247" y="687"/>
                  </a:lnTo>
                  <a:cubicBezTo>
                    <a:pt x="247" y="697"/>
                    <a:pt x="255" y="704"/>
                    <a:pt x="264" y="704"/>
                  </a:cubicBezTo>
                  <a:lnTo>
                    <a:pt x="387" y="704"/>
                  </a:lnTo>
                  <a:cubicBezTo>
                    <a:pt x="416" y="704"/>
                    <a:pt x="441" y="724"/>
                    <a:pt x="448" y="752"/>
                  </a:cubicBezTo>
                  <a:lnTo>
                    <a:pt x="514" y="1034"/>
                  </a:lnTo>
                  <a:lnTo>
                    <a:pt x="447" y="1034"/>
                  </a:lnTo>
                  <a:lnTo>
                    <a:pt x="379" y="825"/>
                  </a:lnTo>
                  <a:cubicBezTo>
                    <a:pt x="377" y="818"/>
                    <a:pt x="371" y="813"/>
                    <a:pt x="363" y="813"/>
                  </a:cubicBezTo>
                  <a:lnTo>
                    <a:pt x="185" y="813"/>
                  </a:lnTo>
                  <a:cubicBezTo>
                    <a:pt x="147" y="813"/>
                    <a:pt x="117" y="782"/>
                    <a:pt x="117" y="744"/>
                  </a:cubicBezTo>
                  <a:lnTo>
                    <a:pt x="115" y="532"/>
                  </a:lnTo>
                  <a:lnTo>
                    <a:pt x="114" y="463"/>
                  </a:lnTo>
                  <a:cubicBezTo>
                    <a:pt x="115" y="449"/>
                    <a:pt x="120" y="435"/>
                    <a:pt x="131" y="424"/>
                  </a:cubicBezTo>
                  <a:cubicBezTo>
                    <a:pt x="142" y="413"/>
                    <a:pt x="157" y="407"/>
                    <a:pt x="172" y="407"/>
                  </a:cubicBezTo>
                  <a:lnTo>
                    <a:pt x="243" y="407"/>
                  </a:lnTo>
                  <a:cubicBezTo>
                    <a:pt x="248" y="407"/>
                    <a:pt x="254" y="409"/>
                    <a:pt x="257" y="413"/>
                  </a:cubicBezTo>
                  <a:lnTo>
                    <a:pt x="370" y="526"/>
                  </a:lnTo>
                  <a:cubicBezTo>
                    <a:pt x="373" y="529"/>
                    <a:pt x="377" y="530"/>
                    <a:pt x="382" y="530"/>
                  </a:cubicBezTo>
                  <a:lnTo>
                    <a:pt x="497" y="530"/>
                  </a:lnTo>
                  <a:lnTo>
                    <a:pt x="498" y="537"/>
                  </a:lnTo>
                  <a:cubicBezTo>
                    <a:pt x="498" y="547"/>
                    <a:pt x="495" y="556"/>
                    <a:pt x="488" y="564"/>
                  </a:cubicBezTo>
                  <a:cubicBezTo>
                    <a:pt x="481" y="571"/>
                    <a:pt x="472" y="575"/>
                    <a:pt x="462" y="575"/>
                  </a:cubicBezTo>
                  <a:lnTo>
                    <a:pt x="442" y="575"/>
                  </a:lnTo>
                  <a:close/>
                  <a:moveTo>
                    <a:pt x="260" y="888"/>
                  </a:moveTo>
                  <a:lnTo>
                    <a:pt x="53" y="888"/>
                  </a:lnTo>
                  <a:cubicBezTo>
                    <a:pt x="42" y="888"/>
                    <a:pt x="33" y="879"/>
                    <a:pt x="33" y="868"/>
                  </a:cubicBezTo>
                  <a:lnTo>
                    <a:pt x="33" y="427"/>
                  </a:lnTo>
                  <a:cubicBezTo>
                    <a:pt x="33" y="416"/>
                    <a:pt x="42" y="407"/>
                    <a:pt x="53" y="407"/>
                  </a:cubicBezTo>
                  <a:lnTo>
                    <a:pt x="61" y="407"/>
                  </a:lnTo>
                  <a:cubicBezTo>
                    <a:pt x="72" y="407"/>
                    <a:pt x="81" y="416"/>
                    <a:pt x="81" y="427"/>
                  </a:cubicBezTo>
                  <a:lnTo>
                    <a:pt x="81" y="464"/>
                  </a:lnTo>
                  <a:cubicBezTo>
                    <a:pt x="81" y="465"/>
                    <a:pt x="81" y="465"/>
                    <a:pt x="81" y="466"/>
                  </a:cubicBezTo>
                  <a:lnTo>
                    <a:pt x="81" y="532"/>
                  </a:lnTo>
                  <a:lnTo>
                    <a:pt x="83" y="832"/>
                  </a:lnTo>
                  <a:cubicBezTo>
                    <a:pt x="83" y="841"/>
                    <a:pt x="90" y="848"/>
                    <a:pt x="100" y="848"/>
                  </a:cubicBezTo>
                  <a:lnTo>
                    <a:pt x="260" y="848"/>
                  </a:lnTo>
                  <a:cubicBezTo>
                    <a:pt x="271" y="848"/>
                    <a:pt x="280" y="857"/>
                    <a:pt x="280" y="868"/>
                  </a:cubicBezTo>
                  <a:cubicBezTo>
                    <a:pt x="280" y="879"/>
                    <a:pt x="271" y="888"/>
                    <a:pt x="260" y="888"/>
                  </a:cubicBezTo>
                  <a:close/>
                  <a:moveTo>
                    <a:pt x="787" y="347"/>
                  </a:moveTo>
                  <a:cubicBezTo>
                    <a:pt x="787" y="380"/>
                    <a:pt x="760" y="406"/>
                    <a:pt x="727" y="406"/>
                  </a:cubicBezTo>
                  <a:lnTo>
                    <a:pt x="690" y="406"/>
                  </a:lnTo>
                  <a:lnTo>
                    <a:pt x="690" y="34"/>
                  </a:lnTo>
                  <a:lnTo>
                    <a:pt x="727" y="34"/>
                  </a:lnTo>
                  <a:cubicBezTo>
                    <a:pt x="760" y="34"/>
                    <a:pt x="787" y="60"/>
                    <a:pt x="787" y="93"/>
                  </a:cubicBezTo>
                  <a:lnTo>
                    <a:pt x="787" y="347"/>
                  </a:lnTo>
                  <a:close/>
                  <a:moveTo>
                    <a:pt x="1029" y="575"/>
                  </a:moveTo>
                  <a:lnTo>
                    <a:pt x="785" y="575"/>
                  </a:lnTo>
                  <a:lnTo>
                    <a:pt x="785" y="535"/>
                  </a:lnTo>
                  <a:lnTo>
                    <a:pt x="932" y="535"/>
                  </a:lnTo>
                  <a:cubicBezTo>
                    <a:pt x="942" y="535"/>
                    <a:pt x="949" y="527"/>
                    <a:pt x="949" y="518"/>
                  </a:cubicBezTo>
                  <a:lnTo>
                    <a:pt x="949" y="220"/>
                  </a:lnTo>
                  <a:cubicBezTo>
                    <a:pt x="949" y="211"/>
                    <a:pt x="942" y="203"/>
                    <a:pt x="932" y="203"/>
                  </a:cubicBezTo>
                  <a:lnTo>
                    <a:pt x="820" y="203"/>
                  </a:lnTo>
                  <a:lnTo>
                    <a:pt x="820" y="93"/>
                  </a:lnTo>
                  <a:cubicBezTo>
                    <a:pt x="820" y="42"/>
                    <a:pt x="778" y="0"/>
                    <a:pt x="727" y="0"/>
                  </a:cubicBezTo>
                  <a:lnTo>
                    <a:pt x="674" y="0"/>
                  </a:lnTo>
                  <a:cubicBezTo>
                    <a:pt x="665" y="0"/>
                    <a:pt x="657" y="8"/>
                    <a:pt x="657" y="17"/>
                  </a:cubicBezTo>
                  <a:lnTo>
                    <a:pt x="657" y="423"/>
                  </a:lnTo>
                  <a:cubicBezTo>
                    <a:pt x="657" y="432"/>
                    <a:pt x="665" y="440"/>
                    <a:pt x="674" y="440"/>
                  </a:cubicBezTo>
                  <a:lnTo>
                    <a:pt x="727" y="440"/>
                  </a:lnTo>
                  <a:cubicBezTo>
                    <a:pt x="778" y="440"/>
                    <a:pt x="820" y="398"/>
                    <a:pt x="820" y="347"/>
                  </a:cubicBezTo>
                  <a:lnTo>
                    <a:pt x="820" y="237"/>
                  </a:lnTo>
                  <a:lnTo>
                    <a:pt x="916" y="237"/>
                  </a:lnTo>
                  <a:lnTo>
                    <a:pt x="916" y="501"/>
                  </a:lnTo>
                  <a:lnTo>
                    <a:pt x="769" y="501"/>
                  </a:lnTo>
                  <a:cubicBezTo>
                    <a:pt x="759" y="501"/>
                    <a:pt x="752" y="509"/>
                    <a:pt x="752" y="518"/>
                  </a:cubicBezTo>
                  <a:lnTo>
                    <a:pt x="752" y="575"/>
                  </a:lnTo>
                  <a:lnTo>
                    <a:pt x="521" y="575"/>
                  </a:lnTo>
                  <a:cubicBezTo>
                    <a:pt x="528" y="563"/>
                    <a:pt x="532" y="550"/>
                    <a:pt x="531" y="536"/>
                  </a:cubicBezTo>
                  <a:lnTo>
                    <a:pt x="530" y="513"/>
                  </a:lnTo>
                  <a:cubicBezTo>
                    <a:pt x="530" y="504"/>
                    <a:pt x="522" y="497"/>
                    <a:pt x="513" y="497"/>
                  </a:cubicBezTo>
                  <a:lnTo>
                    <a:pt x="389" y="497"/>
                  </a:lnTo>
                  <a:lnTo>
                    <a:pt x="281" y="389"/>
                  </a:lnTo>
                  <a:cubicBezTo>
                    <a:pt x="271" y="379"/>
                    <a:pt x="257" y="374"/>
                    <a:pt x="243" y="374"/>
                  </a:cubicBezTo>
                  <a:lnTo>
                    <a:pt x="172" y="374"/>
                  </a:lnTo>
                  <a:cubicBezTo>
                    <a:pt x="148" y="374"/>
                    <a:pt x="125" y="383"/>
                    <a:pt x="107" y="401"/>
                  </a:cubicBezTo>
                  <a:cubicBezTo>
                    <a:pt x="107" y="401"/>
                    <a:pt x="107" y="401"/>
                    <a:pt x="107" y="401"/>
                  </a:cubicBezTo>
                  <a:cubicBezTo>
                    <a:pt x="98" y="385"/>
                    <a:pt x="81" y="374"/>
                    <a:pt x="61" y="374"/>
                  </a:cubicBezTo>
                  <a:lnTo>
                    <a:pt x="53" y="374"/>
                  </a:lnTo>
                  <a:cubicBezTo>
                    <a:pt x="24" y="374"/>
                    <a:pt x="0" y="398"/>
                    <a:pt x="0" y="427"/>
                  </a:cubicBezTo>
                  <a:lnTo>
                    <a:pt x="0" y="868"/>
                  </a:lnTo>
                  <a:cubicBezTo>
                    <a:pt x="0" y="898"/>
                    <a:pt x="24" y="922"/>
                    <a:pt x="53" y="922"/>
                  </a:cubicBezTo>
                  <a:lnTo>
                    <a:pt x="166" y="922"/>
                  </a:lnTo>
                  <a:lnTo>
                    <a:pt x="166" y="965"/>
                  </a:lnTo>
                  <a:lnTo>
                    <a:pt x="95" y="1013"/>
                  </a:lnTo>
                  <a:cubicBezTo>
                    <a:pt x="88" y="1018"/>
                    <a:pt x="86" y="1029"/>
                    <a:pt x="91" y="1036"/>
                  </a:cubicBezTo>
                  <a:cubicBezTo>
                    <a:pt x="94" y="1041"/>
                    <a:pt x="99" y="1044"/>
                    <a:pt x="105" y="1044"/>
                  </a:cubicBezTo>
                  <a:cubicBezTo>
                    <a:pt x="108" y="1044"/>
                    <a:pt x="111" y="1043"/>
                    <a:pt x="114" y="1041"/>
                  </a:cubicBezTo>
                  <a:lnTo>
                    <a:pt x="166" y="1006"/>
                  </a:lnTo>
                  <a:lnTo>
                    <a:pt x="166" y="1050"/>
                  </a:lnTo>
                  <a:cubicBezTo>
                    <a:pt x="166" y="1060"/>
                    <a:pt x="173" y="1067"/>
                    <a:pt x="183" y="1067"/>
                  </a:cubicBezTo>
                  <a:cubicBezTo>
                    <a:pt x="192" y="1067"/>
                    <a:pt x="199" y="1060"/>
                    <a:pt x="199" y="1050"/>
                  </a:cubicBezTo>
                  <a:lnTo>
                    <a:pt x="199" y="1006"/>
                  </a:lnTo>
                  <a:lnTo>
                    <a:pt x="253" y="1043"/>
                  </a:lnTo>
                  <a:cubicBezTo>
                    <a:pt x="261" y="1048"/>
                    <a:pt x="271" y="1046"/>
                    <a:pt x="276" y="1038"/>
                  </a:cubicBezTo>
                  <a:cubicBezTo>
                    <a:pt x="281" y="1031"/>
                    <a:pt x="279" y="1020"/>
                    <a:pt x="272" y="1015"/>
                  </a:cubicBezTo>
                  <a:lnTo>
                    <a:pt x="199" y="965"/>
                  </a:lnTo>
                  <a:lnTo>
                    <a:pt x="199" y="922"/>
                  </a:lnTo>
                  <a:lnTo>
                    <a:pt x="260" y="922"/>
                  </a:lnTo>
                  <a:cubicBezTo>
                    <a:pt x="289" y="922"/>
                    <a:pt x="313" y="898"/>
                    <a:pt x="313" y="868"/>
                  </a:cubicBezTo>
                  <a:cubicBezTo>
                    <a:pt x="313" y="861"/>
                    <a:pt x="311" y="853"/>
                    <a:pt x="308" y="847"/>
                  </a:cubicBezTo>
                  <a:lnTo>
                    <a:pt x="351" y="847"/>
                  </a:lnTo>
                  <a:lnTo>
                    <a:pt x="419" y="1056"/>
                  </a:lnTo>
                  <a:cubicBezTo>
                    <a:pt x="422" y="1062"/>
                    <a:pt x="428" y="1067"/>
                    <a:pt x="435" y="1067"/>
                  </a:cubicBezTo>
                  <a:lnTo>
                    <a:pt x="535" y="1067"/>
                  </a:lnTo>
                  <a:cubicBezTo>
                    <a:pt x="540" y="1067"/>
                    <a:pt x="545" y="1065"/>
                    <a:pt x="548" y="1061"/>
                  </a:cubicBezTo>
                  <a:cubicBezTo>
                    <a:pt x="551" y="1057"/>
                    <a:pt x="552" y="1051"/>
                    <a:pt x="551" y="1047"/>
                  </a:cubicBezTo>
                  <a:lnTo>
                    <a:pt x="480" y="744"/>
                  </a:lnTo>
                  <a:cubicBezTo>
                    <a:pt x="470" y="701"/>
                    <a:pt x="432" y="671"/>
                    <a:pt x="387" y="671"/>
                  </a:cubicBezTo>
                  <a:lnTo>
                    <a:pt x="281" y="671"/>
                  </a:lnTo>
                  <a:lnTo>
                    <a:pt x="281" y="608"/>
                  </a:lnTo>
                  <a:lnTo>
                    <a:pt x="442" y="608"/>
                  </a:lnTo>
                  <a:lnTo>
                    <a:pt x="462" y="608"/>
                  </a:lnTo>
                  <a:lnTo>
                    <a:pt x="1029" y="608"/>
                  </a:lnTo>
                  <a:cubicBezTo>
                    <a:pt x="1038" y="608"/>
                    <a:pt x="1045" y="601"/>
                    <a:pt x="1045" y="591"/>
                  </a:cubicBezTo>
                  <a:cubicBezTo>
                    <a:pt x="1045" y="582"/>
                    <a:pt x="1038" y="575"/>
                    <a:pt x="1029"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b="1" noProof="0"/>
            </a:p>
          </p:txBody>
        </p:sp>
      </p:grpSp>
      <p:sp>
        <p:nvSpPr>
          <p:cNvPr id="1251" name="Rectángulo: esquinas redondeadas 1250">
            <a:extLst>
              <a:ext uri="{FF2B5EF4-FFF2-40B4-BE49-F238E27FC236}">
                <a16:creationId xmlns:a16="http://schemas.microsoft.com/office/drawing/2014/main" id="{0CB825C6-96DE-55FF-4860-EDAAC0377571}"/>
              </a:ext>
            </a:extLst>
          </p:cNvPr>
          <p:cNvSpPr/>
          <p:nvPr/>
        </p:nvSpPr>
        <p:spPr>
          <a:xfrm>
            <a:off x="4381229" y="4386508"/>
            <a:ext cx="346877" cy="331722"/>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52" name="Conector recto de flecha 1251">
            <a:extLst>
              <a:ext uri="{FF2B5EF4-FFF2-40B4-BE49-F238E27FC236}">
                <a16:creationId xmlns:a16="http://schemas.microsoft.com/office/drawing/2014/main" id="{2EA0ADD6-3159-E4E9-A5B1-7EC53CA204C7}"/>
              </a:ext>
            </a:extLst>
          </p:cNvPr>
          <p:cNvCxnSpPr>
            <a:cxnSpLocks/>
            <a:stCxn id="1251" idx="3"/>
          </p:cNvCxnSpPr>
          <p:nvPr/>
        </p:nvCxnSpPr>
        <p:spPr>
          <a:xfrm flipV="1">
            <a:off x="4728106" y="4550057"/>
            <a:ext cx="220589" cy="231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54" name="Conector: curvado 1253">
            <a:extLst>
              <a:ext uri="{FF2B5EF4-FFF2-40B4-BE49-F238E27FC236}">
                <a16:creationId xmlns:a16="http://schemas.microsoft.com/office/drawing/2014/main" id="{6B346132-01FF-B1F3-F068-2C9E68D77620}"/>
              </a:ext>
            </a:extLst>
          </p:cNvPr>
          <p:cNvCxnSpPr>
            <a:cxnSpLocks/>
          </p:cNvCxnSpPr>
          <p:nvPr/>
        </p:nvCxnSpPr>
        <p:spPr>
          <a:xfrm flipV="1">
            <a:off x="5279056" y="4162836"/>
            <a:ext cx="379135" cy="393194"/>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55" name="Conector: curvado 1254">
            <a:extLst>
              <a:ext uri="{FF2B5EF4-FFF2-40B4-BE49-F238E27FC236}">
                <a16:creationId xmlns:a16="http://schemas.microsoft.com/office/drawing/2014/main" id="{5430E367-8375-D619-C37E-FB4F48621D2C}"/>
              </a:ext>
            </a:extLst>
          </p:cNvPr>
          <p:cNvCxnSpPr>
            <a:cxnSpLocks/>
          </p:cNvCxnSpPr>
          <p:nvPr/>
        </p:nvCxnSpPr>
        <p:spPr>
          <a:xfrm>
            <a:off x="5298048" y="4545426"/>
            <a:ext cx="384291" cy="326745"/>
          </a:xfrm>
          <a:prstGeom prst="curved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56" name="Conector recto de flecha 1255">
            <a:extLst>
              <a:ext uri="{FF2B5EF4-FFF2-40B4-BE49-F238E27FC236}">
                <a16:creationId xmlns:a16="http://schemas.microsoft.com/office/drawing/2014/main" id="{65F21DEF-801D-FE67-E540-F899CF7F5DA5}"/>
              </a:ext>
            </a:extLst>
          </p:cNvPr>
          <p:cNvCxnSpPr>
            <a:cxnSpLocks/>
          </p:cNvCxnSpPr>
          <p:nvPr/>
        </p:nvCxnSpPr>
        <p:spPr>
          <a:xfrm>
            <a:off x="6029639" y="4151297"/>
            <a:ext cx="28446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57" name="Conector recto de flecha 1256">
            <a:extLst>
              <a:ext uri="{FF2B5EF4-FFF2-40B4-BE49-F238E27FC236}">
                <a16:creationId xmlns:a16="http://schemas.microsoft.com/office/drawing/2014/main" id="{D0A1163F-610E-6EE8-FBAB-4F980454F490}"/>
              </a:ext>
            </a:extLst>
          </p:cNvPr>
          <p:cNvCxnSpPr>
            <a:cxnSpLocks/>
            <a:endCxn id="1288" idx="1"/>
          </p:cNvCxnSpPr>
          <p:nvPr/>
        </p:nvCxnSpPr>
        <p:spPr>
          <a:xfrm>
            <a:off x="6916754" y="4029811"/>
            <a:ext cx="25899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59" name="Rectángulo: esquinas redondeadas 1258">
            <a:extLst>
              <a:ext uri="{FF2B5EF4-FFF2-40B4-BE49-F238E27FC236}">
                <a16:creationId xmlns:a16="http://schemas.microsoft.com/office/drawing/2014/main" id="{A41A1B3D-30A8-41B5-7F5E-112EA98AFC3F}"/>
              </a:ext>
            </a:extLst>
          </p:cNvPr>
          <p:cNvSpPr/>
          <p:nvPr/>
        </p:nvSpPr>
        <p:spPr>
          <a:xfrm>
            <a:off x="4948695" y="4384196"/>
            <a:ext cx="346877" cy="331722"/>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69" name="Rectángulo: esquinas redondeadas 1268">
            <a:extLst>
              <a:ext uri="{FF2B5EF4-FFF2-40B4-BE49-F238E27FC236}">
                <a16:creationId xmlns:a16="http://schemas.microsoft.com/office/drawing/2014/main" id="{EB3037FB-24E9-18F1-414C-CF3BC7FF5EAA}"/>
              </a:ext>
            </a:extLst>
          </p:cNvPr>
          <p:cNvSpPr/>
          <p:nvPr/>
        </p:nvSpPr>
        <p:spPr>
          <a:xfrm>
            <a:off x="5677183" y="3986371"/>
            <a:ext cx="346877" cy="331722"/>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270" name="Grupo 1269">
            <a:extLst>
              <a:ext uri="{FF2B5EF4-FFF2-40B4-BE49-F238E27FC236}">
                <a16:creationId xmlns:a16="http://schemas.microsoft.com/office/drawing/2014/main" id="{35FAD3C9-82B7-93FA-742F-7186DA9BA166}"/>
              </a:ext>
            </a:extLst>
          </p:cNvPr>
          <p:cNvGrpSpPr/>
          <p:nvPr/>
        </p:nvGrpSpPr>
        <p:grpSpPr>
          <a:xfrm>
            <a:off x="5673546" y="4711287"/>
            <a:ext cx="346877" cy="336006"/>
            <a:chOff x="6537101" y="3110342"/>
            <a:chExt cx="346877" cy="336006"/>
          </a:xfrm>
        </p:grpSpPr>
        <p:sp>
          <p:nvSpPr>
            <p:cNvPr id="1271" name="Rectángulo: esquinas redondeadas 1270">
              <a:extLst>
                <a:ext uri="{FF2B5EF4-FFF2-40B4-BE49-F238E27FC236}">
                  <a16:creationId xmlns:a16="http://schemas.microsoft.com/office/drawing/2014/main" id="{824AFA82-567B-B456-1870-D962E1534EF2}"/>
                </a:ext>
              </a:extLst>
            </p:cNvPr>
            <p:cNvSpPr/>
            <p:nvPr/>
          </p:nvSpPr>
          <p:spPr>
            <a:xfrm>
              <a:off x="6537101" y="3114626"/>
              <a:ext cx="346877" cy="331722"/>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272" name="Picture 6" descr="Microsoft Teams Logo y símbolo, significado, historia, PNG, marca">
              <a:extLst>
                <a:ext uri="{FF2B5EF4-FFF2-40B4-BE49-F238E27FC236}">
                  <a16:creationId xmlns:a16="http://schemas.microsoft.com/office/drawing/2014/main" id="{6C8EDD21-51B7-85FF-A597-FC290928575D}"/>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foregroundMark x1="76705" y1="26591" x2="76705" y2="26591"/>
                          <a14:foregroundMark x1="30909" y1="43750" x2="30909" y2="43750"/>
                          <a14:foregroundMark x1="24091" y1="42273" x2="28750" y2="56705"/>
                          <a14:foregroundMark x1="28409" y1="58182" x2="36364" y2="41932"/>
                          <a14:foregroundMark x1="33864" y1="41932" x2="33864" y2="44432"/>
                          <a14:foregroundMark x1="30568" y1="45227" x2="30227" y2="48068"/>
                          <a14:foregroundMark x1="30568" y1="43750" x2="30909" y2="50909"/>
                          <a14:foregroundMark x1="81136" y1="26364" x2="81136" y2="26364"/>
                          <a14:foregroundMark x1="76818" y1="26023" x2="76818" y2="26023"/>
                          <a14:foregroundMark x1="78636" y1="28523" x2="78636" y2="28523"/>
                          <a14:foregroundMark x1="76477" y1="24205" x2="80455" y2="25682"/>
                        </a14:backgroundRemoval>
                      </a14:imgEffect>
                    </a14:imgLayer>
                  </a14:imgProps>
                </a:ext>
                <a:ext uri="{28A0092B-C50C-407E-A947-70E740481C1C}">
                  <a14:useLocalDpi xmlns:a14="http://schemas.microsoft.com/office/drawing/2010/main" val="0"/>
                </a:ext>
              </a:extLst>
            </a:blip>
            <a:srcRect/>
            <a:stretch>
              <a:fillRect/>
            </a:stretch>
          </p:blipFill>
          <p:spPr bwMode="auto">
            <a:xfrm>
              <a:off x="6545894" y="3110342"/>
              <a:ext cx="321768" cy="321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3" name="Refresh" descr="{&quot;Key&quot;:&quot;POWER_USER_SHAPE_ICON&quot;,&quot;Value&quot;:&quot;POWER_USER_SHAPE_ICON_STYLE_1&quot;}">
            <a:extLst>
              <a:ext uri="{FF2B5EF4-FFF2-40B4-BE49-F238E27FC236}">
                <a16:creationId xmlns:a16="http://schemas.microsoft.com/office/drawing/2014/main" id="{E6DFAF98-B70D-E7DE-2B22-342E2C253D1A}"/>
              </a:ext>
            </a:extLst>
          </p:cNvPr>
          <p:cNvGrpSpPr>
            <a:grpSpLocks noChangeAspect="1"/>
          </p:cNvGrpSpPr>
          <p:nvPr/>
        </p:nvGrpSpPr>
        <p:grpSpPr>
          <a:xfrm>
            <a:off x="5715105" y="4007046"/>
            <a:ext cx="260713" cy="282772"/>
            <a:chOff x="3005139" y="6103938"/>
            <a:chExt cx="412750" cy="447675"/>
          </a:xfrm>
          <a:solidFill>
            <a:schemeClr val="bg1"/>
          </a:solidFill>
        </p:grpSpPr>
        <p:sp>
          <p:nvSpPr>
            <p:cNvPr id="1274" name="Freeform 473">
              <a:extLst>
                <a:ext uri="{FF2B5EF4-FFF2-40B4-BE49-F238E27FC236}">
                  <a16:creationId xmlns:a16="http://schemas.microsoft.com/office/drawing/2014/main" id="{4569F784-B5AF-4121-08A4-7C42A7C84682}"/>
                </a:ext>
              </a:extLst>
            </p:cNvPr>
            <p:cNvSpPr>
              <a:spLocks/>
            </p:cNvSpPr>
            <p:nvPr/>
          </p:nvSpPr>
          <p:spPr bwMode="auto">
            <a:xfrm>
              <a:off x="3005139" y="6119813"/>
              <a:ext cx="284163" cy="312738"/>
            </a:xfrm>
            <a:custGeom>
              <a:avLst/>
              <a:gdLst>
                <a:gd name="T0" fmla="*/ 54 w 312"/>
                <a:gd name="T1" fmla="*/ 344 h 344"/>
                <a:gd name="T2" fmla="*/ 48 w 312"/>
                <a:gd name="T3" fmla="*/ 341 h 344"/>
                <a:gd name="T4" fmla="*/ 66 w 312"/>
                <a:gd name="T5" fmla="*/ 94 h 344"/>
                <a:gd name="T6" fmla="*/ 306 w 312"/>
                <a:gd name="T7" fmla="*/ 35 h 344"/>
                <a:gd name="T8" fmla="*/ 310 w 312"/>
                <a:gd name="T9" fmla="*/ 45 h 344"/>
                <a:gd name="T10" fmla="*/ 301 w 312"/>
                <a:gd name="T11" fmla="*/ 49 h 344"/>
                <a:gd name="T12" fmla="*/ 77 w 312"/>
                <a:gd name="T13" fmla="*/ 103 h 344"/>
                <a:gd name="T14" fmla="*/ 61 w 312"/>
                <a:gd name="T15" fmla="*/ 333 h 344"/>
                <a:gd name="T16" fmla="*/ 58 w 312"/>
                <a:gd name="T17" fmla="*/ 343 h 344"/>
                <a:gd name="T18" fmla="*/ 54 w 312"/>
                <a:gd name="T19"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44">
                  <a:moveTo>
                    <a:pt x="54" y="344"/>
                  </a:moveTo>
                  <a:cubicBezTo>
                    <a:pt x="52" y="344"/>
                    <a:pt x="50" y="343"/>
                    <a:pt x="48" y="341"/>
                  </a:cubicBezTo>
                  <a:cubicBezTo>
                    <a:pt x="0" y="263"/>
                    <a:pt x="7" y="164"/>
                    <a:pt x="66" y="94"/>
                  </a:cubicBezTo>
                  <a:cubicBezTo>
                    <a:pt x="125" y="24"/>
                    <a:pt x="221" y="0"/>
                    <a:pt x="306" y="35"/>
                  </a:cubicBezTo>
                  <a:cubicBezTo>
                    <a:pt x="310" y="37"/>
                    <a:pt x="312" y="41"/>
                    <a:pt x="310" y="45"/>
                  </a:cubicBezTo>
                  <a:cubicBezTo>
                    <a:pt x="308" y="48"/>
                    <a:pt x="304" y="50"/>
                    <a:pt x="301" y="49"/>
                  </a:cubicBezTo>
                  <a:cubicBezTo>
                    <a:pt x="222" y="16"/>
                    <a:pt x="132" y="38"/>
                    <a:pt x="77" y="103"/>
                  </a:cubicBezTo>
                  <a:cubicBezTo>
                    <a:pt x="22" y="168"/>
                    <a:pt x="15" y="261"/>
                    <a:pt x="61" y="333"/>
                  </a:cubicBezTo>
                  <a:cubicBezTo>
                    <a:pt x="63" y="336"/>
                    <a:pt x="62" y="341"/>
                    <a:pt x="58" y="343"/>
                  </a:cubicBezTo>
                  <a:cubicBezTo>
                    <a:pt x="57" y="344"/>
                    <a:pt x="56" y="344"/>
                    <a:pt x="54" y="344"/>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75" name="Freeform 474">
              <a:extLst>
                <a:ext uri="{FF2B5EF4-FFF2-40B4-BE49-F238E27FC236}">
                  <a16:creationId xmlns:a16="http://schemas.microsoft.com/office/drawing/2014/main" id="{EF718341-E04B-96FE-C886-CE57E1F5C906}"/>
                </a:ext>
              </a:extLst>
            </p:cNvPr>
            <p:cNvSpPr>
              <a:spLocks/>
            </p:cNvSpPr>
            <p:nvPr/>
          </p:nvSpPr>
          <p:spPr bwMode="auto">
            <a:xfrm>
              <a:off x="3133726" y="6223000"/>
              <a:ext cx="284163" cy="300038"/>
            </a:xfrm>
            <a:custGeom>
              <a:avLst/>
              <a:gdLst>
                <a:gd name="T0" fmla="*/ 85 w 312"/>
                <a:gd name="T1" fmla="*/ 325 h 328"/>
                <a:gd name="T2" fmla="*/ 5 w 312"/>
                <a:gd name="T3" fmla="*/ 309 h 328"/>
                <a:gd name="T4" fmla="*/ 1 w 312"/>
                <a:gd name="T5" fmla="*/ 300 h 328"/>
                <a:gd name="T6" fmla="*/ 11 w 312"/>
                <a:gd name="T7" fmla="*/ 296 h 328"/>
                <a:gd name="T8" fmla="*/ 234 w 312"/>
                <a:gd name="T9" fmla="*/ 241 h 328"/>
                <a:gd name="T10" fmla="*/ 251 w 312"/>
                <a:gd name="T11" fmla="*/ 12 h 328"/>
                <a:gd name="T12" fmla="*/ 253 w 312"/>
                <a:gd name="T13" fmla="*/ 2 h 328"/>
                <a:gd name="T14" fmla="*/ 263 w 312"/>
                <a:gd name="T15" fmla="*/ 4 h 328"/>
                <a:gd name="T16" fmla="*/ 246 w 312"/>
                <a:gd name="T17" fmla="*/ 251 h 328"/>
                <a:gd name="T18" fmla="*/ 85 w 312"/>
                <a:gd name="T19" fmla="*/ 32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28">
                  <a:moveTo>
                    <a:pt x="85" y="325"/>
                  </a:moveTo>
                  <a:cubicBezTo>
                    <a:pt x="59" y="325"/>
                    <a:pt x="31" y="320"/>
                    <a:pt x="5" y="309"/>
                  </a:cubicBezTo>
                  <a:cubicBezTo>
                    <a:pt x="2" y="308"/>
                    <a:pt x="0" y="304"/>
                    <a:pt x="1" y="300"/>
                  </a:cubicBezTo>
                  <a:cubicBezTo>
                    <a:pt x="3" y="296"/>
                    <a:pt x="7" y="294"/>
                    <a:pt x="11" y="296"/>
                  </a:cubicBezTo>
                  <a:cubicBezTo>
                    <a:pt x="90" y="328"/>
                    <a:pt x="179" y="306"/>
                    <a:pt x="234" y="241"/>
                  </a:cubicBezTo>
                  <a:cubicBezTo>
                    <a:pt x="289" y="176"/>
                    <a:pt x="296" y="84"/>
                    <a:pt x="251" y="12"/>
                  </a:cubicBezTo>
                  <a:cubicBezTo>
                    <a:pt x="249" y="8"/>
                    <a:pt x="250" y="4"/>
                    <a:pt x="253" y="2"/>
                  </a:cubicBezTo>
                  <a:cubicBezTo>
                    <a:pt x="257" y="0"/>
                    <a:pt x="261" y="1"/>
                    <a:pt x="263" y="4"/>
                  </a:cubicBezTo>
                  <a:cubicBezTo>
                    <a:pt x="312" y="82"/>
                    <a:pt x="305" y="181"/>
                    <a:pt x="246" y="251"/>
                  </a:cubicBezTo>
                  <a:cubicBezTo>
                    <a:pt x="205" y="299"/>
                    <a:pt x="146" y="325"/>
                    <a:pt x="85" y="32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76" name="Freeform 475">
              <a:extLst>
                <a:ext uri="{FF2B5EF4-FFF2-40B4-BE49-F238E27FC236}">
                  <a16:creationId xmlns:a16="http://schemas.microsoft.com/office/drawing/2014/main" id="{FC5400E5-D3FE-95E7-E124-DE8482C5CC66}"/>
                </a:ext>
              </a:extLst>
            </p:cNvPr>
            <p:cNvSpPr>
              <a:spLocks/>
            </p:cNvSpPr>
            <p:nvPr/>
          </p:nvSpPr>
          <p:spPr bwMode="auto">
            <a:xfrm>
              <a:off x="3228976" y="6103938"/>
              <a:ext cx="60325" cy="79375"/>
            </a:xfrm>
            <a:custGeom>
              <a:avLst/>
              <a:gdLst>
                <a:gd name="T0" fmla="*/ 8 w 67"/>
                <a:gd name="T1" fmla="*/ 86 h 86"/>
                <a:gd name="T2" fmla="*/ 2 w 67"/>
                <a:gd name="T3" fmla="*/ 82 h 86"/>
                <a:gd name="T4" fmla="*/ 5 w 67"/>
                <a:gd name="T5" fmla="*/ 72 h 86"/>
                <a:gd name="T6" fmla="*/ 49 w 67"/>
                <a:gd name="T7" fmla="*/ 54 h 86"/>
                <a:gd name="T8" fmla="*/ 31 w 67"/>
                <a:gd name="T9" fmla="*/ 11 h 86"/>
                <a:gd name="T10" fmla="*/ 35 w 67"/>
                <a:gd name="T11" fmla="*/ 1 h 86"/>
                <a:gd name="T12" fmla="*/ 44 w 67"/>
                <a:gd name="T13" fmla="*/ 5 h 86"/>
                <a:gd name="T14" fmla="*/ 65 w 67"/>
                <a:gd name="T15" fmla="*/ 55 h 86"/>
                <a:gd name="T16" fmla="*/ 61 w 67"/>
                <a:gd name="T17" fmla="*/ 65 h 86"/>
                <a:gd name="T18" fmla="*/ 11 w 67"/>
                <a:gd name="T19" fmla="*/ 85 h 86"/>
                <a:gd name="T20" fmla="*/ 8 w 67"/>
                <a:gd name="T2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6">
                  <a:moveTo>
                    <a:pt x="8" y="86"/>
                  </a:moveTo>
                  <a:cubicBezTo>
                    <a:pt x="5" y="86"/>
                    <a:pt x="3" y="84"/>
                    <a:pt x="2" y="82"/>
                  </a:cubicBezTo>
                  <a:cubicBezTo>
                    <a:pt x="0" y="78"/>
                    <a:pt x="2" y="74"/>
                    <a:pt x="5" y="72"/>
                  </a:cubicBezTo>
                  <a:lnTo>
                    <a:pt x="49" y="54"/>
                  </a:lnTo>
                  <a:lnTo>
                    <a:pt x="31" y="11"/>
                  </a:lnTo>
                  <a:cubicBezTo>
                    <a:pt x="29" y="7"/>
                    <a:pt x="31" y="3"/>
                    <a:pt x="35" y="1"/>
                  </a:cubicBezTo>
                  <a:cubicBezTo>
                    <a:pt x="38" y="0"/>
                    <a:pt x="43" y="1"/>
                    <a:pt x="44" y="5"/>
                  </a:cubicBezTo>
                  <a:lnTo>
                    <a:pt x="65" y="55"/>
                  </a:lnTo>
                  <a:cubicBezTo>
                    <a:pt x="67" y="59"/>
                    <a:pt x="65" y="63"/>
                    <a:pt x="61" y="65"/>
                  </a:cubicBezTo>
                  <a:lnTo>
                    <a:pt x="11" y="85"/>
                  </a:lnTo>
                  <a:cubicBezTo>
                    <a:pt x="10" y="86"/>
                    <a:pt x="9" y="86"/>
                    <a:pt x="8" y="86"/>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77" name="Freeform 476">
              <a:extLst>
                <a:ext uri="{FF2B5EF4-FFF2-40B4-BE49-F238E27FC236}">
                  <a16:creationId xmlns:a16="http://schemas.microsoft.com/office/drawing/2014/main" id="{A66D2A3D-B8CA-99AA-33B6-727E17597779}"/>
                </a:ext>
              </a:extLst>
            </p:cNvPr>
            <p:cNvSpPr>
              <a:spLocks/>
            </p:cNvSpPr>
            <p:nvPr/>
          </p:nvSpPr>
          <p:spPr bwMode="auto">
            <a:xfrm>
              <a:off x="3133726" y="6473825"/>
              <a:ext cx="60325" cy="77788"/>
            </a:xfrm>
            <a:custGeom>
              <a:avLst/>
              <a:gdLst>
                <a:gd name="T0" fmla="*/ 29 w 66"/>
                <a:gd name="T1" fmla="*/ 86 h 86"/>
                <a:gd name="T2" fmla="*/ 22 w 66"/>
                <a:gd name="T3" fmla="*/ 82 h 86"/>
                <a:gd name="T4" fmla="*/ 1 w 66"/>
                <a:gd name="T5" fmla="*/ 31 h 86"/>
                <a:gd name="T6" fmla="*/ 5 w 66"/>
                <a:gd name="T7" fmla="*/ 22 h 86"/>
                <a:gd name="T8" fmla="*/ 55 w 66"/>
                <a:gd name="T9" fmla="*/ 1 h 86"/>
                <a:gd name="T10" fmla="*/ 65 w 66"/>
                <a:gd name="T11" fmla="*/ 5 h 86"/>
                <a:gd name="T12" fmla="*/ 61 w 66"/>
                <a:gd name="T13" fmla="*/ 15 h 86"/>
                <a:gd name="T14" fmla="*/ 18 w 66"/>
                <a:gd name="T15" fmla="*/ 33 h 86"/>
                <a:gd name="T16" fmla="*/ 36 w 66"/>
                <a:gd name="T17" fmla="*/ 76 h 86"/>
                <a:gd name="T18" fmla="*/ 32 w 66"/>
                <a:gd name="T19" fmla="*/ 85 h 86"/>
                <a:gd name="T20" fmla="*/ 29 w 66"/>
                <a:gd name="T2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6">
                  <a:moveTo>
                    <a:pt x="29" y="86"/>
                  </a:moveTo>
                  <a:cubicBezTo>
                    <a:pt x="26" y="86"/>
                    <a:pt x="23" y="84"/>
                    <a:pt x="22" y="82"/>
                  </a:cubicBezTo>
                  <a:lnTo>
                    <a:pt x="1" y="31"/>
                  </a:lnTo>
                  <a:cubicBezTo>
                    <a:pt x="0" y="28"/>
                    <a:pt x="2" y="24"/>
                    <a:pt x="5" y="22"/>
                  </a:cubicBezTo>
                  <a:lnTo>
                    <a:pt x="55" y="1"/>
                  </a:lnTo>
                  <a:cubicBezTo>
                    <a:pt x="59" y="0"/>
                    <a:pt x="63" y="1"/>
                    <a:pt x="65" y="5"/>
                  </a:cubicBezTo>
                  <a:cubicBezTo>
                    <a:pt x="66" y="9"/>
                    <a:pt x="65" y="13"/>
                    <a:pt x="61" y="15"/>
                  </a:cubicBezTo>
                  <a:lnTo>
                    <a:pt x="18" y="33"/>
                  </a:lnTo>
                  <a:lnTo>
                    <a:pt x="36" y="76"/>
                  </a:lnTo>
                  <a:cubicBezTo>
                    <a:pt x="37" y="80"/>
                    <a:pt x="35" y="84"/>
                    <a:pt x="32" y="85"/>
                  </a:cubicBezTo>
                  <a:cubicBezTo>
                    <a:pt x="31" y="86"/>
                    <a:pt x="30" y="86"/>
                    <a:pt x="29" y="8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noProof="0"/>
            </a:p>
          </p:txBody>
        </p:sp>
      </p:grpSp>
      <p:sp>
        <p:nvSpPr>
          <p:cNvPr id="1288" name="Rectángulo: esquinas redondeadas 1287">
            <a:extLst>
              <a:ext uri="{FF2B5EF4-FFF2-40B4-BE49-F238E27FC236}">
                <a16:creationId xmlns:a16="http://schemas.microsoft.com/office/drawing/2014/main" id="{7DFED603-14AD-03B1-0934-EF84A563F216}"/>
              </a:ext>
            </a:extLst>
          </p:cNvPr>
          <p:cNvSpPr/>
          <p:nvPr/>
        </p:nvSpPr>
        <p:spPr>
          <a:xfrm>
            <a:off x="6914389" y="3986371"/>
            <a:ext cx="346877" cy="331722"/>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289" name="Mail2" descr="{&quot;Key&quot;:&quot;POWER_USER_SHAPE_ICON&quot;,&quot;Value&quot;:&quot;POWER_USER_SHAPE_ICON_STYLE_1&quot;}">
            <a:extLst>
              <a:ext uri="{FF2B5EF4-FFF2-40B4-BE49-F238E27FC236}">
                <a16:creationId xmlns:a16="http://schemas.microsoft.com/office/drawing/2014/main" id="{4ED30BE3-6FA0-643D-DA5E-C940A64B7F2B}"/>
              </a:ext>
            </a:extLst>
          </p:cNvPr>
          <p:cNvGrpSpPr>
            <a:grpSpLocks noChangeAspect="1"/>
          </p:cNvGrpSpPr>
          <p:nvPr/>
        </p:nvGrpSpPr>
        <p:grpSpPr>
          <a:xfrm>
            <a:off x="6980127" y="4044953"/>
            <a:ext cx="225274" cy="202859"/>
            <a:chOff x="347663" y="3633781"/>
            <a:chExt cx="638174" cy="574674"/>
          </a:xfrm>
          <a:solidFill>
            <a:schemeClr val="bg1"/>
          </a:solidFill>
        </p:grpSpPr>
        <p:sp>
          <p:nvSpPr>
            <p:cNvPr id="1290" name="Freeform 209">
              <a:extLst>
                <a:ext uri="{FF2B5EF4-FFF2-40B4-BE49-F238E27FC236}">
                  <a16:creationId xmlns:a16="http://schemas.microsoft.com/office/drawing/2014/main" id="{782419DE-CADE-108E-6414-DAB1A9BF6C27}"/>
                </a:ext>
              </a:extLst>
            </p:cNvPr>
            <p:cNvSpPr>
              <a:spLocks noEditPoints="1"/>
            </p:cNvSpPr>
            <p:nvPr/>
          </p:nvSpPr>
          <p:spPr bwMode="auto">
            <a:xfrm>
              <a:off x="347663" y="3633781"/>
              <a:ext cx="638174" cy="574674"/>
            </a:xfrm>
            <a:custGeom>
              <a:avLst/>
              <a:gdLst>
                <a:gd name="T0" fmla="*/ 45 w 1067"/>
                <a:gd name="T1" fmla="*/ 469 h 962"/>
                <a:gd name="T2" fmla="*/ 107 w 1067"/>
                <a:gd name="T3" fmla="*/ 504 h 962"/>
                <a:gd name="T4" fmla="*/ 384 w 1067"/>
                <a:gd name="T5" fmla="*/ 167 h 962"/>
                <a:gd name="T6" fmla="*/ 684 w 1067"/>
                <a:gd name="T7" fmla="*/ 166 h 962"/>
                <a:gd name="T8" fmla="*/ 927 w 1067"/>
                <a:gd name="T9" fmla="*/ 166 h 962"/>
                <a:gd name="T10" fmla="*/ 927 w 1067"/>
                <a:gd name="T11" fmla="*/ 379 h 962"/>
                <a:gd name="T12" fmla="*/ 823 w 1067"/>
                <a:gd name="T13" fmla="*/ 583 h 962"/>
                <a:gd name="T14" fmla="*/ 807 w 1067"/>
                <a:gd name="T15" fmla="*/ 478 h 962"/>
                <a:gd name="T16" fmla="*/ 588 w 1067"/>
                <a:gd name="T17" fmla="*/ 495 h 962"/>
                <a:gd name="T18" fmla="*/ 541 w 1067"/>
                <a:gd name="T19" fmla="*/ 661 h 962"/>
                <a:gd name="T20" fmla="*/ 449 w 1067"/>
                <a:gd name="T21" fmla="*/ 701 h 962"/>
                <a:gd name="T22" fmla="*/ 140 w 1067"/>
                <a:gd name="T23" fmla="*/ 379 h 962"/>
                <a:gd name="T24" fmla="*/ 140 w 1067"/>
                <a:gd name="T25" fmla="*/ 166 h 962"/>
                <a:gd name="T26" fmla="*/ 534 w 1067"/>
                <a:gd name="T27" fmla="*/ 41 h 962"/>
                <a:gd name="T28" fmla="*/ 428 w 1067"/>
                <a:gd name="T29" fmla="*/ 133 h 962"/>
                <a:gd name="T30" fmla="*/ 1022 w 1067"/>
                <a:gd name="T31" fmla="*/ 469 h 962"/>
                <a:gd name="T32" fmla="*/ 961 w 1067"/>
                <a:gd name="T33" fmla="*/ 415 h 962"/>
                <a:gd name="T34" fmla="*/ 654 w 1067"/>
                <a:gd name="T35" fmla="*/ 720 h 962"/>
                <a:gd name="T36" fmla="*/ 1034 w 1067"/>
                <a:gd name="T37" fmla="*/ 917 h 962"/>
                <a:gd name="T38" fmla="*/ 790 w 1067"/>
                <a:gd name="T39" fmla="*/ 603 h 962"/>
                <a:gd name="T40" fmla="*/ 622 w 1067"/>
                <a:gd name="T41" fmla="*/ 511 h 962"/>
                <a:gd name="T42" fmla="*/ 790 w 1067"/>
                <a:gd name="T43" fmla="*/ 603 h 962"/>
                <a:gd name="T44" fmla="*/ 982 w 1067"/>
                <a:gd name="T45" fmla="*/ 928 h 962"/>
                <a:gd name="T46" fmla="*/ 534 w 1067"/>
                <a:gd name="T47" fmla="*/ 695 h 962"/>
                <a:gd name="T48" fmla="*/ 414 w 1067"/>
                <a:gd name="T49" fmla="*/ 720 h 962"/>
                <a:gd name="T50" fmla="*/ 34 w 1067"/>
                <a:gd name="T51" fmla="*/ 500 h 962"/>
                <a:gd name="T52" fmla="*/ 1067 w 1067"/>
                <a:gd name="T53" fmla="*/ 471 h 962"/>
                <a:gd name="T54" fmla="*/ 1065 w 1067"/>
                <a:gd name="T55" fmla="*/ 465 h 962"/>
                <a:gd name="T56" fmla="*/ 1062 w 1067"/>
                <a:gd name="T57" fmla="*/ 459 h 962"/>
                <a:gd name="T58" fmla="*/ 961 w 1067"/>
                <a:gd name="T59" fmla="*/ 371 h 962"/>
                <a:gd name="T60" fmla="*/ 944 w 1067"/>
                <a:gd name="T61" fmla="*/ 133 h 962"/>
                <a:gd name="T62" fmla="*/ 545 w 1067"/>
                <a:gd name="T63" fmla="*/ 6 h 962"/>
                <a:gd name="T64" fmla="*/ 378 w 1067"/>
                <a:gd name="T65" fmla="*/ 133 h 962"/>
                <a:gd name="T66" fmla="*/ 107 w 1067"/>
                <a:gd name="T67" fmla="*/ 150 h 962"/>
                <a:gd name="T68" fmla="*/ 6 w 1067"/>
                <a:gd name="T69" fmla="*/ 459 h 962"/>
                <a:gd name="T70" fmla="*/ 2 w 1067"/>
                <a:gd name="T71" fmla="*/ 464 h 962"/>
                <a:gd name="T72" fmla="*/ 1 w 1067"/>
                <a:gd name="T73" fmla="*/ 469 h 962"/>
                <a:gd name="T74" fmla="*/ 0 w 1067"/>
                <a:gd name="T75" fmla="*/ 472 h 962"/>
                <a:gd name="T76" fmla="*/ 1 w 1067"/>
                <a:gd name="T77" fmla="*/ 945 h 962"/>
                <a:gd name="T78" fmla="*/ 2 w 1067"/>
                <a:gd name="T79" fmla="*/ 952 h 962"/>
                <a:gd name="T80" fmla="*/ 4 w 1067"/>
                <a:gd name="T81" fmla="*/ 954 h 962"/>
                <a:gd name="T82" fmla="*/ 9 w 1067"/>
                <a:gd name="T83" fmla="*/ 959 h 962"/>
                <a:gd name="T84" fmla="*/ 15 w 1067"/>
                <a:gd name="T85" fmla="*/ 961 h 962"/>
                <a:gd name="T86" fmla="*/ 1050 w 1067"/>
                <a:gd name="T87" fmla="*/ 962 h 962"/>
                <a:gd name="T88" fmla="*/ 1056 w 1067"/>
                <a:gd name="T89" fmla="*/ 960 h 962"/>
                <a:gd name="T90" fmla="*/ 1062 w 1067"/>
                <a:gd name="T91" fmla="*/ 957 h 962"/>
                <a:gd name="T92" fmla="*/ 1065 w 1067"/>
                <a:gd name="T93" fmla="*/ 953 h 962"/>
                <a:gd name="T94" fmla="*/ 1066 w 1067"/>
                <a:gd name="T95" fmla="*/ 949 h 962"/>
                <a:gd name="T96" fmla="*/ 1067 w 1067"/>
                <a:gd name="T97" fmla="*/ 945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7" h="962">
                  <a:moveTo>
                    <a:pt x="107" y="504"/>
                  </a:moveTo>
                  <a:lnTo>
                    <a:pt x="45" y="469"/>
                  </a:lnTo>
                  <a:lnTo>
                    <a:pt x="107" y="415"/>
                  </a:lnTo>
                  <a:lnTo>
                    <a:pt x="107" y="504"/>
                  </a:lnTo>
                  <a:close/>
                  <a:moveTo>
                    <a:pt x="383" y="166"/>
                  </a:moveTo>
                  <a:cubicBezTo>
                    <a:pt x="384" y="166"/>
                    <a:pt x="384" y="167"/>
                    <a:pt x="384" y="167"/>
                  </a:cubicBezTo>
                  <a:cubicBezTo>
                    <a:pt x="384" y="167"/>
                    <a:pt x="384" y="166"/>
                    <a:pt x="384" y="166"/>
                  </a:cubicBezTo>
                  <a:lnTo>
                    <a:pt x="684" y="166"/>
                  </a:lnTo>
                  <a:cubicBezTo>
                    <a:pt x="684" y="166"/>
                    <a:pt x="685" y="166"/>
                    <a:pt x="685" y="166"/>
                  </a:cubicBezTo>
                  <a:lnTo>
                    <a:pt x="927" y="166"/>
                  </a:lnTo>
                  <a:lnTo>
                    <a:pt x="927" y="379"/>
                  </a:lnTo>
                  <a:lnTo>
                    <a:pt x="927" y="379"/>
                  </a:lnTo>
                  <a:lnTo>
                    <a:pt x="927" y="523"/>
                  </a:lnTo>
                  <a:lnTo>
                    <a:pt x="823" y="583"/>
                  </a:lnTo>
                  <a:lnTo>
                    <a:pt x="823" y="495"/>
                  </a:lnTo>
                  <a:cubicBezTo>
                    <a:pt x="823" y="486"/>
                    <a:pt x="816" y="478"/>
                    <a:pt x="807" y="478"/>
                  </a:cubicBezTo>
                  <a:lnTo>
                    <a:pt x="605" y="478"/>
                  </a:lnTo>
                  <a:cubicBezTo>
                    <a:pt x="596" y="478"/>
                    <a:pt x="588" y="486"/>
                    <a:pt x="588" y="495"/>
                  </a:cubicBezTo>
                  <a:lnTo>
                    <a:pt x="588" y="686"/>
                  </a:lnTo>
                  <a:lnTo>
                    <a:pt x="541" y="661"/>
                  </a:lnTo>
                  <a:cubicBezTo>
                    <a:pt x="537" y="659"/>
                    <a:pt x="531" y="659"/>
                    <a:pt x="526" y="661"/>
                  </a:cubicBezTo>
                  <a:lnTo>
                    <a:pt x="449" y="701"/>
                  </a:lnTo>
                  <a:lnTo>
                    <a:pt x="140" y="523"/>
                  </a:lnTo>
                  <a:lnTo>
                    <a:pt x="140" y="379"/>
                  </a:lnTo>
                  <a:cubicBezTo>
                    <a:pt x="140" y="379"/>
                    <a:pt x="140" y="379"/>
                    <a:pt x="140" y="379"/>
                  </a:cubicBezTo>
                  <a:lnTo>
                    <a:pt x="140" y="166"/>
                  </a:lnTo>
                  <a:lnTo>
                    <a:pt x="383" y="166"/>
                  </a:lnTo>
                  <a:close/>
                  <a:moveTo>
                    <a:pt x="534" y="41"/>
                  </a:moveTo>
                  <a:lnTo>
                    <a:pt x="639" y="133"/>
                  </a:lnTo>
                  <a:lnTo>
                    <a:pt x="428" y="133"/>
                  </a:lnTo>
                  <a:lnTo>
                    <a:pt x="534" y="41"/>
                  </a:lnTo>
                  <a:close/>
                  <a:moveTo>
                    <a:pt x="1022" y="469"/>
                  </a:moveTo>
                  <a:lnTo>
                    <a:pt x="961" y="504"/>
                  </a:lnTo>
                  <a:lnTo>
                    <a:pt x="961" y="415"/>
                  </a:lnTo>
                  <a:lnTo>
                    <a:pt x="1022" y="469"/>
                  </a:lnTo>
                  <a:close/>
                  <a:moveTo>
                    <a:pt x="654" y="720"/>
                  </a:moveTo>
                  <a:lnTo>
                    <a:pt x="1034" y="500"/>
                  </a:lnTo>
                  <a:lnTo>
                    <a:pt x="1034" y="917"/>
                  </a:lnTo>
                  <a:lnTo>
                    <a:pt x="654" y="720"/>
                  </a:lnTo>
                  <a:close/>
                  <a:moveTo>
                    <a:pt x="790" y="603"/>
                  </a:moveTo>
                  <a:lnTo>
                    <a:pt x="622" y="700"/>
                  </a:lnTo>
                  <a:lnTo>
                    <a:pt x="622" y="511"/>
                  </a:lnTo>
                  <a:lnTo>
                    <a:pt x="790" y="511"/>
                  </a:lnTo>
                  <a:lnTo>
                    <a:pt x="790" y="603"/>
                  </a:lnTo>
                  <a:close/>
                  <a:moveTo>
                    <a:pt x="534" y="695"/>
                  </a:moveTo>
                  <a:lnTo>
                    <a:pt x="982" y="928"/>
                  </a:lnTo>
                  <a:lnTo>
                    <a:pt x="85" y="928"/>
                  </a:lnTo>
                  <a:lnTo>
                    <a:pt x="534" y="695"/>
                  </a:lnTo>
                  <a:close/>
                  <a:moveTo>
                    <a:pt x="34" y="500"/>
                  </a:moveTo>
                  <a:lnTo>
                    <a:pt x="414" y="720"/>
                  </a:lnTo>
                  <a:lnTo>
                    <a:pt x="34" y="917"/>
                  </a:lnTo>
                  <a:lnTo>
                    <a:pt x="34" y="500"/>
                  </a:lnTo>
                  <a:close/>
                  <a:moveTo>
                    <a:pt x="1067" y="472"/>
                  </a:moveTo>
                  <a:cubicBezTo>
                    <a:pt x="1067" y="471"/>
                    <a:pt x="1067" y="471"/>
                    <a:pt x="1067" y="471"/>
                  </a:cubicBezTo>
                  <a:cubicBezTo>
                    <a:pt x="1067" y="470"/>
                    <a:pt x="1067" y="470"/>
                    <a:pt x="1067" y="470"/>
                  </a:cubicBezTo>
                  <a:cubicBezTo>
                    <a:pt x="1067" y="468"/>
                    <a:pt x="1066" y="466"/>
                    <a:pt x="1065" y="465"/>
                  </a:cubicBezTo>
                  <a:cubicBezTo>
                    <a:pt x="1065" y="464"/>
                    <a:pt x="1065" y="464"/>
                    <a:pt x="1065" y="464"/>
                  </a:cubicBezTo>
                  <a:cubicBezTo>
                    <a:pt x="1064" y="462"/>
                    <a:pt x="1063" y="461"/>
                    <a:pt x="1062" y="459"/>
                  </a:cubicBezTo>
                  <a:cubicBezTo>
                    <a:pt x="1061" y="459"/>
                    <a:pt x="1061" y="459"/>
                    <a:pt x="1061" y="459"/>
                  </a:cubicBezTo>
                  <a:lnTo>
                    <a:pt x="961" y="371"/>
                  </a:lnTo>
                  <a:lnTo>
                    <a:pt x="961" y="150"/>
                  </a:lnTo>
                  <a:cubicBezTo>
                    <a:pt x="961" y="141"/>
                    <a:pt x="953" y="133"/>
                    <a:pt x="944" y="133"/>
                  </a:cubicBezTo>
                  <a:lnTo>
                    <a:pt x="690" y="133"/>
                  </a:lnTo>
                  <a:lnTo>
                    <a:pt x="545" y="6"/>
                  </a:lnTo>
                  <a:cubicBezTo>
                    <a:pt x="538" y="0"/>
                    <a:pt x="529" y="0"/>
                    <a:pt x="523" y="6"/>
                  </a:cubicBezTo>
                  <a:lnTo>
                    <a:pt x="378" y="133"/>
                  </a:lnTo>
                  <a:lnTo>
                    <a:pt x="124" y="133"/>
                  </a:lnTo>
                  <a:cubicBezTo>
                    <a:pt x="114" y="133"/>
                    <a:pt x="107" y="141"/>
                    <a:pt x="107" y="150"/>
                  </a:cubicBezTo>
                  <a:lnTo>
                    <a:pt x="107" y="371"/>
                  </a:lnTo>
                  <a:lnTo>
                    <a:pt x="6" y="459"/>
                  </a:lnTo>
                  <a:cubicBezTo>
                    <a:pt x="6" y="459"/>
                    <a:pt x="6" y="459"/>
                    <a:pt x="6" y="460"/>
                  </a:cubicBezTo>
                  <a:cubicBezTo>
                    <a:pt x="4" y="461"/>
                    <a:pt x="3" y="462"/>
                    <a:pt x="2" y="464"/>
                  </a:cubicBezTo>
                  <a:cubicBezTo>
                    <a:pt x="2" y="464"/>
                    <a:pt x="2" y="465"/>
                    <a:pt x="2" y="466"/>
                  </a:cubicBezTo>
                  <a:cubicBezTo>
                    <a:pt x="1" y="467"/>
                    <a:pt x="1" y="468"/>
                    <a:pt x="1" y="469"/>
                  </a:cubicBezTo>
                  <a:cubicBezTo>
                    <a:pt x="1" y="470"/>
                    <a:pt x="0" y="470"/>
                    <a:pt x="0" y="471"/>
                  </a:cubicBezTo>
                  <a:cubicBezTo>
                    <a:pt x="0" y="471"/>
                    <a:pt x="0" y="471"/>
                    <a:pt x="0" y="472"/>
                  </a:cubicBezTo>
                  <a:lnTo>
                    <a:pt x="0" y="945"/>
                  </a:lnTo>
                  <a:cubicBezTo>
                    <a:pt x="0" y="945"/>
                    <a:pt x="1" y="945"/>
                    <a:pt x="1" y="945"/>
                  </a:cubicBezTo>
                  <a:cubicBezTo>
                    <a:pt x="1" y="947"/>
                    <a:pt x="1" y="948"/>
                    <a:pt x="1" y="949"/>
                  </a:cubicBezTo>
                  <a:cubicBezTo>
                    <a:pt x="1" y="950"/>
                    <a:pt x="2" y="951"/>
                    <a:pt x="2" y="952"/>
                  </a:cubicBezTo>
                  <a:cubicBezTo>
                    <a:pt x="2" y="952"/>
                    <a:pt x="2" y="952"/>
                    <a:pt x="2" y="953"/>
                  </a:cubicBezTo>
                  <a:cubicBezTo>
                    <a:pt x="3" y="953"/>
                    <a:pt x="3" y="954"/>
                    <a:pt x="4" y="954"/>
                  </a:cubicBezTo>
                  <a:cubicBezTo>
                    <a:pt x="4" y="955"/>
                    <a:pt x="5" y="956"/>
                    <a:pt x="6" y="957"/>
                  </a:cubicBezTo>
                  <a:cubicBezTo>
                    <a:pt x="7" y="958"/>
                    <a:pt x="8" y="958"/>
                    <a:pt x="9" y="959"/>
                  </a:cubicBezTo>
                  <a:cubicBezTo>
                    <a:pt x="9" y="959"/>
                    <a:pt x="10" y="960"/>
                    <a:pt x="11" y="960"/>
                  </a:cubicBezTo>
                  <a:cubicBezTo>
                    <a:pt x="12" y="961"/>
                    <a:pt x="14" y="961"/>
                    <a:pt x="15" y="961"/>
                  </a:cubicBezTo>
                  <a:cubicBezTo>
                    <a:pt x="16" y="961"/>
                    <a:pt x="16" y="962"/>
                    <a:pt x="17" y="962"/>
                  </a:cubicBezTo>
                  <a:lnTo>
                    <a:pt x="1050" y="962"/>
                  </a:lnTo>
                  <a:lnTo>
                    <a:pt x="1050" y="962"/>
                  </a:lnTo>
                  <a:cubicBezTo>
                    <a:pt x="1052" y="961"/>
                    <a:pt x="1054" y="961"/>
                    <a:pt x="1056" y="960"/>
                  </a:cubicBezTo>
                  <a:cubicBezTo>
                    <a:pt x="1057" y="960"/>
                    <a:pt x="1057" y="960"/>
                    <a:pt x="1058" y="960"/>
                  </a:cubicBezTo>
                  <a:cubicBezTo>
                    <a:pt x="1059" y="959"/>
                    <a:pt x="1060" y="958"/>
                    <a:pt x="1062" y="957"/>
                  </a:cubicBezTo>
                  <a:cubicBezTo>
                    <a:pt x="1062" y="957"/>
                    <a:pt x="1062" y="957"/>
                    <a:pt x="1062" y="956"/>
                  </a:cubicBezTo>
                  <a:cubicBezTo>
                    <a:pt x="1063" y="955"/>
                    <a:pt x="1064" y="954"/>
                    <a:pt x="1065" y="953"/>
                  </a:cubicBezTo>
                  <a:cubicBezTo>
                    <a:pt x="1065" y="952"/>
                    <a:pt x="1065" y="952"/>
                    <a:pt x="1065" y="952"/>
                  </a:cubicBezTo>
                  <a:cubicBezTo>
                    <a:pt x="1066" y="951"/>
                    <a:pt x="1066" y="950"/>
                    <a:pt x="1066" y="949"/>
                  </a:cubicBezTo>
                  <a:cubicBezTo>
                    <a:pt x="1067" y="948"/>
                    <a:pt x="1067" y="947"/>
                    <a:pt x="1067" y="945"/>
                  </a:cubicBezTo>
                  <a:cubicBezTo>
                    <a:pt x="1067" y="945"/>
                    <a:pt x="1067" y="945"/>
                    <a:pt x="1067" y="945"/>
                  </a:cubicBezTo>
                  <a:lnTo>
                    <a:pt x="1067" y="47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91" name="Freeform 210">
              <a:extLst>
                <a:ext uri="{FF2B5EF4-FFF2-40B4-BE49-F238E27FC236}">
                  <a16:creationId xmlns:a16="http://schemas.microsoft.com/office/drawing/2014/main" id="{B1780ABB-BB43-5685-E08F-2365E4989638}"/>
                </a:ext>
              </a:extLst>
            </p:cNvPr>
            <p:cNvSpPr>
              <a:spLocks noEditPoints="1"/>
            </p:cNvSpPr>
            <p:nvPr/>
          </p:nvSpPr>
          <p:spPr bwMode="auto">
            <a:xfrm>
              <a:off x="493713" y="3756019"/>
              <a:ext cx="141288" cy="130174"/>
            </a:xfrm>
            <a:custGeom>
              <a:avLst/>
              <a:gdLst>
                <a:gd name="T0" fmla="*/ 34 w 235"/>
                <a:gd name="T1" fmla="*/ 33 h 216"/>
                <a:gd name="T2" fmla="*/ 202 w 235"/>
                <a:gd name="T3" fmla="*/ 33 h 216"/>
                <a:gd name="T4" fmla="*/ 202 w 235"/>
                <a:gd name="T5" fmla="*/ 183 h 216"/>
                <a:gd name="T6" fmla="*/ 34 w 235"/>
                <a:gd name="T7" fmla="*/ 183 h 216"/>
                <a:gd name="T8" fmla="*/ 34 w 235"/>
                <a:gd name="T9" fmla="*/ 33 h 216"/>
                <a:gd name="T10" fmla="*/ 17 w 235"/>
                <a:gd name="T11" fmla="*/ 216 h 216"/>
                <a:gd name="T12" fmla="*/ 218 w 235"/>
                <a:gd name="T13" fmla="*/ 216 h 216"/>
                <a:gd name="T14" fmla="*/ 235 w 235"/>
                <a:gd name="T15" fmla="*/ 200 h 216"/>
                <a:gd name="T16" fmla="*/ 235 w 235"/>
                <a:gd name="T17" fmla="*/ 16 h 216"/>
                <a:gd name="T18" fmla="*/ 218 w 235"/>
                <a:gd name="T19" fmla="*/ 0 h 216"/>
                <a:gd name="T20" fmla="*/ 17 w 235"/>
                <a:gd name="T21" fmla="*/ 0 h 216"/>
                <a:gd name="T22" fmla="*/ 0 w 235"/>
                <a:gd name="T23" fmla="*/ 16 h 216"/>
                <a:gd name="T24" fmla="*/ 0 w 235"/>
                <a:gd name="T25" fmla="*/ 200 h 216"/>
                <a:gd name="T26" fmla="*/ 17 w 235"/>
                <a:gd name="T27"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216">
                  <a:moveTo>
                    <a:pt x="34" y="33"/>
                  </a:moveTo>
                  <a:lnTo>
                    <a:pt x="202" y="33"/>
                  </a:lnTo>
                  <a:lnTo>
                    <a:pt x="202" y="183"/>
                  </a:lnTo>
                  <a:lnTo>
                    <a:pt x="34" y="183"/>
                  </a:lnTo>
                  <a:lnTo>
                    <a:pt x="34" y="33"/>
                  </a:lnTo>
                  <a:close/>
                  <a:moveTo>
                    <a:pt x="17" y="216"/>
                  </a:moveTo>
                  <a:lnTo>
                    <a:pt x="218" y="216"/>
                  </a:lnTo>
                  <a:cubicBezTo>
                    <a:pt x="228" y="216"/>
                    <a:pt x="235" y="209"/>
                    <a:pt x="235" y="200"/>
                  </a:cubicBezTo>
                  <a:lnTo>
                    <a:pt x="235" y="16"/>
                  </a:lnTo>
                  <a:cubicBezTo>
                    <a:pt x="235" y="7"/>
                    <a:pt x="228" y="0"/>
                    <a:pt x="218" y="0"/>
                  </a:cubicBezTo>
                  <a:lnTo>
                    <a:pt x="17" y="0"/>
                  </a:lnTo>
                  <a:cubicBezTo>
                    <a:pt x="8" y="0"/>
                    <a:pt x="0" y="7"/>
                    <a:pt x="0" y="16"/>
                  </a:cubicBezTo>
                  <a:lnTo>
                    <a:pt x="0" y="200"/>
                  </a:lnTo>
                  <a:cubicBezTo>
                    <a:pt x="0" y="209"/>
                    <a:pt x="8" y="216"/>
                    <a:pt x="17" y="2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92" name="Freeform 211">
              <a:extLst>
                <a:ext uri="{FF2B5EF4-FFF2-40B4-BE49-F238E27FC236}">
                  <a16:creationId xmlns:a16="http://schemas.microsoft.com/office/drawing/2014/main" id="{67238CAA-3935-1709-E740-772B0D111D69}"/>
                </a:ext>
              </a:extLst>
            </p:cNvPr>
            <p:cNvSpPr>
              <a:spLocks/>
            </p:cNvSpPr>
            <p:nvPr/>
          </p:nvSpPr>
          <p:spPr bwMode="auto">
            <a:xfrm>
              <a:off x="663575" y="3756019"/>
              <a:ext cx="176212" cy="20638"/>
            </a:xfrm>
            <a:custGeom>
              <a:avLst/>
              <a:gdLst>
                <a:gd name="T0" fmla="*/ 17 w 295"/>
                <a:gd name="T1" fmla="*/ 33 h 33"/>
                <a:gd name="T2" fmla="*/ 279 w 295"/>
                <a:gd name="T3" fmla="*/ 33 h 33"/>
                <a:gd name="T4" fmla="*/ 295 w 295"/>
                <a:gd name="T5" fmla="*/ 16 h 33"/>
                <a:gd name="T6" fmla="*/ 279 w 295"/>
                <a:gd name="T7" fmla="*/ 0 h 33"/>
                <a:gd name="T8" fmla="*/ 17 w 295"/>
                <a:gd name="T9" fmla="*/ 0 h 33"/>
                <a:gd name="T10" fmla="*/ 0 w 295"/>
                <a:gd name="T11" fmla="*/ 16 h 33"/>
                <a:gd name="T12" fmla="*/ 17 w 295"/>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95" h="33">
                  <a:moveTo>
                    <a:pt x="17" y="33"/>
                  </a:moveTo>
                  <a:lnTo>
                    <a:pt x="279" y="33"/>
                  </a:lnTo>
                  <a:cubicBezTo>
                    <a:pt x="288" y="33"/>
                    <a:pt x="295" y="25"/>
                    <a:pt x="295" y="16"/>
                  </a:cubicBezTo>
                  <a:cubicBezTo>
                    <a:pt x="295" y="7"/>
                    <a:pt x="288" y="0"/>
                    <a:pt x="279" y="0"/>
                  </a:cubicBezTo>
                  <a:lnTo>
                    <a:pt x="17" y="0"/>
                  </a:lnTo>
                  <a:cubicBezTo>
                    <a:pt x="7" y="0"/>
                    <a:pt x="0" y="7"/>
                    <a:pt x="0" y="16"/>
                  </a:cubicBezTo>
                  <a:cubicBezTo>
                    <a:pt x="0" y="25"/>
                    <a:pt x="7" y="33"/>
                    <a:pt x="17"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93" name="Freeform 212">
              <a:extLst>
                <a:ext uri="{FF2B5EF4-FFF2-40B4-BE49-F238E27FC236}">
                  <a16:creationId xmlns:a16="http://schemas.microsoft.com/office/drawing/2014/main" id="{3C20135B-76DF-04E7-ED93-A98A2E829B81}"/>
                </a:ext>
              </a:extLst>
            </p:cNvPr>
            <p:cNvSpPr>
              <a:spLocks/>
            </p:cNvSpPr>
            <p:nvPr/>
          </p:nvSpPr>
          <p:spPr bwMode="auto">
            <a:xfrm>
              <a:off x="663575" y="3813169"/>
              <a:ext cx="176212" cy="20638"/>
            </a:xfrm>
            <a:custGeom>
              <a:avLst/>
              <a:gdLst>
                <a:gd name="T0" fmla="*/ 17 w 295"/>
                <a:gd name="T1" fmla="*/ 34 h 34"/>
                <a:gd name="T2" fmla="*/ 279 w 295"/>
                <a:gd name="T3" fmla="*/ 34 h 34"/>
                <a:gd name="T4" fmla="*/ 295 w 295"/>
                <a:gd name="T5" fmla="*/ 17 h 34"/>
                <a:gd name="T6" fmla="*/ 279 w 295"/>
                <a:gd name="T7" fmla="*/ 0 h 34"/>
                <a:gd name="T8" fmla="*/ 17 w 295"/>
                <a:gd name="T9" fmla="*/ 0 h 34"/>
                <a:gd name="T10" fmla="*/ 0 w 295"/>
                <a:gd name="T11" fmla="*/ 17 h 34"/>
                <a:gd name="T12" fmla="*/ 17 w 295"/>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295" h="34">
                  <a:moveTo>
                    <a:pt x="17" y="34"/>
                  </a:moveTo>
                  <a:lnTo>
                    <a:pt x="279" y="34"/>
                  </a:lnTo>
                  <a:cubicBezTo>
                    <a:pt x="288" y="34"/>
                    <a:pt x="295" y="26"/>
                    <a:pt x="295" y="17"/>
                  </a:cubicBezTo>
                  <a:cubicBezTo>
                    <a:pt x="295" y="8"/>
                    <a:pt x="288" y="0"/>
                    <a:pt x="279" y="0"/>
                  </a:cubicBezTo>
                  <a:lnTo>
                    <a:pt x="17" y="0"/>
                  </a:lnTo>
                  <a:cubicBezTo>
                    <a:pt x="7" y="0"/>
                    <a:pt x="0" y="8"/>
                    <a:pt x="0" y="17"/>
                  </a:cubicBezTo>
                  <a:cubicBezTo>
                    <a:pt x="0" y="26"/>
                    <a:pt x="7" y="34"/>
                    <a:pt x="17" y="3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94" name="Freeform 213">
              <a:extLst>
                <a:ext uri="{FF2B5EF4-FFF2-40B4-BE49-F238E27FC236}">
                  <a16:creationId xmlns:a16="http://schemas.microsoft.com/office/drawing/2014/main" id="{56AFE358-743A-757F-A946-30565207D361}"/>
                </a:ext>
              </a:extLst>
            </p:cNvPr>
            <p:cNvSpPr>
              <a:spLocks/>
            </p:cNvSpPr>
            <p:nvPr/>
          </p:nvSpPr>
          <p:spPr bwMode="auto">
            <a:xfrm>
              <a:off x="663575" y="3865555"/>
              <a:ext cx="176212" cy="20638"/>
            </a:xfrm>
            <a:custGeom>
              <a:avLst/>
              <a:gdLst>
                <a:gd name="T0" fmla="*/ 17 w 295"/>
                <a:gd name="T1" fmla="*/ 33 h 33"/>
                <a:gd name="T2" fmla="*/ 279 w 295"/>
                <a:gd name="T3" fmla="*/ 33 h 33"/>
                <a:gd name="T4" fmla="*/ 295 w 295"/>
                <a:gd name="T5" fmla="*/ 17 h 33"/>
                <a:gd name="T6" fmla="*/ 279 w 295"/>
                <a:gd name="T7" fmla="*/ 0 h 33"/>
                <a:gd name="T8" fmla="*/ 17 w 295"/>
                <a:gd name="T9" fmla="*/ 0 h 33"/>
                <a:gd name="T10" fmla="*/ 0 w 295"/>
                <a:gd name="T11" fmla="*/ 17 h 33"/>
                <a:gd name="T12" fmla="*/ 17 w 295"/>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95" h="33">
                  <a:moveTo>
                    <a:pt x="17" y="33"/>
                  </a:moveTo>
                  <a:lnTo>
                    <a:pt x="279" y="33"/>
                  </a:lnTo>
                  <a:cubicBezTo>
                    <a:pt x="288" y="33"/>
                    <a:pt x="295" y="26"/>
                    <a:pt x="295" y="17"/>
                  </a:cubicBezTo>
                  <a:cubicBezTo>
                    <a:pt x="295" y="7"/>
                    <a:pt x="288" y="0"/>
                    <a:pt x="279" y="0"/>
                  </a:cubicBezTo>
                  <a:lnTo>
                    <a:pt x="17" y="0"/>
                  </a:lnTo>
                  <a:cubicBezTo>
                    <a:pt x="7" y="0"/>
                    <a:pt x="0" y="7"/>
                    <a:pt x="0" y="17"/>
                  </a:cubicBezTo>
                  <a:cubicBezTo>
                    <a:pt x="0" y="26"/>
                    <a:pt x="7" y="33"/>
                    <a:pt x="17"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95" name="Freeform 214">
              <a:extLst>
                <a:ext uri="{FF2B5EF4-FFF2-40B4-BE49-F238E27FC236}">
                  <a16:creationId xmlns:a16="http://schemas.microsoft.com/office/drawing/2014/main" id="{2DF33CFD-10EC-2C9B-5115-CEA5369CCFD7}"/>
                </a:ext>
              </a:extLst>
            </p:cNvPr>
            <p:cNvSpPr>
              <a:spLocks/>
            </p:cNvSpPr>
            <p:nvPr/>
          </p:nvSpPr>
          <p:spPr bwMode="auto">
            <a:xfrm>
              <a:off x="493713" y="3919531"/>
              <a:ext cx="176212" cy="19050"/>
            </a:xfrm>
            <a:custGeom>
              <a:avLst/>
              <a:gdLst>
                <a:gd name="T0" fmla="*/ 17 w 295"/>
                <a:gd name="T1" fmla="*/ 33 h 33"/>
                <a:gd name="T2" fmla="*/ 279 w 295"/>
                <a:gd name="T3" fmla="*/ 33 h 33"/>
                <a:gd name="T4" fmla="*/ 295 w 295"/>
                <a:gd name="T5" fmla="*/ 17 h 33"/>
                <a:gd name="T6" fmla="*/ 279 w 295"/>
                <a:gd name="T7" fmla="*/ 0 h 33"/>
                <a:gd name="T8" fmla="*/ 17 w 295"/>
                <a:gd name="T9" fmla="*/ 0 h 33"/>
                <a:gd name="T10" fmla="*/ 0 w 295"/>
                <a:gd name="T11" fmla="*/ 17 h 33"/>
                <a:gd name="T12" fmla="*/ 17 w 295"/>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95" h="33">
                  <a:moveTo>
                    <a:pt x="17" y="33"/>
                  </a:moveTo>
                  <a:lnTo>
                    <a:pt x="279" y="33"/>
                  </a:lnTo>
                  <a:cubicBezTo>
                    <a:pt x="288" y="33"/>
                    <a:pt x="295" y="26"/>
                    <a:pt x="295" y="17"/>
                  </a:cubicBezTo>
                  <a:cubicBezTo>
                    <a:pt x="295" y="8"/>
                    <a:pt x="288" y="0"/>
                    <a:pt x="279" y="0"/>
                  </a:cubicBezTo>
                  <a:lnTo>
                    <a:pt x="17" y="0"/>
                  </a:lnTo>
                  <a:cubicBezTo>
                    <a:pt x="8" y="0"/>
                    <a:pt x="0" y="8"/>
                    <a:pt x="0" y="17"/>
                  </a:cubicBezTo>
                  <a:cubicBezTo>
                    <a:pt x="0" y="26"/>
                    <a:pt x="8" y="33"/>
                    <a:pt x="17"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296" name="Freeform 215">
              <a:extLst>
                <a:ext uri="{FF2B5EF4-FFF2-40B4-BE49-F238E27FC236}">
                  <a16:creationId xmlns:a16="http://schemas.microsoft.com/office/drawing/2014/main" id="{0028AB1C-3AD8-153A-66D5-324AFD70975D}"/>
                </a:ext>
              </a:extLst>
            </p:cNvPr>
            <p:cNvSpPr>
              <a:spLocks/>
            </p:cNvSpPr>
            <p:nvPr/>
          </p:nvSpPr>
          <p:spPr bwMode="auto">
            <a:xfrm>
              <a:off x="528637" y="3976689"/>
              <a:ext cx="141288" cy="20638"/>
            </a:xfrm>
            <a:custGeom>
              <a:avLst/>
              <a:gdLst>
                <a:gd name="T0" fmla="*/ 221 w 237"/>
                <a:gd name="T1" fmla="*/ 0 h 33"/>
                <a:gd name="T2" fmla="*/ 16 w 237"/>
                <a:gd name="T3" fmla="*/ 0 h 33"/>
                <a:gd name="T4" fmla="*/ 0 w 237"/>
                <a:gd name="T5" fmla="*/ 17 h 33"/>
                <a:gd name="T6" fmla="*/ 16 w 237"/>
                <a:gd name="T7" fmla="*/ 33 h 33"/>
                <a:gd name="T8" fmla="*/ 221 w 237"/>
                <a:gd name="T9" fmla="*/ 33 h 33"/>
                <a:gd name="T10" fmla="*/ 237 w 237"/>
                <a:gd name="T11" fmla="*/ 17 h 33"/>
                <a:gd name="T12" fmla="*/ 221 w 237"/>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37" h="33">
                  <a:moveTo>
                    <a:pt x="221" y="0"/>
                  </a:moveTo>
                  <a:lnTo>
                    <a:pt x="16" y="0"/>
                  </a:lnTo>
                  <a:cubicBezTo>
                    <a:pt x="7" y="0"/>
                    <a:pt x="0" y="7"/>
                    <a:pt x="0" y="17"/>
                  </a:cubicBezTo>
                  <a:cubicBezTo>
                    <a:pt x="0" y="26"/>
                    <a:pt x="7" y="33"/>
                    <a:pt x="16" y="33"/>
                  </a:cubicBezTo>
                  <a:lnTo>
                    <a:pt x="221" y="33"/>
                  </a:lnTo>
                  <a:cubicBezTo>
                    <a:pt x="230" y="33"/>
                    <a:pt x="237" y="26"/>
                    <a:pt x="237" y="17"/>
                  </a:cubicBezTo>
                  <a:cubicBezTo>
                    <a:pt x="237" y="7"/>
                    <a:pt x="230" y="0"/>
                    <a:pt x="22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grpSp>
      <p:grpSp>
        <p:nvGrpSpPr>
          <p:cNvPr id="1301" name="AI3" descr="{&quot;Key&quot;:&quot;POWER_USER_SHAPE_ICON&quot;,&quot;Value&quot;:&quot;POWER_USER_SHAPE_ICON_STYLE_1&quot;}">
            <a:extLst>
              <a:ext uri="{FF2B5EF4-FFF2-40B4-BE49-F238E27FC236}">
                <a16:creationId xmlns:a16="http://schemas.microsoft.com/office/drawing/2014/main" id="{31DFE760-C41C-7862-69F8-5D5511B74B62}"/>
              </a:ext>
            </a:extLst>
          </p:cNvPr>
          <p:cNvGrpSpPr>
            <a:grpSpLocks noChangeAspect="1"/>
          </p:cNvGrpSpPr>
          <p:nvPr/>
        </p:nvGrpSpPr>
        <p:grpSpPr>
          <a:xfrm>
            <a:off x="6351750" y="4027388"/>
            <a:ext cx="269721" cy="249684"/>
            <a:chOff x="5936234" y="2219065"/>
            <a:chExt cx="3630213" cy="3360535"/>
          </a:xfrm>
          <a:solidFill>
            <a:schemeClr val="bg1"/>
          </a:solidFill>
        </p:grpSpPr>
        <p:sp>
          <p:nvSpPr>
            <p:cNvPr id="1302" name="Freeform: Shape 2482">
              <a:extLst>
                <a:ext uri="{FF2B5EF4-FFF2-40B4-BE49-F238E27FC236}">
                  <a16:creationId xmlns:a16="http://schemas.microsoft.com/office/drawing/2014/main" id="{02B4C3C2-DB03-17E5-7B25-B86B785FDC5B}"/>
                </a:ext>
              </a:extLst>
            </p:cNvPr>
            <p:cNvSpPr>
              <a:spLocks/>
            </p:cNvSpPr>
            <p:nvPr/>
          </p:nvSpPr>
          <p:spPr bwMode="auto">
            <a:xfrm>
              <a:off x="7699484" y="2633946"/>
              <a:ext cx="1410595" cy="2344083"/>
            </a:xfrm>
            <a:custGeom>
              <a:avLst/>
              <a:gdLst>
                <a:gd name="connsiteX0" fmla="*/ 1007578 w 1410595"/>
                <a:gd name="connsiteY0" fmla="*/ 1980833 h 2344083"/>
                <a:gd name="connsiteX1" fmla="*/ 1007568 w 1410595"/>
                <a:gd name="connsiteY1" fmla="*/ 1980991 h 2344083"/>
                <a:gd name="connsiteX2" fmla="*/ 1007568 w 1410595"/>
                <a:gd name="connsiteY2" fmla="*/ 1980834 h 2344083"/>
                <a:gd name="connsiteX3" fmla="*/ 1543 w 1410595"/>
                <a:gd name="connsiteY3" fmla="*/ 1846226 h 2344083"/>
                <a:gd name="connsiteX4" fmla="*/ 92202 w 1410595"/>
                <a:gd name="connsiteY4" fmla="*/ 1846226 h 2344083"/>
                <a:gd name="connsiteX5" fmla="*/ 91353 w 1410595"/>
                <a:gd name="connsiteY5" fmla="*/ 1871529 h 2344083"/>
                <a:gd name="connsiteX6" fmla="*/ 161211 w 1410595"/>
                <a:gd name="connsiteY6" fmla="*/ 2127829 h 2344083"/>
                <a:gd name="connsiteX7" fmla="*/ 346604 w 1410595"/>
                <a:gd name="connsiteY7" fmla="*/ 2213263 h 2344083"/>
                <a:gd name="connsiteX8" fmla="*/ 416462 w 1410595"/>
                <a:gd name="connsiteY8" fmla="*/ 2207923 h 2344083"/>
                <a:gd name="connsiteX9" fmla="*/ 421835 w 1410595"/>
                <a:gd name="connsiteY9" fmla="*/ 2205254 h 2344083"/>
                <a:gd name="connsiteX10" fmla="*/ 424522 w 1410595"/>
                <a:gd name="connsiteY10" fmla="*/ 2205254 h 2344083"/>
                <a:gd name="connsiteX11" fmla="*/ 446017 w 1410595"/>
                <a:gd name="connsiteY11" fmla="*/ 2205254 h 2344083"/>
                <a:gd name="connsiteX12" fmla="*/ 456764 w 1410595"/>
                <a:gd name="connsiteY12" fmla="*/ 2221272 h 2344083"/>
                <a:gd name="connsiteX13" fmla="*/ 537370 w 1410595"/>
                <a:gd name="connsiteY13" fmla="*/ 2255980 h 2344083"/>
                <a:gd name="connsiteX14" fmla="*/ 628723 w 1410595"/>
                <a:gd name="connsiteY14" fmla="*/ 2205254 h 2344083"/>
                <a:gd name="connsiteX15" fmla="*/ 655591 w 1410595"/>
                <a:gd name="connsiteY15" fmla="*/ 2162537 h 2344083"/>
                <a:gd name="connsiteX16" fmla="*/ 693207 w 1410595"/>
                <a:gd name="connsiteY16" fmla="*/ 2197244 h 2344083"/>
                <a:gd name="connsiteX17" fmla="*/ 741570 w 1410595"/>
                <a:gd name="connsiteY17" fmla="*/ 2213263 h 2344083"/>
                <a:gd name="connsiteX18" fmla="*/ 795307 w 1410595"/>
                <a:gd name="connsiteY18" fmla="*/ 2194574 h 2344083"/>
                <a:gd name="connsiteX19" fmla="*/ 816802 w 1410595"/>
                <a:gd name="connsiteY19" fmla="*/ 2146518 h 2344083"/>
                <a:gd name="connsiteX20" fmla="*/ 814115 w 1410595"/>
                <a:gd name="connsiteY20" fmla="*/ 2127829 h 2344083"/>
                <a:gd name="connsiteX21" fmla="*/ 797994 w 1410595"/>
                <a:gd name="connsiteY21" fmla="*/ 2063754 h 2344083"/>
                <a:gd name="connsiteX22" fmla="*/ 862478 w 1410595"/>
                <a:gd name="connsiteY22" fmla="*/ 2071764 h 2344083"/>
                <a:gd name="connsiteX23" fmla="*/ 875912 w 1410595"/>
                <a:gd name="connsiteY23" fmla="*/ 2074434 h 2344083"/>
                <a:gd name="connsiteX24" fmla="*/ 937710 w 1410595"/>
                <a:gd name="connsiteY24" fmla="*/ 2047736 h 2344083"/>
                <a:gd name="connsiteX25" fmla="*/ 961891 w 1410595"/>
                <a:gd name="connsiteY25" fmla="*/ 1994340 h 2344083"/>
                <a:gd name="connsiteX26" fmla="*/ 961891 w 1410595"/>
                <a:gd name="connsiteY26" fmla="*/ 1986330 h 2344083"/>
                <a:gd name="connsiteX27" fmla="*/ 956518 w 1410595"/>
                <a:gd name="connsiteY27" fmla="*/ 1932934 h 2344083"/>
                <a:gd name="connsiteX28" fmla="*/ 1007568 w 1410595"/>
                <a:gd name="connsiteY28" fmla="*/ 1938274 h 2344083"/>
                <a:gd name="connsiteX29" fmla="*/ 1007568 w 1410595"/>
                <a:gd name="connsiteY29" fmla="*/ 1980834 h 2344083"/>
                <a:gd name="connsiteX30" fmla="*/ 1004881 w 1410595"/>
                <a:gd name="connsiteY30" fmla="*/ 1980991 h 2344083"/>
                <a:gd name="connsiteX31" fmla="*/ 1002194 w 1410595"/>
                <a:gd name="connsiteY31" fmla="*/ 2026377 h 2344083"/>
                <a:gd name="connsiteX32" fmla="*/ 1004881 w 1410595"/>
                <a:gd name="connsiteY32" fmla="*/ 2026377 h 2344083"/>
                <a:gd name="connsiteX33" fmla="*/ 1007568 w 1410595"/>
                <a:gd name="connsiteY33" fmla="*/ 2026377 h 2344083"/>
                <a:gd name="connsiteX34" fmla="*/ 1044876 w 1410595"/>
                <a:gd name="connsiteY34" fmla="*/ 2022285 h 2344083"/>
                <a:gd name="connsiteX35" fmla="*/ 1037123 w 1410595"/>
                <a:gd name="connsiteY35" fmla="*/ 2060417 h 2344083"/>
                <a:gd name="connsiteX36" fmla="*/ 999507 w 1410595"/>
                <a:gd name="connsiteY36" fmla="*/ 2114480 h 2344083"/>
                <a:gd name="connsiteX37" fmla="*/ 943755 w 1410595"/>
                <a:gd name="connsiteY37" fmla="*/ 2149522 h 2344083"/>
                <a:gd name="connsiteX38" fmla="*/ 904239 w 1410595"/>
                <a:gd name="connsiteY38" fmla="*/ 2157103 h 2344083"/>
                <a:gd name="connsiteX39" fmla="*/ 905468 w 1410595"/>
                <a:gd name="connsiteY39" fmla="*/ 2146518 h 2344083"/>
                <a:gd name="connsiteX40" fmla="*/ 900094 w 1410595"/>
                <a:gd name="connsiteY40" fmla="*/ 2106471 h 2344083"/>
                <a:gd name="connsiteX41" fmla="*/ 857104 w 1410595"/>
                <a:gd name="connsiteY41" fmla="*/ 2117150 h 2344083"/>
                <a:gd name="connsiteX42" fmla="*/ 851731 w 1410595"/>
                <a:gd name="connsiteY42" fmla="*/ 2159867 h 2344083"/>
                <a:gd name="connsiteX43" fmla="*/ 875912 w 1410595"/>
                <a:gd name="connsiteY43" fmla="*/ 2162537 h 2344083"/>
                <a:gd name="connsiteX44" fmla="*/ 904239 w 1410595"/>
                <a:gd name="connsiteY44" fmla="*/ 2157103 h 2344083"/>
                <a:gd name="connsiteX45" fmla="*/ 901648 w 1410595"/>
                <a:gd name="connsiteY45" fmla="*/ 2179432 h 2344083"/>
                <a:gd name="connsiteX46" fmla="*/ 854418 w 1410595"/>
                <a:gd name="connsiteY46" fmla="*/ 2258650 h 2344083"/>
                <a:gd name="connsiteX47" fmla="*/ 741570 w 1410595"/>
                <a:gd name="connsiteY47" fmla="*/ 2304036 h 2344083"/>
                <a:gd name="connsiteX48" fmla="*/ 685818 w 1410595"/>
                <a:gd name="connsiteY48" fmla="*/ 2294024 h 2344083"/>
                <a:gd name="connsiteX49" fmla="*/ 672536 w 1410595"/>
                <a:gd name="connsiteY49" fmla="*/ 2286311 h 2344083"/>
                <a:gd name="connsiteX50" fmla="*/ 701267 w 1410595"/>
                <a:gd name="connsiteY50" fmla="*/ 2253310 h 2344083"/>
                <a:gd name="connsiteX51" fmla="*/ 663652 w 1410595"/>
                <a:gd name="connsiteY51" fmla="*/ 2229282 h 2344083"/>
                <a:gd name="connsiteX52" fmla="*/ 634096 w 1410595"/>
                <a:gd name="connsiteY52" fmla="*/ 2263989 h 2344083"/>
                <a:gd name="connsiteX53" fmla="*/ 672536 w 1410595"/>
                <a:gd name="connsiteY53" fmla="*/ 2286311 h 2344083"/>
                <a:gd name="connsiteX54" fmla="*/ 667346 w 1410595"/>
                <a:gd name="connsiteY54" fmla="*/ 2292273 h 2344083"/>
                <a:gd name="connsiteX55" fmla="*/ 537370 w 1410595"/>
                <a:gd name="connsiteY55" fmla="*/ 2344083 h 2344083"/>
                <a:gd name="connsiteX56" fmla="*/ 459787 w 1410595"/>
                <a:gd name="connsiteY56" fmla="*/ 2328064 h 2344083"/>
                <a:gd name="connsiteX57" fmla="*/ 414234 w 1410595"/>
                <a:gd name="connsiteY57" fmla="*/ 2295636 h 2344083"/>
                <a:gd name="connsiteX58" fmla="*/ 424522 w 1410595"/>
                <a:gd name="connsiteY58" fmla="*/ 2294358 h 2344083"/>
                <a:gd name="connsiteX59" fmla="*/ 432583 w 1410595"/>
                <a:gd name="connsiteY59" fmla="*/ 2293357 h 2344083"/>
                <a:gd name="connsiteX60" fmla="*/ 424522 w 1410595"/>
                <a:gd name="connsiteY60" fmla="*/ 2250640 h 2344083"/>
                <a:gd name="connsiteX61" fmla="*/ 392280 w 1410595"/>
                <a:gd name="connsiteY61" fmla="*/ 2280008 h 2344083"/>
                <a:gd name="connsiteX62" fmla="*/ 414234 w 1410595"/>
                <a:gd name="connsiteY62" fmla="*/ 2295636 h 2344083"/>
                <a:gd name="connsiteX63" fmla="*/ 346604 w 1410595"/>
                <a:gd name="connsiteY63" fmla="*/ 2304036 h 2344083"/>
                <a:gd name="connsiteX64" fmla="*/ 91353 w 1410595"/>
                <a:gd name="connsiteY64" fmla="*/ 2183895 h 2344083"/>
                <a:gd name="connsiteX65" fmla="*/ 0 w 1410595"/>
                <a:gd name="connsiteY65" fmla="*/ 1871529 h 2344083"/>
                <a:gd name="connsiteX66" fmla="*/ 660965 w 1410595"/>
                <a:gd name="connsiteY66" fmla="*/ 0 h 2344083"/>
                <a:gd name="connsiteX67" fmla="*/ 736196 w 1410595"/>
                <a:gd name="connsiteY67" fmla="*/ 15685 h 2344083"/>
                <a:gd name="connsiteX68" fmla="*/ 779586 w 1410595"/>
                <a:gd name="connsiteY68" fmla="*/ 45219 h 2344083"/>
                <a:gd name="connsiteX69" fmla="*/ 757691 w 1410595"/>
                <a:gd name="connsiteY69" fmla="*/ 48056 h 2344083"/>
                <a:gd name="connsiteX70" fmla="*/ 768438 w 1410595"/>
                <a:gd name="connsiteY70" fmla="*/ 90773 h 2344083"/>
                <a:gd name="connsiteX71" fmla="*/ 803367 w 1410595"/>
                <a:gd name="connsiteY71" fmla="*/ 61405 h 2344083"/>
                <a:gd name="connsiteX72" fmla="*/ 779586 w 1410595"/>
                <a:gd name="connsiteY72" fmla="*/ 45219 h 2344083"/>
                <a:gd name="connsiteX73" fmla="*/ 819488 w 1410595"/>
                <a:gd name="connsiteY73" fmla="*/ 40047 h 2344083"/>
                <a:gd name="connsiteX74" fmla="*/ 1051061 w 1410595"/>
                <a:gd name="connsiteY74" fmla="*/ 231678 h 2344083"/>
                <a:gd name="connsiteX75" fmla="*/ 1054935 w 1410595"/>
                <a:gd name="connsiteY75" fmla="*/ 270374 h 2344083"/>
                <a:gd name="connsiteX76" fmla="*/ 1029063 w 1410595"/>
                <a:gd name="connsiteY76" fmla="*/ 253631 h 2344083"/>
                <a:gd name="connsiteX77" fmla="*/ 1010255 w 1410595"/>
                <a:gd name="connsiteY77" fmla="*/ 293678 h 2344083"/>
                <a:gd name="connsiteX78" fmla="*/ 1055931 w 1410595"/>
                <a:gd name="connsiteY78" fmla="*/ 299018 h 2344083"/>
                <a:gd name="connsiteX79" fmla="*/ 1055931 w 1410595"/>
                <a:gd name="connsiteY79" fmla="*/ 280329 h 2344083"/>
                <a:gd name="connsiteX80" fmla="*/ 1054935 w 1410595"/>
                <a:gd name="connsiteY80" fmla="*/ 270374 h 2344083"/>
                <a:gd name="connsiteX81" fmla="*/ 1089139 w 1410595"/>
                <a:gd name="connsiteY81" fmla="*/ 292510 h 2344083"/>
                <a:gd name="connsiteX82" fmla="*/ 1174152 w 1410595"/>
                <a:gd name="connsiteY82" fmla="*/ 483234 h 2344083"/>
                <a:gd name="connsiteX83" fmla="*/ 1170458 w 1410595"/>
                <a:gd name="connsiteY83" fmla="*/ 524616 h 2344083"/>
                <a:gd name="connsiteX84" fmla="*/ 1169206 w 1410595"/>
                <a:gd name="connsiteY84" fmla="*/ 529936 h 2344083"/>
                <a:gd name="connsiteX85" fmla="*/ 1133850 w 1410595"/>
                <a:gd name="connsiteY85" fmla="*/ 509932 h 2344083"/>
                <a:gd name="connsiteX86" fmla="*/ 1117729 w 1410595"/>
                <a:gd name="connsiteY86" fmla="*/ 552648 h 2344083"/>
                <a:gd name="connsiteX87" fmla="*/ 1160718 w 1410595"/>
                <a:gd name="connsiteY87" fmla="*/ 565997 h 2344083"/>
                <a:gd name="connsiteX88" fmla="*/ 1169206 w 1410595"/>
                <a:gd name="connsiteY88" fmla="*/ 529936 h 2344083"/>
                <a:gd name="connsiteX89" fmla="*/ 1204925 w 1410595"/>
                <a:gd name="connsiteY89" fmla="*/ 550146 h 2344083"/>
                <a:gd name="connsiteX90" fmla="*/ 1305808 w 1410595"/>
                <a:gd name="connsiteY90" fmla="*/ 752883 h 2344083"/>
                <a:gd name="connsiteX91" fmla="*/ 1298083 w 1410595"/>
                <a:gd name="connsiteY91" fmla="*/ 812954 h 2344083"/>
                <a:gd name="connsiteX92" fmla="*/ 1290153 w 1410595"/>
                <a:gd name="connsiteY92" fmla="*/ 834774 h 2344083"/>
                <a:gd name="connsiteX93" fmla="*/ 1254758 w 1410595"/>
                <a:gd name="connsiteY93" fmla="*/ 811619 h 2344083"/>
                <a:gd name="connsiteX94" fmla="*/ 1235950 w 1410595"/>
                <a:gd name="connsiteY94" fmla="*/ 851666 h 2344083"/>
                <a:gd name="connsiteX95" fmla="*/ 1276253 w 1410595"/>
                <a:gd name="connsiteY95" fmla="*/ 873024 h 2344083"/>
                <a:gd name="connsiteX96" fmla="*/ 1290153 w 1410595"/>
                <a:gd name="connsiteY96" fmla="*/ 834774 h 2344083"/>
                <a:gd name="connsiteX97" fmla="*/ 1318781 w 1410595"/>
                <a:gd name="connsiteY97" fmla="*/ 853501 h 2344083"/>
                <a:gd name="connsiteX98" fmla="*/ 1410595 w 1410595"/>
                <a:gd name="connsiteY98" fmla="*/ 1065250 h 2344083"/>
                <a:gd name="connsiteX99" fmla="*/ 1351652 w 1410595"/>
                <a:gd name="connsiteY99" fmla="*/ 1242458 h 2344083"/>
                <a:gd name="connsiteX100" fmla="*/ 1337871 w 1410595"/>
                <a:gd name="connsiteY100" fmla="*/ 1256631 h 2344083"/>
                <a:gd name="connsiteX101" fmla="*/ 1313868 w 1410595"/>
                <a:gd name="connsiteY101" fmla="*/ 1220098 h 2344083"/>
                <a:gd name="connsiteX102" fmla="*/ 1281626 w 1410595"/>
                <a:gd name="connsiteY102" fmla="*/ 1252136 h 2344083"/>
                <a:gd name="connsiteX103" fmla="*/ 1308495 w 1410595"/>
                <a:gd name="connsiteY103" fmla="*/ 1286843 h 2344083"/>
                <a:gd name="connsiteX104" fmla="*/ 1337871 w 1410595"/>
                <a:gd name="connsiteY104" fmla="*/ 1256631 h 2344083"/>
                <a:gd name="connsiteX105" fmla="*/ 1356186 w 1410595"/>
                <a:gd name="connsiteY105" fmla="*/ 1284507 h 2344083"/>
                <a:gd name="connsiteX106" fmla="*/ 1370292 w 1410595"/>
                <a:gd name="connsiteY106" fmla="*/ 1358928 h 2344083"/>
                <a:gd name="connsiteX107" fmla="*/ 1309082 w 1410595"/>
                <a:gd name="connsiteY107" fmla="*/ 1498967 h 2344083"/>
                <a:gd name="connsiteX108" fmla="*/ 1294714 w 1410595"/>
                <a:gd name="connsiteY108" fmla="*/ 1509370 h 2344083"/>
                <a:gd name="connsiteX109" fmla="*/ 1281626 w 1410595"/>
                <a:gd name="connsiteY109" fmla="*/ 1473729 h 2344083"/>
                <a:gd name="connsiteX110" fmla="*/ 1241324 w 1410595"/>
                <a:gd name="connsiteY110" fmla="*/ 1492417 h 2344083"/>
                <a:gd name="connsiteX111" fmla="*/ 1262818 w 1410595"/>
                <a:gd name="connsiteY111" fmla="*/ 1532464 h 2344083"/>
                <a:gd name="connsiteX112" fmla="*/ 1294714 w 1410595"/>
                <a:gd name="connsiteY112" fmla="*/ 1509370 h 2344083"/>
                <a:gd name="connsiteX113" fmla="*/ 1299762 w 1410595"/>
                <a:gd name="connsiteY113" fmla="*/ 1523120 h 2344083"/>
                <a:gd name="connsiteX114" fmla="*/ 1305808 w 1410595"/>
                <a:gd name="connsiteY114" fmla="*/ 1572511 h 2344083"/>
                <a:gd name="connsiteX115" fmla="*/ 1260132 w 1410595"/>
                <a:gd name="connsiteY115" fmla="*/ 1708671 h 2344083"/>
                <a:gd name="connsiteX116" fmla="*/ 1206395 w 1410595"/>
                <a:gd name="connsiteY116" fmla="*/ 1759398 h 2344083"/>
                <a:gd name="connsiteX117" fmla="*/ 1186368 w 1410595"/>
                <a:gd name="connsiteY117" fmla="*/ 1767051 h 2344083"/>
                <a:gd name="connsiteX118" fmla="*/ 1166092 w 1410595"/>
                <a:gd name="connsiteY118" fmla="*/ 1719350 h 2344083"/>
                <a:gd name="connsiteX119" fmla="*/ 1125789 w 1410595"/>
                <a:gd name="connsiteY119" fmla="*/ 1743379 h 2344083"/>
                <a:gd name="connsiteX120" fmla="*/ 1136536 w 1410595"/>
                <a:gd name="connsiteY120" fmla="*/ 1786095 h 2344083"/>
                <a:gd name="connsiteX121" fmla="*/ 1186368 w 1410595"/>
                <a:gd name="connsiteY121" fmla="*/ 1767051 h 2344083"/>
                <a:gd name="connsiteX122" fmla="*/ 1188930 w 1410595"/>
                <a:gd name="connsiteY122" fmla="*/ 1773080 h 2344083"/>
                <a:gd name="connsiteX123" fmla="*/ 1195647 w 1410595"/>
                <a:gd name="connsiteY123" fmla="*/ 1828812 h 2344083"/>
                <a:gd name="connsiteX124" fmla="*/ 1144597 w 1410595"/>
                <a:gd name="connsiteY124" fmla="*/ 1964972 h 2344083"/>
                <a:gd name="connsiteX125" fmla="*/ 1047115 w 1410595"/>
                <a:gd name="connsiteY125" fmla="*/ 2022039 h 2344083"/>
                <a:gd name="connsiteX126" fmla="*/ 1044876 w 1410595"/>
                <a:gd name="connsiteY126" fmla="*/ 2022285 h 2344083"/>
                <a:gd name="connsiteX127" fmla="*/ 1050557 w 1410595"/>
                <a:gd name="connsiteY127" fmla="*/ 1994340 h 2344083"/>
                <a:gd name="connsiteX128" fmla="*/ 1050557 w 1410595"/>
                <a:gd name="connsiteY128" fmla="*/ 1978321 h 2344083"/>
                <a:gd name="connsiteX129" fmla="*/ 1007578 w 1410595"/>
                <a:gd name="connsiteY129" fmla="*/ 1980833 h 2344083"/>
                <a:gd name="connsiteX130" fmla="*/ 1010255 w 1410595"/>
                <a:gd name="connsiteY130" fmla="*/ 1938274 h 2344083"/>
                <a:gd name="connsiteX131" fmla="*/ 1007568 w 1410595"/>
                <a:gd name="connsiteY131" fmla="*/ 1938274 h 2344083"/>
                <a:gd name="connsiteX132" fmla="*/ 1077426 w 1410595"/>
                <a:gd name="connsiteY132" fmla="*/ 1906236 h 2344083"/>
                <a:gd name="connsiteX133" fmla="*/ 1106981 w 1410595"/>
                <a:gd name="connsiteY133" fmla="*/ 1828812 h 2344083"/>
                <a:gd name="connsiteX134" fmla="*/ 1088173 w 1410595"/>
                <a:gd name="connsiteY134" fmla="*/ 1767407 h 2344083"/>
                <a:gd name="connsiteX135" fmla="*/ 1053244 w 1410595"/>
                <a:gd name="connsiteY135" fmla="*/ 1711341 h 2344083"/>
                <a:gd name="connsiteX136" fmla="*/ 1117729 w 1410595"/>
                <a:gd name="connsiteY136" fmla="*/ 1700662 h 2344083"/>
                <a:gd name="connsiteX137" fmla="*/ 1187587 w 1410595"/>
                <a:gd name="connsiteY137" fmla="*/ 1655275 h 2344083"/>
                <a:gd name="connsiteX138" fmla="*/ 1214455 w 1410595"/>
                <a:gd name="connsiteY138" fmla="*/ 1572511 h 2344083"/>
                <a:gd name="connsiteX139" fmla="*/ 1201021 w 1410595"/>
                <a:gd name="connsiteY139" fmla="*/ 1511106 h 2344083"/>
                <a:gd name="connsiteX140" fmla="*/ 1182213 w 1410595"/>
                <a:gd name="connsiteY140" fmla="*/ 1473729 h 2344083"/>
                <a:gd name="connsiteX141" fmla="*/ 1219829 w 1410595"/>
                <a:gd name="connsiteY141" fmla="*/ 1452371 h 2344083"/>
                <a:gd name="connsiteX142" fmla="*/ 1278940 w 1410595"/>
                <a:gd name="connsiteY142" fmla="*/ 1358928 h 2344083"/>
                <a:gd name="connsiteX143" fmla="*/ 1249384 w 1410595"/>
                <a:gd name="connsiteY143" fmla="*/ 1281503 h 2344083"/>
                <a:gd name="connsiteX144" fmla="*/ 1214455 w 1410595"/>
                <a:gd name="connsiteY144" fmla="*/ 1246796 h 2344083"/>
                <a:gd name="connsiteX145" fmla="*/ 1252071 w 1410595"/>
                <a:gd name="connsiteY145" fmla="*/ 1217428 h 2344083"/>
                <a:gd name="connsiteX146" fmla="*/ 1321929 w 1410595"/>
                <a:gd name="connsiteY146" fmla="*/ 1065250 h 2344083"/>
                <a:gd name="connsiteX147" fmla="*/ 1217142 w 1410595"/>
                <a:gd name="connsiteY147" fmla="*/ 891713 h 2344083"/>
                <a:gd name="connsiteX148" fmla="*/ 1174152 w 1410595"/>
                <a:gd name="connsiteY148" fmla="*/ 873024 h 2344083"/>
                <a:gd name="connsiteX149" fmla="*/ 1195647 w 1410595"/>
                <a:gd name="connsiteY149" fmla="*/ 830307 h 2344083"/>
                <a:gd name="connsiteX150" fmla="*/ 1214455 w 1410595"/>
                <a:gd name="connsiteY150" fmla="*/ 752883 h 2344083"/>
                <a:gd name="connsiteX151" fmla="*/ 1101608 w 1410595"/>
                <a:gd name="connsiteY151" fmla="*/ 595365 h 2344083"/>
                <a:gd name="connsiteX152" fmla="*/ 1061305 w 1410595"/>
                <a:gd name="connsiteY152" fmla="*/ 579346 h 2344083"/>
                <a:gd name="connsiteX153" fmla="*/ 1074739 w 1410595"/>
                <a:gd name="connsiteY153" fmla="*/ 539299 h 2344083"/>
                <a:gd name="connsiteX154" fmla="*/ 1085486 w 1410595"/>
                <a:gd name="connsiteY154" fmla="*/ 483234 h 2344083"/>
                <a:gd name="connsiteX155" fmla="*/ 991447 w 1410595"/>
                <a:gd name="connsiteY155" fmla="*/ 336395 h 2344083"/>
                <a:gd name="connsiteX156" fmla="*/ 961891 w 1410595"/>
                <a:gd name="connsiteY156" fmla="*/ 323046 h 2344083"/>
                <a:gd name="connsiteX157" fmla="*/ 964578 w 1410595"/>
                <a:gd name="connsiteY157" fmla="*/ 291008 h 2344083"/>
                <a:gd name="connsiteX158" fmla="*/ 967265 w 1410595"/>
                <a:gd name="connsiteY158" fmla="*/ 280329 h 2344083"/>
                <a:gd name="connsiteX159" fmla="*/ 921589 w 1410595"/>
                <a:gd name="connsiteY159" fmla="*/ 173537 h 2344083"/>
                <a:gd name="connsiteX160" fmla="*/ 819488 w 1410595"/>
                <a:gd name="connsiteY160" fmla="*/ 130820 h 2344083"/>
                <a:gd name="connsiteX161" fmla="*/ 781873 w 1410595"/>
                <a:gd name="connsiteY161" fmla="*/ 133490 h 2344083"/>
                <a:gd name="connsiteX162" fmla="*/ 755004 w 1410595"/>
                <a:gd name="connsiteY162" fmla="*/ 141499 h 2344083"/>
                <a:gd name="connsiteX163" fmla="*/ 736196 w 1410595"/>
                <a:gd name="connsiteY163" fmla="*/ 122811 h 2344083"/>
                <a:gd name="connsiteX164" fmla="*/ 660965 w 1410595"/>
                <a:gd name="connsiteY164" fmla="*/ 88103 h 2344083"/>
                <a:gd name="connsiteX165" fmla="*/ 564238 w 1410595"/>
                <a:gd name="connsiteY165" fmla="*/ 149509 h 2344083"/>
                <a:gd name="connsiteX166" fmla="*/ 548117 w 1410595"/>
                <a:gd name="connsiteY166" fmla="*/ 178877 h 2344083"/>
                <a:gd name="connsiteX167" fmla="*/ 515875 w 1410595"/>
                <a:gd name="connsiteY167" fmla="*/ 170867 h 2344083"/>
                <a:gd name="connsiteX168" fmla="*/ 475572 w 1410595"/>
                <a:gd name="connsiteY168" fmla="*/ 168197 h 2344083"/>
                <a:gd name="connsiteX169" fmla="*/ 354664 w 1410595"/>
                <a:gd name="connsiteY169" fmla="*/ 218924 h 2344083"/>
                <a:gd name="connsiteX170" fmla="*/ 303614 w 1410595"/>
                <a:gd name="connsiteY170" fmla="*/ 336395 h 2344083"/>
                <a:gd name="connsiteX171" fmla="*/ 338543 w 1410595"/>
                <a:gd name="connsiteY171" fmla="*/ 432507 h 2344083"/>
                <a:gd name="connsiteX172" fmla="*/ 389593 w 1410595"/>
                <a:gd name="connsiteY172" fmla="*/ 499252 h 2344083"/>
                <a:gd name="connsiteX173" fmla="*/ 303614 w 1410595"/>
                <a:gd name="connsiteY173" fmla="*/ 504592 h 2344083"/>
                <a:gd name="connsiteX174" fmla="*/ 177332 w 1410595"/>
                <a:gd name="connsiteY174" fmla="*/ 563328 h 2344083"/>
                <a:gd name="connsiteX175" fmla="*/ 138694 w 1410595"/>
                <a:gd name="connsiteY175" fmla="*/ 622321 h 2344083"/>
                <a:gd name="connsiteX176" fmla="*/ 44525 w 1410595"/>
                <a:gd name="connsiteY176" fmla="*/ 622321 h 2344083"/>
                <a:gd name="connsiteX177" fmla="*/ 54409 w 1410595"/>
                <a:gd name="connsiteY177" fmla="*/ 590693 h 2344083"/>
                <a:gd name="connsiteX178" fmla="*/ 112848 w 1410595"/>
                <a:gd name="connsiteY178" fmla="*/ 501922 h 2344083"/>
                <a:gd name="connsiteX179" fmla="*/ 198827 w 1410595"/>
                <a:gd name="connsiteY179" fmla="*/ 439849 h 2344083"/>
                <a:gd name="connsiteX180" fmla="*/ 234881 w 1410595"/>
                <a:gd name="connsiteY180" fmla="*/ 426484 h 2344083"/>
                <a:gd name="connsiteX181" fmla="*/ 265998 w 1410595"/>
                <a:gd name="connsiteY181" fmla="*/ 485903 h 2344083"/>
                <a:gd name="connsiteX182" fmla="*/ 300927 w 1410595"/>
                <a:gd name="connsiteY182" fmla="*/ 459205 h 2344083"/>
                <a:gd name="connsiteX183" fmla="*/ 300927 w 1410595"/>
                <a:gd name="connsiteY183" fmla="*/ 413819 h 2344083"/>
                <a:gd name="connsiteX184" fmla="*/ 248114 w 1410595"/>
                <a:gd name="connsiteY184" fmla="*/ 421578 h 2344083"/>
                <a:gd name="connsiteX185" fmla="*/ 234881 w 1410595"/>
                <a:gd name="connsiteY185" fmla="*/ 426484 h 2344083"/>
                <a:gd name="connsiteX186" fmla="*/ 227375 w 1410595"/>
                <a:gd name="connsiteY186" fmla="*/ 412150 h 2344083"/>
                <a:gd name="connsiteX187" fmla="*/ 214948 w 1410595"/>
                <a:gd name="connsiteY187" fmla="*/ 336395 h 2344083"/>
                <a:gd name="connsiteX188" fmla="*/ 290180 w 1410595"/>
                <a:gd name="connsiteY188" fmla="*/ 157518 h 2344083"/>
                <a:gd name="connsiteX189" fmla="*/ 475572 w 1410595"/>
                <a:gd name="connsiteY189" fmla="*/ 77424 h 2344083"/>
                <a:gd name="connsiteX190" fmla="*/ 504748 w 1410595"/>
                <a:gd name="connsiteY190" fmla="*/ 81378 h 2344083"/>
                <a:gd name="connsiteX191" fmla="*/ 486320 w 1410595"/>
                <a:gd name="connsiteY191" fmla="*/ 106792 h 2344083"/>
                <a:gd name="connsiteX192" fmla="*/ 526622 w 1410595"/>
                <a:gd name="connsiteY192" fmla="*/ 128150 h 2344083"/>
                <a:gd name="connsiteX193" fmla="*/ 534683 w 1410595"/>
                <a:gd name="connsiteY193" fmla="*/ 85434 h 2344083"/>
                <a:gd name="connsiteX194" fmla="*/ 504748 w 1410595"/>
                <a:gd name="connsiteY194" fmla="*/ 81378 h 2344083"/>
                <a:gd name="connsiteX195" fmla="*/ 519653 w 1410595"/>
                <a:gd name="connsiteY195" fmla="*/ 60822 h 2344083"/>
                <a:gd name="connsiteX196" fmla="*/ 660965 w 1410595"/>
                <a:gd name="connsiteY196" fmla="*/ 0 h 234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1410595" h="2344083">
                  <a:moveTo>
                    <a:pt x="1007578" y="1980833"/>
                  </a:moveTo>
                  <a:lnTo>
                    <a:pt x="1007568" y="1980991"/>
                  </a:lnTo>
                  <a:lnTo>
                    <a:pt x="1007568" y="1980834"/>
                  </a:lnTo>
                  <a:close/>
                  <a:moveTo>
                    <a:pt x="1543" y="1846226"/>
                  </a:moveTo>
                  <a:lnTo>
                    <a:pt x="92202" y="1846226"/>
                  </a:lnTo>
                  <a:lnTo>
                    <a:pt x="91353" y="1871529"/>
                  </a:lnTo>
                  <a:cubicBezTo>
                    <a:pt x="91353" y="1986330"/>
                    <a:pt x="118222" y="2074434"/>
                    <a:pt x="161211" y="2127829"/>
                  </a:cubicBezTo>
                  <a:cubicBezTo>
                    <a:pt x="206888" y="2183895"/>
                    <a:pt x="263311" y="2213263"/>
                    <a:pt x="346604" y="2213263"/>
                  </a:cubicBezTo>
                  <a:cubicBezTo>
                    <a:pt x="368098" y="2213263"/>
                    <a:pt x="392280" y="2213263"/>
                    <a:pt x="416462" y="2207923"/>
                  </a:cubicBezTo>
                  <a:lnTo>
                    <a:pt x="421835" y="2205254"/>
                  </a:lnTo>
                  <a:lnTo>
                    <a:pt x="424522" y="2205254"/>
                  </a:lnTo>
                  <a:lnTo>
                    <a:pt x="446017" y="2205254"/>
                  </a:lnTo>
                  <a:lnTo>
                    <a:pt x="456764" y="2221272"/>
                  </a:lnTo>
                  <a:cubicBezTo>
                    <a:pt x="480946" y="2245301"/>
                    <a:pt x="507814" y="2255980"/>
                    <a:pt x="537370" y="2255980"/>
                  </a:cubicBezTo>
                  <a:cubicBezTo>
                    <a:pt x="569612" y="2255980"/>
                    <a:pt x="601854" y="2239961"/>
                    <a:pt x="628723" y="2205254"/>
                  </a:cubicBezTo>
                  <a:lnTo>
                    <a:pt x="655591" y="2162537"/>
                  </a:lnTo>
                  <a:lnTo>
                    <a:pt x="693207" y="2197244"/>
                  </a:lnTo>
                  <a:cubicBezTo>
                    <a:pt x="709328" y="2210593"/>
                    <a:pt x="725449" y="2213263"/>
                    <a:pt x="741570" y="2213263"/>
                  </a:cubicBezTo>
                  <a:cubicBezTo>
                    <a:pt x="760378" y="2215933"/>
                    <a:pt x="779186" y="2207923"/>
                    <a:pt x="795307" y="2194574"/>
                  </a:cubicBezTo>
                  <a:cubicBezTo>
                    <a:pt x="808741" y="2181225"/>
                    <a:pt x="816802" y="2165207"/>
                    <a:pt x="816802" y="2146518"/>
                  </a:cubicBezTo>
                  <a:cubicBezTo>
                    <a:pt x="816802" y="2141178"/>
                    <a:pt x="814115" y="2133169"/>
                    <a:pt x="814115" y="2127829"/>
                  </a:cubicBezTo>
                  <a:lnTo>
                    <a:pt x="797994" y="2063754"/>
                  </a:lnTo>
                  <a:lnTo>
                    <a:pt x="862478" y="2071764"/>
                  </a:lnTo>
                  <a:cubicBezTo>
                    <a:pt x="867852" y="2074434"/>
                    <a:pt x="870539" y="2074434"/>
                    <a:pt x="875912" y="2074434"/>
                  </a:cubicBezTo>
                  <a:cubicBezTo>
                    <a:pt x="900094" y="2074434"/>
                    <a:pt x="921589" y="2063754"/>
                    <a:pt x="937710" y="2047736"/>
                  </a:cubicBezTo>
                  <a:cubicBezTo>
                    <a:pt x="951144" y="2034387"/>
                    <a:pt x="961891" y="2015698"/>
                    <a:pt x="961891" y="1994340"/>
                  </a:cubicBezTo>
                  <a:lnTo>
                    <a:pt x="961891" y="1986330"/>
                  </a:lnTo>
                  <a:lnTo>
                    <a:pt x="956518" y="1932934"/>
                  </a:lnTo>
                  <a:lnTo>
                    <a:pt x="1007568" y="1938274"/>
                  </a:lnTo>
                  <a:lnTo>
                    <a:pt x="1007568" y="1980834"/>
                  </a:lnTo>
                  <a:lnTo>
                    <a:pt x="1004881" y="1980991"/>
                  </a:lnTo>
                  <a:lnTo>
                    <a:pt x="1002194" y="2026377"/>
                  </a:lnTo>
                  <a:lnTo>
                    <a:pt x="1004881" y="2026377"/>
                  </a:lnTo>
                  <a:lnTo>
                    <a:pt x="1007568" y="2026377"/>
                  </a:lnTo>
                  <a:lnTo>
                    <a:pt x="1044876" y="2022285"/>
                  </a:lnTo>
                  <a:lnTo>
                    <a:pt x="1037123" y="2060417"/>
                  </a:lnTo>
                  <a:cubicBezTo>
                    <a:pt x="1028391" y="2081108"/>
                    <a:pt x="1015628" y="2099796"/>
                    <a:pt x="999507" y="2114480"/>
                  </a:cubicBezTo>
                  <a:cubicBezTo>
                    <a:pt x="983386" y="2129164"/>
                    <a:pt x="964578" y="2141178"/>
                    <a:pt x="943755" y="2149522"/>
                  </a:cubicBezTo>
                  <a:lnTo>
                    <a:pt x="904239" y="2157103"/>
                  </a:lnTo>
                  <a:lnTo>
                    <a:pt x="905468" y="2146518"/>
                  </a:lnTo>
                  <a:cubicBezTo>
                    <a:pt x="905468" y="2133169"/>
                    <a:pt x="902781" y="2119820"/>
                    <a:pt x="900094" y="2106471"/>
                  </a:cubicBezTo>
                  <a:lnTo>
                    <a:pt x="857104" y="2117150"/>
                  </a:lnTo>
                  <a:lnTo>
                    <a:pt x="851731" y="2159867"/>
                  </a:lnTo>
                  <a:cubicBezTo>
                    <a:pt x="859791" y="2162537"/>
                    <a:pt x="867852" y="2162537"/>
                    <a:pt x="875912" y="2162537"/>
                  </a:cubicBezTo>
                  <a:lnTo>
                    <a:pt x="904239" y="2157103"/>
                  </a:lnTo>
                  <a:lnTo>
                    <a:pt x="901648" y="2179432"/>
                  </a:lnTo>
                  <a:cubicBezTo>
                    <a:pt x="894217" y="2211094"/>
                    <a:pt x="876584" y="2238626"/>
                    <a:pt x="854418" y="2258650"/>
                  </a:cubicBezTo>
                  <a:cubicBezTo>
                    <a:pt x="824862" y="2288017"/>
                    <a:pt x="784560" y="2304036"/>
                    <a:pt x="741570" y="2304036"/>
                  </a:cubicBezTo>
                  <a:cubicBezTo>
                    <a:pt x="722762" y="2304036"/>
                    <a:pt x="703954" y="2300699"/>
                    <a:pt x="685818" y="2294024"/>
                  </a:cubicBezTo>
                  <a:lnTo>
                    <a:pt x="672536" y="2286311"/>
                  </a:lnTo>
                  <a:lnTo>
                    <a:pt x="701267" y="2253310"/>
                  </a:lnTo>
                  <a:lnTo>
                    <a:pt x="663652" y="2229282"/>
                  </a:lnTo>
                  <a:lnTo>
                    <a:pt x="634096" y="2263989"/>
                  </a:lnTo>
                  <a:lnTo>
                    <a:pt x="672536" y="2286311"/>
                  </a:lnTo>
                  <a:lnTo>
                    <a:pt x="667346" y="2292273"/>
                  </a:lnTo>
                  <a:cubicBezTo>
                    <a:pt x="630066" y="2326062"/>
                    <a:pt x="583718" y="2344083"/>
                    <a:pt x="537370" y="2344083"/>
                  </a:cubicBezTo>
                  <a:cubicBezTo>
                    <a:pt x="510501" y="2344083"/>
                    <a:pt x="484305" y="2338744"/>
                    <a:pt x="459787" y="2328064"/>
                  </a:cubicBezTo>
                  <a:lnTo>
                    <a:pt x="414234" y="2295636"/>
                  </a:lnTo>
                  <a:lnTo>
                    <a:pt x="424522" y="2294358"/>
                  </a:lnTo>
                  <a:lnTo>
                    <a:pt x="432583" y="2293357"/>
                  </a:lnTo>
                  <a:lnTo>
                    <a:pt x="424522" y="2250640"/>
                  </a:lnTo>
                  <a:lnTo>
                    <a:pt x="392280" y="2280008"/>
                  </a:lnTo>
                  <a:lnTo>
                    <a:pt x="414234" y="2295636"/>
                  </a:lnTo>
                  <a:lnTo>
                    <a:pt x="346604" y="2304036"/>
                  </a:lnTo>
                  <a:cubicBezTo>
                    <a:pt x="241817" y="2304036"/>
                    <a:pt x="150464" y="2261319"/>
                    <a:pt x="91353" y="2183895"/>
                  </a:cubicBezTo>
                  <a:cubicBezTo>
                    <a:pt x="32242" y="2106471"/>
                    <a:pt x="2687" y="1999679"/>
                    <a:pt x="0" y="1871529"/>
                  </a:cubicBezTo>
                  <a:close/>
                  <a:moveTo>
                    <a:pt x="660965" y="0"/>
                  </a:moveTo>
                  <a:cubicBezTo>
                    <a:pt x="686490" y="0"/>
                    <a:pt x="712015" y="5340"/>
                    <a:pt x="736196" y="15685"/>
                  </a:cubicBezTo>
                  <a:lnTo>
                    <a:pt x="779586" y="45219"/>
                  </a:lnTo>
                  <a:lnTo>
                    <a:pt x="757691" y="48056"/>
                  </a:lnTo>
                  <a:lnTo>
                    <a:pt x="768438" y="90773"/>
                  </a:lnTo>
                  <a:lnTo>
                    <a:pt x="803367" y="61405"/>
                  </a:lnTo>
                  <a:lnTo>
                    <a:pt x="779586" y="45219"/>
                  </a:lnTo>
                  <a:lnTo>
                    <a:pt x="819488" y="40047"/>
                  </a:lnTo>
                  <a:cubicBezTo>
                    <a:pt x="932336" y="40047"/>
                    <a:pt x="1028727" y="121810"/>
                    <a:pt x="1051061" y="231678"/>
                  </a:cubicBezTo>
                  <a:lnTo>
                    <a:pt x="1054935" y="270374"/>
                  </a:lnTo>
                  <a:lnTo>
                    <a:pt x="1029063" y="253631"/>
                  </a:lnTo>
                  <a:lnTo>
                    <a:pt x="1010255" y="293678"/>
                  </a:lnTo>
                  <a:lnTo>
                    <a:pt x="1055931" y="299018"/>
                  </a:lnTo>
                  <a:cubicBezTo>
                    <a:pt x="1055931" y="291008"/>
                    <a:pt x="1055931" y="285669"/>
                    <a:pt x="1055931" y="280329"/>
                  </a:cubicBezTo>
                  <a:lnTo>
                    <a:pt x="1054935" y="270374"/>
                  </a:lnTo>
                  <a:lnTo>
                    <a:pt x="1089139" y="292510"/>
                  </a:lnTo>
                  <a:cubicBezTo>
                    <a:pt x="1142414" y="339565"/>
                    <a:pt x="1174152" y="409147"/>
                    <a:pt x="1174152" y="483234"/>
                  </a:cubicBezTo>
                  <a:cubicBezTo>
                    <a:pt x="1174152" y="496583"/>
                    <a:pt x="1172809" y="510599"/>
                    <a:pt x="1170458" y="524616"/>
                  </a:cubicBezTo>
                  <a:lnTo>
                    <a:pt x="1169206" y="529936"/>
                  </a:lnTo>
                  <a:lnTo>
                    <a:pt x="1133850" y="509932"/>
                  </a:lnTo>
                  <a:lnTo>
                    <a:pt x="1117729" y="552648"/>
                  </a:lnTo>
                  <a:lnTo>
                    <a:pt x="1160718" y="565997"/>
                  </a:lnTo>
                  <a:lnTo>
                    <a:pt x="1169206" y="529936"/>
                  </a:lnTo>
                  <a:lnTo>
                    <a:pt x="1204925" y="550146"/>
                  </a:lnTo>
                  <a:cubicBezTo>
                    <a:pt x="1268024" y="599704"/>
                    <a:pt x="1305808" y="674792"/>
                    <a:pt x="1305808" y="752883"/>
                  </a:cubicBezTo>
                  <a:cubicBezTo>
                    <a:pt x="1305808" y="772907"/>
                    <a:pt x="1303121" y="792930"/>
                    <a:pt x="1298083" y="812954"/>
                  </a:cubicBezTo>
                  <a:lnTo>
                    <a:pt x="1290153" y="834774"/>
                  </a:lnTo>
                  <a:lnTo>
                    <a:pt x="1254758" y="811619"/>
                  </a:lnTo>
                  <a:lnTo>
                    <a:pt x="1235950" y="851666"/>
                  </a:lnTo>
                  <a:lnTo>
                    <a:pt x="1276253" y="873024"/>
                  </a:lnTo>
                  <a:lnTo>
                    <a:pt x="1290153" y="834774"/>
                  </a:lnTo>
                  <a:lnTo>
                    <a:pt x="1318781" y="853501"/>
                  </a:lnTo>
                  <a:cubicBezTo>
                    <a:pt x="1375834" y="904561"/>
                    <a:pt x="1410595" y="981151"/>
                    <a:pt x="1410595" y="1065250"/>
                  </a:cubicBezTo>
                  <a:cubicBezTo>
                    <a:pt x="1410595" y="1133330"/>
                    <a:pt x="1389436" y="1193901"/>
                    <a:pt x="1351652" y="1242458"/>
                  </a:cubicBezTo>
                  <a:lnTo>
                    <a:pt x="1337871" y="1256631"/>
                  </a:lnTo>
                  <a:lnTo>
                    <a:pt x="1313868" y="1220098"/>
                  </a:lnTo>
                  <a:lnTo>
                    <a:pt x="1281626" y="1252136"/>
                  </a:lnTo>
                  <a:lnTo>
                    <a:pt x="1308495" y="1286843"/>
                  </a:lnTo>
                  <a:lnTo>
                    <a:pt x="1337871" y="1256631"/>
                  </a:lnTo>
                  <a:lnTo>
                    <a:pt x="1356186" y="1284507"/>
                  </a:lnTo>
                  <a:cubicBezTo>
                    <a:pt x="1365590" y="1308201"/>
                    <a:pt x="1370292" y="1333565"/>
                    <a:pt x="1370292" y="1358928"/>
                  </a:cubicBezTo>
                  <a:cubicBezTo>
                    <a:pt x="1370292" y="1408986"/>
                    <a:pt x="1349133" y="1460547"/>
                    <a:pt x="1309082" y="1498967"/>
                  </a:cubicBezTo>
                  <a:lnTo>
                    <a:pt x="1294714" y="1509370"/>
                  </a:lnTo>
                  <a:lnTo>
                    <a:pt x="1281626" y="1473729"/>
                  </a:lnTo>
                  <a:lnTo>
                    <a:pt x="1241324" y="1492417"/>
                  </a:lnTo>
                  <a:lnTo>
                    <a:pt x="1262818" y="1532464"/>
                  </a:lnTo>
                  <a:lnTo>
                    <a:pt x="1294714" y="1509370"/>
                  </a:lnTo>
                  <a:lnTo>
                    <a:pt x="1299762" y="1523120"/>
                  </a:lnTo>
                  <a:cubicBezTo>
                    <a:pt x="1303793" y="1539806"/>
                    <a:pt x="1305808" y="1556492"/>
                    <a:pt x="1305808" y="1572511"/>
                  </a:cubicBezTo>
                  <a:cubicBezTo>
                    <a:pt x="1305808" y="1623238"/>
                    <a:pt x="1289687" y="1671294"/>
                    <a:pt x="1260132" y="1708671"/>
                  </a:cubicBezTo>
                  <a:cubicBezTo>
                    <a:pt x="1245354" y="1728695"/>
                    <a:pt x="1227218" y="1746049"/>
                    <a:pt x="1206395" y="1759398"/>
                  </a:cubicBezTo>
                  <a:lnTo>
                    <a:pt x="1186368" y="1767051"/>
                  </a:lnTo>
                  <a:lnTo>
                    <a:pt x="1166092" y="1719350"/>
                  </a:lnTo>
                  <a:lnTo>
                    <a:pt x="1125789" y="1743379"/>
                  </a:lnTo>
                  <a:lnTo>
                    <a:pt x="1136536" y="1786095"/>
                  </a:lnTo>
                  <a:lnTo>
                    <a:pt x="1186368" y="1767051"/>
                  </a:lnTo>
                  <a:lnTo>
                    <a:pt x="1188930" y="1773080"/>
                  </a:lnTo>
                  <a:cubicBezTo>
                    <a:pt x="1193632" y="1791435"/>
                    <a:pt x="1195647" y="1810124"/>
                    <a:pt x="1195647" y="1828812"/>
                  </a:cubicBezTo>
                  <a:cubicBezTo>
                    <a:pt x="1195647" y="1879538"/>
                    <a:pt x="1176839" y="1927595"/>
                    <a:pt x="1144597" y="1964972"/>
                  </a:cubicBezTo>
                  <a:cubicBezTo>
                    <a:pt x="1120416" y="1993005"/>
                    <a:pt x="1085655" y="2013529"/>
                    <a:pt x="1047115" y="2022039"/>
                  </a:cubicBezTo>
                  <a:lnTo>
                    <a:pt x="1044876" y="2022285"/>
                  </a:lnTo>
                  <a:lnTo>
                    <a:pt x="1050557" y="1994340"/>
                  </a:lnTo>
                  <a:cubicBezTo>
                    <a:pt x="1050557" y="1989000"/>
                    <a:pt x="1050557" y="1983660"/>
                    <a:pt x="1050557" y="1978321"/>
                  </a:cubicBezTo>
                  <a:lnTo>
                    <a:pt x="1007578" y="1980833"/>
                  </a:lnTo>
                  <a:lnTo>
                    <a:pt x="1010255" y="1938274"/>
                  </a:lnTo>
                  <a:lnTo>
                    <a:pt x="1007568" y="1938274"/>
                  </a:lnTo>
                  <a:cubicBezTo>
                    <a:pt x="1037123" y="1938274"/>
                    <a:pt x="1058618" y="1924925"/>
                    <a:pt x="1077426" y="1906236"/>
                  </a:cubicBezTo>
                  <a:cubicBezTo>
                    <a:pt x="1096234" y="1884878"/>
                    <a:pt x="1106981" y="1858180"/>
                    <a:pt x="1106981" y="1828812"/>
                  </a:cubicBezTo>
                  <a:cubicBezTo>
                    <a:pt x="1106981" y="1807454"/>
                    <a:pt x="1101608" y="1786095"/>
                    <a:pt x="1088173" y="1767407"/>
                  </a:cubicBezTo>
                  <a:lnTo>
                    <a:pt x="1053244" y="1711341"/>
                  </a:lnTo>
                  <a:lnTo>
                    <a:pt x="1117729" y="1700662"/>
                  </a:lnTo>
                  <a:cubicBezTo>
                    <a:pt x="1147284" y="1695322"/>
                    <a:pt x="1171466" y="1679303"/>
                    <a:pt x="1187587" y="1655275"/>
                  </a:cubicBezTo>
                  <a:cubicBezTo>
                    <a:pt x="1206395" y="1633917"/>
                    <a:pt x="1214455" y="1604549"/>
                    <a:pt x="1214455" y="1572511"/>
                  </a:cubicBezTo>
                  <a:cubicBezTo>
                    <a:pt x="1214455" y="1551153"/>
                    <a:pt x="1211768" y="1532464"/>
                    <a:pt x="1201021" y="1511106"/>
                  </a:cubicBezTo>
                  <a:lnTo>
                    <a:pt x="1182213" y="1473729"/>
                  </a:lnTo>
                  <a:lnTo>
                    <a:pt x="1219829" y="1452371"/>
                  </a:lnTo>
                  <a:cubicBezTo>
                    <a:pt x="1260132" y="1433682"/>
                    <a:pt x="1278940" y="1396305"/>
                    <a:pt x="1278940" y="1358928"/>
                  </a:cubicBezTo>
                  <a:cubicBezTo>
                    <a:pt x="1278940" y="1329560"/>
                    <a:pt x="1270879" y="1305532"/>
                    <a:pt x="1249384" y="1281503"/>
                  </a:cubicBezTo>
                  <a:lnTo>
                    <a:pt x="1214455" y="1246796"/>
                  </a:lnTo>
                  <a:lnTo>
                    <a:pt x="1252071" y="1217428"/>
                  </a:lnTo>
                  <a:cubicBezTo>
                    <a:pt x="1295060" y="1182721"/>
                    <a:pt x="1321929" y="1129325"/>
                    <a:pt x="1321929" y="1065250"/>
                  </a:cubicBezTo>
                  <a:cubicBezTo>
                    <a:pt x="1321929" y="985156"/>
                    <a:pt x="1276253" y="918411"/>
                    <a:pt x="1217142" y="891713"/>
                  </a:cubicBezTo>
                  <a:lnTo>
                    <a:pt x="1174152" y="873024"/>
                  </a:lnTo>
                  <a:lnTo>
                    <a:pt x="1195647" y="830307"/>
                  </a:lnTo>
                  <a:cubicBezTo>
                    <a:pt x="1209081" y="806279"/>
                    <a:pt x="1214455" y="779581"/>
                    <a:pt x="1214455" y="752883"/>
                  </a:cubicBezTo>
                  <a:cubicBezTo>
                    <a:pt x="1214455" y="686138"/>
                    <a:pt x="1174152" y="619393"/>
                    <a:pt x="1101608" y="595365"/>
                  </a:cubicBezTo>
                  <a:lnTo>
                    <a:pt x="1061305" y="579346"/>
                  </a:lnTo>
                  <a:lnTo>
                    <a:pt x="1074739" y="539299"/>
                  </a:lnTo>
                  <a:cubicBezTo>
                    <a:pt x="1082800" y="517941"/>
                    <a:pt x="1085486" y="499252"/>
                    <a:pt x="1085486" y="483234"/>
                  </a:cubicBezTo>
                  <a:cubicBezTo>
                    <a:pt x="1085486" y="416489"/>
                    <a:pt x="1047871" y="360423"/>
                    <a:pt x="991447" y="336395"/>
                  </a:cubicBezTo>
                  <a:lnTo>
                    <a:pt x="961891" y="323046"/>
                  </a:lnTo>
                  <a:lnTo>
                    <a:pt x="964578" y="291008"/>
                  </a:lnTo>
                  <a:cubicBezTo>
                    <a:pt x="964578" y="288338"/>
                    <a:pt x="967265" y="282999"/>
                    <a:pt x="967265" y="280329"/>
                  </a:cubicBezTo>
                  <a:cubicBezTo>
                    <a:pt x="967265" y="237612"/>
                    <a:pt x="948457" y="200235"/>
                    <a:pt x="921589" y="173537"/>
                  </a:cubicBezTo>
                  <a:cubicBezTo>
                    <a:pt x="894720" y="146839"/>
                    <a:pt x="857104" y="130820"/>
                    <a:pt x="819488" y="130820"/>
                  </a:cubicBezTo>
                  <a:cubicBezTo>
                    <a:pt x="806054" y="130820"/>
                    <a:pt x="795307" y="130820"/>
                    <a:pt x="781873" y="133490"/>
                  </a:cubicBezTo>
                  <a:lnTo>
                    <a:pt x="755004" y="141499"/>
                  </a:lnTo>
                  <a:lnTo>
                    <a:pt x="736196" y="122811"/>
                  </a:lnTo>
                  <a:cubicBezTo>
                    <a:pt x="714701" y="98783"/>
                    <a:pt x="687833" y="88103"/>
                    <a:pt x="660965" y="88103"/>
                  </a:cubicBezTo>
                  <a:cubicBezTo>
                    <a:pt x="623349" y="88103"/>
                    <a:pt x="588420" y="106792"/>
                    <a:pt x="564238" y="149509"/>
                  </a:cubicBezTo>
                  <a:lnTo>
                    <a:pt x="548117" y="178877"/>
                  </a:lnTo>
                  <a:lnTo>
                    <a:pt x="515875" y="170867"/>
                  </a:lnTo>
                  <a:cubicBezTo>
                    <a:pt x="502441" y="168197"/>
                    <a:pt x="489007" y="168197"/>
                    <a:pt x="475572" y="168197"/>
                  </a:cubicBezTo>
                  <a:cubicBezTo>
                    <a:pt x="427209" y="168197"/>
                    <a:pt x="384219" y="186886"/>
                    <a:pt x="354664" y="218924"/>
                  </a:cubicBezTo>
                  <a:cubicBezTo>
                    <a:pt x="322422" y="250961"/>
                    <a:pt x="303614" y="293678"/>
                    <a:pt x="303614" y="336395"/>
                  </a:cubicBezTo>
                  <a:cubicBezTo>
                    <a:pt x="303614" y="368432"/>
                    <a:pt x="314361" y="400470"/>
                    <a:pt x="338543" y="432507"/>
                  </a:cubicBezTo>
                  <a:lnTo>
                    <a:pt x="389593" y="499252"/>
                  </a:lnTo>
                  <a:lnTo>
                    <a:pt x="303614" y="504592"/>
                  </a:lnTo>
                  <a:cubicBezTo>
                    <a:pt x="260624" y="504592"/>
                    <a:pt x="212261" y="528620"/>
                    <a:pt x="177332" y="563328"/>
                  </a:cubicBezTo>
                  <a:lnTo>
                    <a:pt x="138694" y="622321"/>
                  </a:lnTo>
                  <a:lnTo>
                    <a:pt x="44525" y="622321"/>
                  </a:lnTo>
                  <a:lnTo>
                    <a:pt x="54409" y="590693"/>
                  </a:lnTo>
                  <a:cubicBezTo>
                    <a:pt x="68515" y="557321"/>
                    <a:pt x="88666" y="527285"/>
                    <a:pt x="112848" y="501922"/>
                  </a:cubicBezTo>
                  <a:cubicBezTo>
                    <a:pt x="138373" y="476559"/>
                    <a:pt x="167256" y="455201"/>
                    <a:pt x="198827" y="439849"/>
                  </a:cubicBezTo>
                  <a:lnTo>
                    <a:pt x="234881" y="426484"/>
                  </a:lnTo>
                  <a:lnTo>
                    <a:pt x="265998" y="485903"/>
                  </a:lnTo>
                  <a:lnTo>
                    <a:pt x="300927" y="459205"/>
                  </a:lnTo>
                  <a:lnTo>
                    <a:pt x="300927" y="413819"/>
                  </a:lnTo>
                  <a:cubicBezTo>
                    <a:pt x="282791" y="414486"/>
                    <a:pt x="265159" y="417156"/>
                    <a:pt x="248114" y="421578"/>
                  </a:cubicBezTo>
                  <a:lnTo>
                    <a:pt x="234881" y="426484"/>
                  </a:lnTo>
                  <a:lnTo>
                    <a:pt x="227375" y="412150"/>
                  </a:lnTo>
                  <a:cubicBezTo>
                    <a:pt x="218979" y="387121"/>
                    <a:pt x="214948" y="361758"/>
                    <a:pt x="214948" y="336395"/>
                  </a:cubicBezTo>
                  <a:cubicBezTo>
                    <a:pt x="214948" y="266980"/>
                    <a:pt x="241817" y="202905"/>
                    <a:pt x="290180" y="157518"/>
                  </a:cubicBezTo>
                  <a:cubicBezTo>
                    <a:pt x="335856" y="109462"/>
                    <a:pt x="400341" y="77424"/>
                    <a:pt x="475572" y="77424"/>
                  </a:cubicBezTo>
                  <a:lnTo>
                    <a:pt x="504748" y="81378"/>
                  </a:lnTo>
                  <a:lnTo>
                    <a:pt x="486320" y="106792"/>
                  </a:lnTo>
                  <a:lnTo>
                    <a:pt x="526622" y="128150"/>
                  </a:lnTo>
                  <a:lnTo>
                    <a:pt x="534683" y="85434"/>
                  </a:lnTo>
                  <a:lnTo>
                    <a:pt x="504748" y="81378"/>
                  </a:lnTo>
                  <a:lnTo>
                    <a:pt x="519653" y="60822"/>
                  </a:lnTo>
                  <a:cubicBezTo>
                    <a:pt x="557689" y="21025"/>
                    <a:pt x="608571" y="0"/>
                    <a:pt x="6609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noProof="0"/>
            </a:p>
          </p:txBody>
        </p:sp>
        <p:sp>
          <p:nvSpPr>
            <p:cNvPr id="1303" name="Freeform 114">
              <a:extLst>
                <a:ext uri="{FF2B5EF4-FFF2-40B4-BE49-F238E27FC236}">
                  <a16:creationId xmlns:a16="http://schemas.microsoft.com/office/drawing/2014/main" id="{6FBABF46-DAA6-5794-7F0F-A0CB7F55A5A6}"/>
                </a:ext>
              </a:extLst>
            </p:cNvPr>
            <p:cNvSpPr>
              <a:spLocks/>
            </p:cNvSpPr>
            <p:nvPr/>
          </p:nvSpPr>
          <p:spPr bwMode="auto">
            <a:xfrm>
              <a:off x="8508495" y="3733387"/>
              <a:ext cx="497857" cy="331905"/>
            </a:xfrm>
            <a:custGeom>
              <a:avLst/>
              <a:gdLst>
                <a:gd name="T0" fmla="*/ 190 w 190"/>
                <a:gd name="T1" fmla="*/ 48 h 122"/>
                <a:gd name="T2" fmla="*/ 149 w 190"/>
                <a:gd name="T3" fmla="*/ 13 h 122"/>
                <a:gd name="T4" fmla="*/ 96 w 190"/>
                <a:gd name="T5" fmla="*/ 0 h 122"/>
                <a:gd name="T6" fmla="*/ 30 w 190"/>
                <a:gd name="T7" fmla="*/ 23 h 122"/>
                <a:gd name="T8" fmla="*/ 0 w 190"/>
                <a:gd name="T9" fmla="*/ 86 h 122"/>
                <a:gd name="T10" fmla="*/ 7 w 190"/>
                <a:gd name="T11" fmla="*/ 122 h 122"/>
                <a:gd name="T12" fmla="*/ 38 w 190"/>
                <a:gd name="T13" fmla="*/ 110 h 122"/>
                <a:gd name="T14" fmla="*/ 34 w 190"/>
                <a:gd name="T15" fmla="*/ 86 h 122"/>
                <a:gd name="T16" fmla="*/ 52 w 190"/>
                <a:gd name="T17" fmla="*/ 48 h 122"/>
                <a:gd name="T18" fmla="*/ 96 w 190"/>
                <a:gd name="T19" fmla="*/ 33 h 122"/>
                <a:gd name="T20" fmla="*/ 134 w 190"/>
                <a:gd name="T21" fmla="*/ 42 h 122"/>
                <a:gd name="T22" fmla="*/ 163 w 190"/>
                <a:gd name="T23" fmla="*/ 67 h 122"/>
                <a:gd name="T24" fmla="*/ 190 w 190"/>
                <a:gd name="T25" fmla="*/ 4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22">
                  <a:moveTo>
                    <a:pt x="190" y="48"/>
                  </a:moveTo>
                  <a:cubicBezTo>
                    <a:pt x="180" y="33"/>
                    <a:pt x="165" y="21"/>
                    <a:pt x="149" y="13"/>
                  </a:cubicBezTo>
                  <a:cubicBezTo>
                    <a:pt x="132" y="4"/>
                    <a:pt x="114" y="0"/>
                    <a:pt x="96" y="0"/>
                  </a:cubicBezTo>
                  <a:cubicBezTo>
                    <a:pt x="72" y="0"/>
                    <a:pt x="48" y="8"/>
                    <a:pt x="30" y="23"/>
                  </a:cubicBezTo>
                  <a:cubicBezTo>
                    <a:pt x="12" y="38"/>
                    <a:pt x="0" y="60"/>
                    <a:pt x="0" y="86"/>
                  </a:cubicBezTo>
                  <a:cubicBezTo>
                    <a:pt x="0" y="98"/>
                    <a:pt x="2" y="110"/>
                    <a:pt x="7" y="122"/>
                  </a:cubicBezTo>
                  <a:lnTo>
                    <a:pt x="38" y="110"/>
                  </a:lnTo>
                  <a:cubicBezTo>
                    <a:pt x="35" y="102"/>
                    <a:pt x="34" y="94"/>
                    <a:pt x="34" y="86"/>
                  </a:cubicBezTo>
                  <a:cubicBezTo>
                    <a:pt x="34" y="70"/>
                    <a:pt x="40" y="58"/>
                    <a:pt x="52" y="48"/>
                  </a:cubicBezTo>
                  <a:cubicBezTo>
                    <a:pt x="63" y="39"/>
                    <a:pt x="79" y="33"/>
                    <a:pt x="96" y="33"/>
                  </a:cubicBezTo>
                  <a:cubicBezTo>
                    <a:pt x="109" y="33"/>
                    <a:pt x="121" y="36"/>
                    <a:pt x="134" y="42"/>
                  </a:cubicBezTo>
                  <a:cubicBezTo>
                    <a:pt x="145" y="48"/>
                    <a:pt x="156" y="57"/>
                    <a:pt x="163" y="67"/>
                  </a:cubicBezTo>
                  <a:lnTo>
                    <a:pt x="190" y="48"/>
                  </a:lnTo>
                </a:path>
              </a:pathLst>
            </a:cu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04" name="Freeform 115">
              <a:extLst>
                <a:ext uri="{FF2B5EF4-FFF2-40B4-BE49-F238E27FC236}">
                  <a16:creationId xmlns:a16="http://schemas.microsoft.com/office/drawing/2014/main" id="{6C056106-0247-7737-1B38-FE26B61E2F5A}"/>
                </a:ext>
              </a:extLst>
            </p:cNvPr>
            <p:cNvSpPr>
              <a:spLocks/>
            </p:cNvSpPr>
            <p:nvPr/>
          </p:nvSpPr>
          <p:spPr bwMode="auto">
            <a:xfrm>
              <a:off x="8301054" y="2675434"/>
              <a:ext cx="290417" cy="352655"/>
            </a:xfrm>
            <a:custGeom>
              <a:avLst/>
              <a:gdLst>
                <a:gd name="T0" fmla="*/ 52 w 102"/>
                <a:gd name="T1" fmla="*/ 29 h 128"/>
                <a:gd name="T2" fmla="*/ 64 w 102"/>
                <a:gd name="T3" fmla="*/ 42 h 128"/>
                <a:gd name="T4" fmla="*/ 68 w 102"/>
                <a:gd name="T5" fmla="*/ 64 h 128"/>
                <a:gd name="T6" fmla="*/ 67 w 102"/>
                <a:gd name="T7" fmla="*/ 73 h 128"/>
                <a:gd name="T8" fmla="*/ 67 w 102"/>
                <a:gd name="T9" fmla="*/ 73 h 128"/>
                <a:gd name="T10" fmla="*/ 56 w 102"/>
                <a:gd name="T11" fmla="*/ 89 h 128"/>
                <a:gd name="T12" fmla="*/ 33 w 102"/>
                <a:gd name="T13" fmla="*/ 95 h 128"/>
                <a:gd name="T14" fmla="*/ 13 w 102"/>
                <a:gd name="T15" fmla="*/ 91 h 128"/>
                <a:gd name="T16" fmla="*/ 0 w 102"/>
                <a:gd name="T17" fmla="*/ 121 h 128"/>
                <a:gd name="T18" fmla="*/ 33 w 102"/>
                <a:gd name="T19" fmla="*/ 128 h 128"/>
                <a:gd name="T20" fmla="*/ 74 w 102"/>
                <a:gd name="T21" fmla="*/ 117 h 128"/>
                <a:gd name="T22" fmla="*/ 100 w 102"/>
                <a:gd name="T23" fmla="*/ 79 h 128"/>
                <a:gd name="T24" fmla="*/ 100 w 102"/>
                <a:gd name="T25" fmla="*/ 79 h 128"/>
                <a:gd name="T26" fmla="*/ 102 w 102"/>
                <a:gd name="T27" fmla="*/ 64 h 128"/>
                <a:gd name="T28" fmla="*/ 94 w 102"/>
                <a:gd name="T29" fmla="*/ 28 h 128"/>
                <a:gd name="T30" fmla="*/ 69 w 102"/>
                <a:gd name="T31" fmla="*/ 0 h 128"/>
                <a:gd name="T32" fmla="*/ 52 w 102"/>
                <a:gd name="T33" fmla="*/ 2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28">
                  <a:moveTo>
                    <a:pt x="52" y="29"/>
                  </a:moveTo>
                  <a:cubicBezTo>
                    <a:pt x="56" y="31"/>
                    <a:pt x="61" y="36"/>
                    <a:pt x="64" y="42"/>
                  </a:cubicBezTo>
                  <a:cubicBezTo>
                    <a:pt x="67" y="49"/>
                    <a:pt x="68" y="57"/>
                    <a:pt x="68" y="64"/>
                  </a:cubicBezTo>
                  <a:cubicBezTo>
                    <a:pt x="68" y="67"/>
                    <a:pt x="68" y="70"/>
                    <a:pt x="67" y="73"/>
                  </a:cubicBezTo>
                  <a:lnTo>
                    <a:pt x="67" y="73"/>
                  </a:lnTo>
                  <a:cubicBezTo>
                    <a:pt x="66" y="80"/>
                    <a:pt x="62" y="85"/>
                    <a:pt x="56" y="89"/>
                  </a:cubicBezTo>
                  <a:cubicBezTo>
                    <a:pt x="50" y="93"/>
                    <a:pt x="42" y="95"/>
                    <a:pt x="33" y="95"/>
                  </a:cubicBezTo>
                  <a:cubicBezTo>
                    <a:pt x="26" y="95"/>
                    <a:pt x="19" y="94"/>
                    <a:pt x="13" y="91"/>
                  </a:cubicBezTo>
                  <a:lnTo>
                    <a:pt x="0" y="121"/>
                  </a:lnTo>
                  <a:cubicBezTo>
                    <a:pt x="10" y="126"/>
                    <a:pt x="22" y="128"/>
                    <a:pt x="33" y="128"/>
                  </a:cubicBezTo>
                  <a:cubicBezTo>
                    <a:pt x="48" y="128"/>
                    <a:pt x="62" y="125"/>
                    <a:pt x="74" y="117"/>
                  </a:cubicBezTo>
                  <a:cubicBezTo>
                    <a:pt x="87" y="109"/>
                    <a:pt x="97" y="96"/>
                    <a:pt x="100" y="79"/>
                  </a:cubicBezTo>
                  <a:lnTo>
                    <a:pt x="100" y="79"/>
                  </a:lnTo>
                  <a:cubicBezTo>
                    <a:pt x="101" y="74"/>
                    <a:pt x="102" y="69"/>
                    <a:pt x="102" y="64"/>
                  </a:cubicBezTo>
                  <a:cubicBezTo>
                    <a:pt x="102" y="52"/>
                    <a:pt x="99" y="39"/>
                    <a:pt x="94" y="28"/>
                  </a:cubicBezTo>
                  <a:cubicBezTo>
                    <a:pt x="89" y="17"/>
                    <a:pt x="80" y="6"/>
                    <a:pt x="69" y="0"/>
                  </a:cubicBezTo>
                  <a:lnTo>
                    <a:pt x="52" y="29"/>
                  </a:lnTo>
                </a:path>
              </a:pathLst>
            </a:cu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05" name="Freeform 116">
              <a:extLst>
                <a:ext uri="{FF2B5EF4-FFF2-40B4-BE49-F238E27FC236}">
                  <a16:creationId xmlns:a16="http://schemas.microsoft.com/office/drawing/2014/main" id="{DDCE6566-C598-34A4-507F-62B9082CBB33}"/>
                </a:ext>
              </a:extLst>
            </p:cNvPr>
            <p:cNvSpPr>
              <a:spLocks/>
            </p:cNvSpPr>
            <p:nvPr/>
          </p:nvSpPr>
          <p:spPr bwMode="auto">
            <a:xfrm>
              <a:off x="8695197" y="3173291"/>
              <a:ext cx="165952" cy="103727"/>
            </a:xfrm>
            <a:custGeom>
              <a:avLst/>
              <a:gdLst>
                <a:gd name="T0" fmla="*/ 29 w 61"/>
                <a:gd name="T1" fmla="*/ 0 h 44"/>
                <a:gd name="T2" fmla="*/ 37 w 61"/>
                <a:gd name="T3" fmla="*/ 3 h 44"/>
                <a:gd name="T4" fmla="*/ 29 w 61"/>
                <a:gd name="T5" fmla="*/ 0 h 44"/>
                <a:gd name="T6" fmla="*/ 29 w 61"/>
                <a:gd name="T7" fmla="*/ 0 h 44"/>
                <a:gd name="T8" fmla="*/ 37 w 61"/>
                <a:gd name="T9" fmla="*/ 3 h 44"/>
                <a:gd name="T10" fmla="*/ 29 w 61"/>
                <a:gd name="T11" fmla="*/ 0 h 44"/>
                <a:gd name="T12" fmla="*/ 25 w 61"/>
                <a:gd name="T13" fmla="*/ 6 h 44"/>
                <a:gd name="T14" fmla="*/ 21 w 61"/>
                <a:gd name="T15" fmla="*/ 9 h 44"/>
                <a:gd name="T16" fmla="*/ 16 w 61"/>
                <a:gd name="T17" fmla="*/ 10 h 44"/>
                <a:gd name="T18" fmla="*/ 9 w 61"/>
                <a:gd name="T19" fmla="*/ 9 h 44"/>
                <a:gd name="T20" fmla="*/ 0 w 61"/>
                <a:gd name="T21" fmla="*/ 41 h 44"/>
                <a:gd name="T22" fmla="*/ 16 w 61"/>
                <a:gd name="T23" fmla="*/ 44 h 44"/>
                <a:gd name="T24" fmla="*/ 37 w 61"/>
                <a:gd name="T25" fmla="*/ 38 h 44"/>
                <a:gd name="T26" fmla="*/ 55 w 61"/>
                <a:gd name="T27" fmla="*/ 22 h 44"/>
                <a:gd name="T28" fmla="*/ 61 w 61"/>
                <a:gd name="T29" fmla="*/ 12 h 44"/>
                <a:gd name="T30" fmla="*/ 29 w 61"/>
                <a:gd name="T3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44">
                  <a:moveTo>
                    <a:pt x="29" y="0"/>
                  </a:moveTo>
                  <a:lnTo>
                    <a:pt x="37" y="3"/>
                  </a:lnTo>
                  <a:lnTo>
                    <a:pt x="29" y="0"/>
                  </a:lnTo>
                  <a:lnTo>
                    <a:pt x="29" y="0"/>
                  </a:lnTo>
                  <a:lnTo>
                    <a:pt x="37" y="3"/>
                  </a:lnTo>
                  <a:lnTo>
                    <a:pt x="29" y="0"/>
                  </a:lnTo>
                  <a:cubicBezTo>
                    <a:pt x="29" y="0"/>
                    <a:pt x="28" y="4"/>
                    <a:pt x="25" y="6"/>
                  </a:cubicBezTo>
                  <a:lnTo>
                    <a:pt x="21" y="9"/>
                  </a:lnTo>
                  <a:cubicBezTo>
                    <a:pt x="20" y="10"/>
                    <a:pt x="18" y="10"/>
                    <a:pt x="16" y="10"/>
                  </a:cubicBezTo>
                  <a:cubicBezTo>
                    <a:pt x="14" y="10"/>
                    <a:pt x="12" y="10"/>
                    <a:pt x="9" y="9"/>
                  </a:cubicBezTo>
                  <a:lnTo>
                    <a:pt x="0" y="41"/>
                  </a:lnTo>
                  <a:cubicBezTo>
                    <a:pt x="5" y="43"/>
                    <a:pt x="11" y="44"/>
                    <a:pt x="16" y="44"/>
                  </a:cubicBezTo>
                  <a:cubicBezTo>
                    <a:pt x="24" y="44"/>
                    <a:pt x="31" y="42"/>
                    <a:pt x="37" y="38"/>
                  </a:cubicBezTo>
                  <a:cubicBezTo>
                    <a:pt x="46" y="34"/>
                    <a:pt x="52" y="27"/>
                    <a:pt x="55" y="22"/>
                  </a:cubicBezTo>
                  <a:cubicBezTo>
                    <a:pt x="59" y="17"/>
                    <a:pt x="60" y="13"/>
                    <a:pt x="61" y="12"/>
                  </a:cubicBezTo>
                  <a:lnTo>
                    <a:pt x="29" y="0"/>
                  </a:lnTo>
                  <a:close/>
                </a:path>
              </a:pathLst>
            </a:cu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06" name="Freeform 117">
              <a:extLst>
                <a:ext uri="{FF2B5EF4-FFF2-40B4-BE49-F238E27FC236}">
                  <a16:creationId xmlns:a16="http://schemas.microsoft.com/office/drawing/2014/main" id="{906B9F95-491C-9CB5-2066-1320C1CC60F6}"/>
                </a:ext>
              </a:extLst>
            </p:cNvPr>
            <p:cNvSpPr>
              <a:spLocks/>
            </p:cNvSpPr>
            <p:nvPr/>
          </p:nvSpPr>
          <p:spPr bwMode="auto">
            <a:xfrm>
              <a:off x="8778174" y="3442970"/>
              <a:ext cx="165952" cy="124464"/>
            </a:xfrm>
            <a:custGeom>
              <a:avLst/>
              <a:gdLst>
                <a:gd name="T0" fmla="*/ 57 w 57"/>
                <a:gd name="T1" fmla="*/ 0 h 48"/>
                <a:gd name="T2" fmla="*/ 54 w 57"/>
                <a:gd name="T3" fmla="*/ 0 h 48"/>
                <a:gd name="T4" fmla="*/ 32 w 57"/>
                <a:gd name="T5" fmla="*/ 4 h 48"/>
                <a:gd name="T6" fmla="*/ 0 w 57"/>
                <a:gd name="T7" fmla="*/ 25 h 48"/>
                <a:gd name="T8" fmla="*/ 24 w 57"/>
                <a:gd name="T9" fmla="*/ 48 h 48"/>
                <a:gd name="T10" fmla="*/ 43 w 57"/>
                <a:gd name="T11" fmla="*/ 36 h 48"/>
                <a:gd name="T12" fmla="*/ 54 w 57"/>
                <a:gd name="T13" fmla="*/ 34 h 48"/>
                <a:gd name="T14" fmla="*/ 55 w 57"/>
                <a:gd name="T15" fmla="*/ 34 h 48"/>
                <a:gd name="T16" fmla="*/ 55 w 57"/>
                <a:gd name="T17" fmla="*/ 25 h 48"/>
                <a:gd name="T18" fmla="*/ 54 w 57"/>
                <a:gd name="T19" fmla="*/ 34 h 48"/>
                <a:gd name="T20" fmla="*/ 55 w 57"/>
                <a:gd name="T21" fmla="*/ 34 h 48"/>
                <a:gd name="T22" fmla="*/ 55 w 57"/>
                <a:gd name="T23" fmla="*/ 25 h 48"/>
                <a:gd name="T24" fmla="*/ 54 w 57"/>
                <a:gd name="T25" fmla="*/ 34 h 48"/>
                <a:gd name="T26" fmla="*/ 57 w 57"/>
                <a:gd name="T2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48">
                  <a:moveTo>
                    <a:pt x="57" y="0"/>
                  </a:moveTo>
                  <a:lnTo>
                    <a:pt x="54" y="0"/>
                  </a:lnTo>
                  <a:cubicBezTo>
                    <a:pt x="50" y="0"/>
                    <a:pt x="42" y="1"/>
                    <a:pt x="32" y="4"/>
                  </a:cubicBezTo>
                  <a:cubicBezTo>
                    <a:pt x="22" y="7"/>
                    <a:pt x="10" y="14"/>
                    <a:pt x="0" y="25"/>
                  </a:cubicBezTo>
                  <a:lnTo>
                    <a:pt x="24" y="48"/>
                  </a:lnTo>
                  <a:cubicBezTo>
                    <a:pt x="30" y="41"/>
                    <a:pt x="37" y="37"/>
                    <a:pt x="43" y="36"/>
                  </a:cubicBezTo>
                  <a:cubicBezTo>
                    <a:pt x="48" y="34"/>
                    <a:pt x="53" y="34"/>
                    <a:pt x="54" y="34"/>
                  </a:cubicBezTo>
                  <a:lnTo>
                    <a:pt x="55" y="34"/>
                  </a:lnTo>
                  <a:lnTo>
                    <a:pt x="55" y="25"/>
                  </a:lnTo>
                  <a:lnTo>
                    <a:pt x="54" y="34"/>
                  </a:lnTo>
                  <a:lnTo>
                    <a:pt x="55" y="34"/>
                  </a:lnTo>
                  <a:lnTo>
                    <a:pt x="55" y="25"/>
                  </a:lnTo>
                  <a:lnTo>
                    <a:pt x="54" y="34"/>
                  </a:lnTo>
                  <a:lnTo>
                    <a:pt x="57" y="0"/>
                  </a:lnTo>
                </a:path>
              </a:pathLst>
            </a:cu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07" name="Freeform: Shape 2487">
              <a:extLst>
                <a:ext uri="{FF2B5EF4-FFF2-40B4-BE49-F238E27FC236}">
                  <a16:creationId xmlns:a16="http://schemas.microsoft.com/office/drawing/2014/main" id="{1D5F8CB9-2D7F-6307-EEB7-826206082AF1}"/>
                </a:ext>
              </a:extLst>
            </p:cNvPr>
            <p:cNvSpPr>
              <a:spLocks/>
            </p:cNvSpPr>
            <p:nvPr/>
          </p:nvSpPr>
          <p:spPr bwMode="auto">
            <a:xfrm>
              <a:off x="6371865" y="2633946"/>
              <a:ext cx="1410595" cy="2344083"/>
            </a:xfrm>
            <a:custGeom>
              <a:avLst/>
              <a:gdLst>
                <a:gd name="connsiteX0" fmla="*/ 405704 w 1410595"/>
                <a:gd name="connsiteY0" fmla="*/ 1980833 h 2344083"/>
                <a:gd name="connsiteX1" fmla="*/ 405714 w 1410595"/>
                <a:gd name="connsiteY1" fmla="*/ 1980834 h 2344083"/>
                <a:gd name="connsiteX2" fmla="*/ 405714 w 1410595"/>
                <a:gd name="connsiteY2" fmla="*/ 1980991 h 2344083"/>
                <a:gd name="connsiteX3" fmla="*/ 1321080 w 1410595"/>
                <a:gd name="connsiteY3" fmla="*/ 1846226 h 2344083"/>
                <a:gd name="connsiteX4" fmla="*/ 1409824 w 1410595"/>
                <a:gd name="connsiteY4" fmla="*/ 1846226 h 2344083"/>
                <a:gd name="connsiteX5" fmla="*/ 1410595 w 1410595"/>
                <a:gd name="connsiteY5" fmla="*/ 1871529 h 2344083"/>
                <a:gd name="connsiteX6" fmla="*/ 1321929 w 1410595"/>
                <a:gd name="connsiteY6" fmla="*/ 2183895 h 2344083"/>
                <a:gd name="connsiteX7" fmla="*/ 1066679 w 1410595"/>
                <a:gd name="connsiteY7" fmla="*/ 2304036 h 2344083"/>
                <a:gd name="connsiteX8" fmla="*/ 998743 w 1410595"/>
                <a:gd name="connsiteY8" fmla="*/ 2295854 h 2344083"/>
                <a:gd name="connsiteX9" fmla="*/ 1021002 w 1410595"/>
                <a:gd name="connsiteY9" fmla="*/ 2280008 h 2344083"/>
                <a:gd name="connsiteX10" fmla="*/ 988760 w 1410595"/>
                <a:gd name="connsiteY10" fmla="*/ 2250640 h 2344083"/>
                <a:gd name="connsiteX11" fmla="*/ 978013 w 1410595"/>
                <a:gd name="connsiteY11" fmla="*/ 2293357 h 2344083"/>
                <a:gd name="connsiteX12" fmla="*/ 988760 w 1410595"/>
                <a:gd name="connsiteY12" fmla="*/ 2294652 h 2344083"/>
                <a:gd name="connsiteX13" fmla="*/ 998743 w 1410595"/>
                <a:gd name="connsiteY13" fmla="*/ 2295854 h 2344083"/>
                <a:gd name="connsiteX14" fmla="*/ 953495 w 1410595"/>
                <a:gd name="connsiteY14" fmla="*/ 2328064 h 2344083"/>
                <a:gd name="connsiteX15" fmla="*/ 875913 w 1410595"/>
                <a:gd name="connsiteY15" fmla="*/ 2344083 h 2344083"/>
                <a:gd name="connsiteX16" fmla="*/ 744803 w 1410595"/>
                <a:gd name="connsiteY16" fmla="*/ 2292273 h 2344083"/>
                <a:gd name="connsiteX17" fmla="*/ 739855 w 1410595"/>
                <a:gd name="connsiteY17" fmla="*/ 2286393 h 2344083"/>
                <a:gd name="connsiteX18" fmla="*/ 779186 w 1410595"/>
                <a:gd name="connsiteY18" fmla="*/ 2263989 h 2344083"/>
                <a:gd name="connsiteX19" fmla="*/ 749631 w 1410595"/>
                <a:gd name="connsiteY19" fmla="*/ 2229282 h 2344083"/>
                <a:gd name="connsiteX20" fmla="*/ 712015 w 1410595"/>
                <a:gd name="connsiteY20" fmla="*/ 2253310 h 2344083"/>
                <a:gd name="connsiteX21" fmla="*/ 739855 w 1410595"/>
                <a:gd name="connsiteY21" fmla="*/ 2286393 h 2344083"/>
                <a:gd name="connsiteX22" fmla="*/ 726457 w 1410595"/>
                <a:gd name="connsiteY22" fmla="*/ 2294024 h 2344083"/>
                <a:gd name="connsiteX23" fmla="*/ 671712 w 1410595"/>
                <a:gd name="connsiteY23" fmla="*/ 2304036 h 2344083"/>
                <a:gd name="connsiteX24" fmla="*/ 558865 w 1410595"/>
                <a:gd name="connsiteY24" fmla="*/ 2258650 h 2344083"/>
                <a:gd name="connsiteX25" fmla="*/ 511635 w 1410595"/>
                <a:gd name="connsiteY25" fmla="*/ 2179432 h 2344083"/>
                <a:gd name="connsiteX26" fmla="*/ 509043 w 1410595"/>
                <a:gd name="connsiteY26" fmla="*/ 2157103 h 2344083"/>
                <a:gd name="connsiteX27" fmla="*/ 537370 w 1410595"/>
                <a:gd name="connsiteY27" fmla="*/ 2162537 h 2344083"/>
                <a:gd name="connsiteX28" fmla="*/ 561551 w 1410595"/>
                <a:gd name="connsiteY28" fmla="*/ 2159867 h 2344083"/>
                <a:gd name="connsiteX29" fmla="*/ 556178 w 1410595"/>
                <a:gd name="connsiteY29" fmla="*/ 2117150 h 2344083"/>
                <a:gd name="connsiteX30" fmla="*/ 513188 w 1410595"/>
                <a:gd name="connsiteY30" fmla="*/ 2106471 h 2344083"/>
                <a:gd name="connsiteX31" fmla="*/ 507814 w 1410595"/>
                <a:gd name="connsiteY31" fmla="*/ 2146518 h 2344083"/>
                <a:gd name="connsiteX32" fmla="*/ 509043 w 1410595"/>
                <a:gd name="connsiteY32" fmla="*/ 2157103 h 2344083"/>
                <a:gd name="connsiteX33" fmla="*/ 469527 w 1410595"/>
                <a:gd name="connsiteY33" fmla="*/ 2149522 h 2344083"/>
                <a:gd name="connsiteX34" fmla="*/ 413775 w 1410595"/>
                <a:gd name="connsiteY34" fmla="*/ 2114480 h 2344083"/>
                <a:gd name="connsiteX35" fmla="*/ 376159 w 1410595"/>
                <a:gd name="connsiteY35" fmla="*/ 2060417 h 2344083"/>
                <a:gd name="connsiteX36" fmla="*/ 368430 w 1410595"/>
                <a:gd name="connsiteY36" fmla="*/ 2022401 h 2344083"/>
                <a:gd name="connsiteX37" fmla="*/ 405714 w 1410595"/>
                <a:gd name="connsiteY37" fmla="*/ 2026377 h 2344083"/>
                <a:gd name="connsiteX38" fmla="*/ 408401 w 1410595"/>
                <a:gd name="connsiteY38" fmla="*/ 2026377 h 2344083"/>
                <a:gd name="connsiteX39" fmla="*/ 411088 w 1410595"/>
                <a:gd name="connsiteY39" fmla="*/ 2026377 h 2344083"/>
                <a:gd name="connsiteX40" fmla="*/ 408401 w 1410595"/>
                <a:gd name="connsiteY40" fmla="*/ 1980991 h 2344083"/>
                <a:gd name="connsiteX41" fmla="*/ 405714 w 1410595"/>
                <a:gd name="connsiteY41" fmla="*/ 1980834 h 2344083"/>
                <a:gd name="connsiteX42" fmla="*/ 405714 w 1410595"/>
                <a:gd name="connsiteY42" fmla="*/ 1938274 h 2344083"/>
                <a:gd name="connsiteX43" fmla="*/ 404892 w 1410595"/>
                <a:gd name="connsiteY43" fmla="*/ 1938088 h 2344083"/>
                <a:gd name="connsiteX44" fmla="*/ 456764 w 1410595"/>
                <a:gd name="connsiteY44" fmla="*/ 1932934 h 2344083"/>
                <a:gd name="connsiteX45" fmla="*/ 451391 w 1410595"/>
                <a:gd name="connsiteY45" fmla="*/ 1986330 h 2344083"/>
                <a:gd name="connsiteX46" fmla="*/ 451391 w 1410595"/>
                <a:gd name="connsiteY46" fmla="*/ 1994340 h 2344083"/>
                <a:gd name="connsiteX47" fmla="*/ 475572 w 1410595"/>
                <a:gd name="connsiteY47" fmla="*/ 2047736 h 2344083"/>
                <a:gd name="connsiteX48" fmla="*/ 537370 w 1410595"/>
                <a:gd name="connsiteY48" fmla="*/ 2074434 h 2344083"/>
                <a:gd name="connsiteX49" fmla="*/ 550804 w 1410595"/>
                <a:gd name="connsiteY49" fmla="*/ 2071764 h 2344083"/>
                <a:gd name="connsiteX50" fmla="*/ 615288 w 1410595"/>
                <a:gd name="connsiteY50" fmla="*/ 2063754 h 2344083"/>
                <a:gd name="connsiteX51" fmla="*/ 599167 w 1410595"/>
                <a:gd name="connsiteY51" fmla="*/ 2127829 h 2344083"/>
                <a:gd name="connsiteX52" fmla="*/ 596480 w 1410595"/>
                <a:gd name="connsiteY52" fmla="*/ 2146518 h 2344083"/>
                <a:gd name="connsiteX53" fmla="*/ 617975 w 1410595"/>
                <a:gd name="connsiteY53" fmla="*/ 2194574 h 2344083"/>
                <a:gd name="connsiteX54" fmla="*/ 671712 w 1410595"/>
                <a:gd name="connsiteY54" fmla="*/ 2213263 h 2344083"/>
                <a:gd name="connsiteX55" fmla="*/ 720075 w 1410595"/>
                <a:gd name="connsiteY55" fmla="*/ 2197244 h 2344083"/>
                <a:gd name="connsiteX56" fmla="*/ 757691 w 1410595"/>
                <a:gd name="connsiteY56" fmla="*/ 2162537 h 2344083"/>
                <a:gd name="connsiteX57" fmla="*/ 784560 w 1410595"/>
                <a:gd name="connsiteY57" fmla="*/ 2205254 h 2344083"/>
                <a:gd name="connsiteX58" fmla="*/ 875913 w 1410595"/>
                <a:gd name="connsiteY58" fmla="*/ 2255980 h 2344083"/>
                <a:gd name="connsiteX59" fmla="*/ 953831 w 1410595"/>
                <a:gd name="connsiteY59" fmla="*/ 2221272 h 2344083"/>
                <a:gd name="connsiteX60" fmla="*/ 967265 w 1410595"/>
                <a:gd name="connsiteY60" fmla="*/ 2205254 h 2344083"/>
                <a:gd name="connsiteX61" fmla="*/ 988760 w 1410595"/>
                <a:gd name="connsiteY61" fmla="*/ 2205254 h 2344083"/>
                <a:gd name="connsiteX62" fmla="*/ 991447 w 1410595"/>
                <a:gd name="connsiteY62" fmla="*/ 2205254 h 2344083"/>
                <a:gd name="connsiteX63" fmla="*/ 996821 w 1410595"/>
                <a:gd name="connsiteY63" fmla="*/ 2207923 h 2344083"/>
                <a:gd name="connsiteX64" fmla="*/ 1066679 w 1410595"/>
                <a:gd name="connsiteY64" fmla="*/ 2213263 h 2344083"/>
                <a:gd name="connsiteX65" fmla="*/ 1252071 w 1410595"/>
                <a:gd name="connsiteY65" fmla="*/ 2127829 h 2344083"/>
                <a:gd name="connsiteX66" fmla="*/ 1321929 w 1410595"/>
                <a:gd name="connsiteY66" fmla="*/ 1871529 h 2344083"/>
                <a:gd name="connsiteX67" fmla="*/ 752318 w 1410595"/>
                <a:gd name="connsiteY67" fmla="*/ 0 h 2344083"/>
                <a:gd name="connsiteX68" fmla="*/ 893629 w 1410595"/>
                <a:gd name="connsiteY68" fmla="*/ 60822 h 2344083"/>
                <a:gd name="connsiteX69" fmla="*/ 908534 w 1410595"/>
                <a:gd name="connsiteY69" fmla="*/ 81378 h 2344083"/>
                <a:gd name="connsiteX70" fmla="*/ 878599 w 1410595"/>
                <a:gd name="connsiteY70" fmla="*/ 85434 h 2344083"/>
                <a:gd name="connsiteX71" fmla="*/ 886660 w 1410595"/>
                <a:gd name="connsiteY71" fmla="*/ 128150 h 2344083"/>
                <a:gd name="connsiteX72" fmla="*/ 926963 w 1410595"/>
                <a:gd name="connsiteY72" fmla="*/ 106792 h 2344083"/>
                <a:gd name="connsiteX73" fmla="*/ 908534 w 1410595"/>
                <a:gd name="connsiteY73" fmla="*/ 81378 h 2344083"/>
                <a:gd name="connsiteX74" fmla="*/ 937710 w 1410595"/>
                <a:gd name="connsiteY74" fmla="*/ 77424 h 2344083"/>
                <a:gd name="connsiteX75" fmla="*/ 1123102 w 1410595"/>
                <a:gd name="connsiteY75" fmla="*/ 157518 h 2344083"/>
                <a:gd name="connsiteX76" fmla="*/ 1198334 w 1410595"/>
                <a:gd name="connsiteY76" fmla="*/ 336395 h 2344083"/>
                <a:gd name="connsiteX77" fmla="*/ 1185908 w 1410595"/>
                <a:gd name="connsiteY77" fmla="*/ 412150 h 2344083"/>
                <a:gd name="connsiteX78" fmla="*/ 1178382 w 1410595"/>
                <a:gd name="connsiteY78" fmla="*/ 426521 h 2344083"/>
                <a:gd name="connsiteX79" fmla="*/ 1165127 w 1410595"/>
                <a:gd name="connsiteY79" fmla="*/ 421578 h 2344083"/>
                <a:gd name="connsiteX80" fmla="*/ 1112355 w 1410595"/>
                <a:gd name="connsiteY80" fmla="*/ 413819 h 2344083"/>
                <a:gd name="connsiteX81" fmla="*/ 1109668 w 1410595"/>
                <a:gd name="connsiteY81" fmla="*/ 459205 h 2344083"/>
                <a:gd name="connsiteX82" fmla="*/ 1147284 w 1410595"/>
                <a:gd name="connsiteY82" fmla="*/ 485903 h 2344083"/>
                <a:gd name="connsiteX83" fmla="*/ 1178382 w 1410595"/>
                <a:gd name="connsiteY83" fmla="*/ 426521 h 2344083"/>
                <a:gd name="connsiteX84" fmla="*/ 1214120 w 1410595"/>
                <a:gd name="connsiteY84" fmla="*/ 439849 h 2344083"/>
                <a:gd name="connsiteX85" fmla="*/ 1297748 w 1410595"/>
                <a:gd name="connsiteY85" fmla="*/ 501922 h 2344083"/>
                <a:gd name="connsiteX86" fmla="*/ 1358538 w 1410595"/>
                <a:gd name="connsiteY86" fmla="*/ 590693 h 2344083"/>
                <a:gd name="connsiteX87" fmla="*/ 1368598 w 1410595"/>
                <a:gd name="connsiteY87" fmla="*/ 622321 h 2344083"/>
                <a:gd name="connsiteX88" fmla="*/ 1274100 w 1410595"/>
                <a:gd name="connsiteY88" fmla="*/ 622321 h 2344083"/>
                <a:gd name="connsiteX89" fmla="*/ 1233263 w 1410595"/>
                <a:gd name="connsiteY89" fmla="*/ 563328 h 2344083"/>
                <a:gd name="connsiteX90" fmla="*/ 1109668 w 1410595"/>
                <a:gd name="connsiteY90" fmla="*/ 504592 h 2344083"/>
                <a:gd name="connsiteX91" fmla="*/ 1023689 w 1410595"/>
                <a:gd name="connsiteY91" fmla="*/ 499252 h 2344083"/>
                <a:gd name="connsiteX92" fmla="*/ 1074739 w 1410595"/>
                <a:gd name="connsiteY92" fmla="*/ 432507 h 2344083"/>
                <a:gd name="connsiteX93" fmla="*/ 1109668 w 1410595"/>
                <a:gd name="connsiteY93" fmla="*/ 336395 h 2344083"/>
                <a:gd name="connsiteX94" fmla="*/ 1058618 w 1410595"/>
                <a:gd name="connsiteY94" fmla="*/ 218924 h 2344083"/>
                <a:gd name="connsiteX95" fmla="*/ 937710 w 1410595"/>
                <a:gd name="connsiteY95" fmla="*/ 165528 h 2344083"/>
                <a:gd name="connsiteX96" fmla="*/ 897407 w 1410595"/>
                <a:gd name="connsiteY96" fmla="*/ 170867 h 2344083"/>
                <a:gd name="connsiteX97" fmla="*/ 865165 w 1410595"/>
                <a:gd name="connsiteY97" fmla="*/ 178877 h 2344083"/>
                <a:gd name="connsiteX98" fmla="*/ 849044 w 1410595"/>
                <a:gd name="connsiteY98" fmla="*/ 149509 h 2344083"/>
                <a:gd name="connsiteX99" fmla="*/ 752318 w 1410595"/>
                <a:gd name="connsiteY99" fmla="*/ 88103 h 2344083"/>
                <a:gd name="connsiteX100" fmla="*/ 674399 w 1410595"/>
                <a:gd name="connsiteY100" fmla="*/ 122811 h 2344083"/>
                <a:gd name="connsiteX101" fmla="*/ 658278 w 1410595"/>
                <a:gd name="connsiteY101" fmla="*/ 141499 h 2344083"/>
                <a:gd name="connsiteX102" fmla="*/ 631409 w 1410595"/>
                <a:gd name="connsiteY102" fmla="*/ 133490 h 2344083"/>
                <a:gd name="connsiteX103" fmla="*/ 593794 w 1410595"/>
                <a:gd name="connsiteY103" fmla="*/ 130820 h 2344083"/>
                <a:gd name="connsiteX104" fmla="*/ 491693 w 1410595"/>
                <a:gd name="connsiteY104" fmla="*/ 173537 h 2344083"/>
                <a:gd name="connsiteX105" fmla="*/ 446017 w 1410595"/>
                <a:gd name="connsiteY105" fmla="*/ 280329 h 2344083"/>
                <a:gd name="connsiteX106" fmla="*/ 446017 w 1410595"/>
                <a:gd name="connsiteY106" fmla="*/ 291008 h 2344083"/>
                <a:gd name="connsiteX107" fmla="*/ 451391 w 1410595"/>
                <a:gd name="connsiteY107" fmla="*/ 323046 h 2344083"/>
                <a:gd name="connsiteX108" fmla="*/ 421835 w 1410595"/>
                <a:gd name="connsiteY108" fmla="*/ 336395 h 2344083"/>
                <a:gd name="connsiteX109" fmla="*/ 327796 w 1410595"/>
                <a:gd name="connsiteY109" fmla="*/ 483234 h 2344083"/>
                <a:gd name="connsiteX110" fmla="*/ 338543 w 1410595"/>
                <a:gd name="connsiteY110" fmla="*/ 539299 h 2344083"/>
                <a:gd name="connsiteX111" fmla="*/ 351977 w 1410595"/>
                <a:gd name="connsiteY111" fmla="*/ 579346 h 2344083"/>
                <a:gd name="connsiteX112" fmla="*/ 311675 w 1410595"/>
                <a:gd name="connsiteY112" fmla="*/ 595365 h 2344083"/>
                <a:gd name="connsiteX113" fmla="*/ 198827 w 1410595"/>
                <a:gd name="connsiteY113" fmla="*/ 752883 h 2344083"/>
                <a:gd name="connsiteX114" fmla="*/ 217635 w 1410595"/>
                <a:gd name="connsiteY114" fmla="*/ 830307 h 2344083"/>
                <a:gd name="connsiteX115" fmla="*/ 239130 w 1410595"/>
                <a:gd name="connsiteY115" fmla="*/ 873024 h 2344083"/>
                <a:gd name="connsiteX116" fmla="*/ 196140 w 1410595"/>
                <a:gd name="connsiteY116" fmla="*/ 891713 h 2344083"/>
                <a:gd name="connsiteX117" fmla="*/ 91353 w 1410595"/>
                <a:gd name="connsiteY117" fmla="*/ 1065250 h 2344083"/>
                <a:gd name="connsiteX118" fmla="*/ 161211 w 1410595"/>
                <a:gd name="connsiteY118" fmla="*/ 1217428 h 2344083"/>
                <a:gd name="connsiteX119" fmla="*/ 198827 w 1410595"/>
                <a:gd name="connsiteY119" fmla="*/ 1246796 h 2344083"/>
                <a:gd name="connsiteX120" fmla="*/ 163898 w 1410595"/>
                <a:gd name="connsiteY120" fmla="*/ 1281503 h 2344083"/>
                <a:gd name="connsiteX121" fmla="*/ 131656 w 1410595"/>
                <a:gd name="connsiteY121" fmla="*/ 1358928 h 2344083"/>
                <a:gd name="connsiteX122" fmla="*/ 190766 w 1410595"/>
                <a:gd name="connsiteY122" fmla="*/ 1452371 h 2344083"/>
                <a:gd name="connsiteX123" fmla="*/ 231069 w 1410595"/>
                <a:gd name="connsiteY123" fmla="*/ 1473729 h 2344083"/>
                <a:gd name="connsiteX124" fmla="*/ 212261 w 1410595"/>
                <a:gd name="connsiteY124" fmla="*/ 1511106 h 2344083"/>
                <a:gd name="connsiteX125" fmla="*/ 198827 w 1410595"/>
                <a:gd name="connsiteY125" fmla="*/ 1572511 h 2344083"/>
                <a:gd name="connsiteX126" fmla="*/ 225695 w 1410595"/>
                <a:gd name="connsiteY126" fmla="*/ 1655275 h 2344083"/>
                <a:gd name="connsiteX127" fmla="*/ 295553 w 1410595"/>
                <a:gd name="connsiteY127" fmla="*/ 1700662 h 2344083"/>
                <a:gd name="connsiteX128" fmla="*/ 360038 w 1410595"/>
                <a:gd name="connsiteY128" fmla="*/ 1711341 h 2344083"/>
                <a:gd name="connsiteX129" fmla="*/ 322422 w 1410595"/>
                <a:gd name="connsiteY129" fmla="*/ 1767407 h 2344083"/>
                <a:gd name="connsiteX130" fmla="*/ 306301 w 1410595"/>
                <a:gd name="connsiteY130" fmla="*/ 1828812 h 2344083"/>
                <a:gd name="connsiteX131" fmla="*/ 335856 w 1410595"/>
                <a:gd name="connsiteY131" fmla="*/ 1906236 h 2344083"/>
                <a:gd name="connsiteX132" fmla="*/ 365747 w 1410595"/>
                <a:gd name="connsiteY132" fmla="*/ 1929263 h 2344083"/>
                <a:gd name="connsiteX133" fmla="*/ 404892 w 1410595"/>
                <a:gd name="connsiteY133" fmla="*/ 1938088 h 2344083"/>
                <a:gd name="connsiteX134" fmla="*/ 403027 w 1410595"/>
                <a:gd name="connsiteY134" fmla="*/ 1938274 h 2344083"/>
                <a:gd name="connsiteX135" fmla="*/ 405704 w 1410595"/>
                <a:gd name="connsiteY135" fmla="*/ 1980833 h 2344083"/>
                <a:gd name="connsiteX136" fmla="*/ 362725 w 1410595"/>
                <a:gd name="connsiteY136" fmla="*/ 1978321 h 2344083"/>
                <a:gd name="connsiteX137" fmla="*/ 362725 w 1410595"/>
                <a:gd name="connsiteY137" fmla="*/ 1994340 h 2344083"/>
                <a:gd name="connsiteX138" fmla="*/ 368430 w 1410595"/>
                <a:gd name="connsiteY138" fmla="*/ 2022401 h 2344083"/>
                <a:gd name="connsiteX139" fmla="*/ 365034 w 1410595"/>
                <a:gd name="connsiteY139" fmla="*/ 2022039 h 2344083"/>
                <a:gd name="connsiteX140" fmla="*/ 268685 w 1410595"/>
                <a:gd name="connsiteY140" fmla="*/ 1964972 h 2344083"/>
                <a:gd name="connsiteX141" fmla="*/ 214948 w 1410595"/>
                <a:gd name="connsiteY141" fmla="*/ 1828812 h 2344083"/>
                <a:gd name="connsiteX142" fmla="*/ 223009 w 1410595"/>
                <a:gd name="connsiteY142" fmla="*/ 1773080 h 2344083"/>
                <a:gd name="connsiteX143" fmla="*/ 225897 w 1410595"/>
                <a:gd name="connsiteY143" fmla="*/ 1766662 h 2344083"/>
                <a:gd name="connsiteX144" fmla="*/ 276746 w 1410595"/>
                <a:gd name="connsiteY144" fmla="*/ 1786095 h 2344083"/>
                <a:gd name="connsiteX145" fmla="*/ 284806 w 1410595"/>
                <a:gd name="connsiteY145" fmla="*/ 1743379 h 2344083"/>
                <a:gd name="connsiteX146" fmla="*/ 247190 w 1410595"/>
                <a:gd name="connsiteY146" fmla="*/ 1719350 h 2344083"/>
                <a:gd name="connsiteX147" fmla="*/ 225897 w 1410595"/>
                <a:gd name="connsiteY147" fmla="*/ 1766662 h 2344083"/>
                <a:gd name="connsiteX148" fmla="*/ 206887 w 1410595"/>
                <a:gd name="connsiteY148" fmla="*/ 1759398 h 2344083"/>
                <a:gd name="connsiteX149" fmla="*/ 153151 w 1410595"/>
                <a:gd name="connsiteY149" fmla="*/ 1708671 h 2344083"/>
                <a:gd name="connsiteX150" fmla="*/ 107474 w 1410595"/>
                <a:gd name="connsiteY150" fmla="*/ 1572511 h 2344083"/>
                <a:gd name="connsiteX151" fmla="*/ 113520 w 1410595"/>
                <a:gd name="connsiteY151" fmla="*/ 1523120 h 2344083"/>
                <a:gd name="connsiteX152" fmla="*/ 118568 w 1410595"/>
                <a:gd name="connsiteY152" fmla="*/ 1509370 h 2344083"/>
                <a:gd name="connsiteX153" fmla="*/ 150464 w 1410595"/>
                <a:gd name="connsiteY153" fmla="*/ 1532464 h 2344083"/>
                <a:gd name="connsiteX154" fmla="*/ 171958 w 1410595"/>
                <a:gd name="connsiteY154" fmla="*/ 1492417 h 2344083"/>
                <a:gd name="connsiteX155" fmla="*/ 131656 w 1410595"/>
                <a:gd name="connsiteY155" fmla="*/ 1473729 h 2344083"/>
                <a:gd name="connsiteX156" fmla="*/ 118568 w 1410595"/>
                <a:gd name="connsiteY156" fmla="*/ 1509370 h 2344083"/>
                <a:gd name="connsiteX157" fmla="*/ 104200 w 1410595"/>
                <a:gd name="connsiteY157" fmla="*/ 1498967 h 2344083"/>
                <a:gd name="connsiteX158" fmla="*/ 42990 w 1410595"/>
                <a:gd name="connsiteY158" fmla="*/ 1358928 h 2344083"/>
                <a:gd name="connsiteX159" fmla="*/ 57096 w 1410595"/>
                <a:gd name="connsiteY159" fmla="*/ 1284507 h 2344083"/>
                <a:gd name="connsiteX160" fmla="*/ 74728 w 1410595"/>
                <a:gd name="connsiteY160" fmla="*/ 1257670 h 2344083"/>
                <a:gd name="connsiteX161" fmla="*/ 102100 w 1410595"/>
                <a:gd name="connsiteY161" fmla="*/ 1286843 h 2344083"/>
                <a:gd name="connsiteX162" fmla="*/ 131656 w 1410595"/>
                <a:gd name="connsiteY162" fmla="*/ 1252136 h 2344083"/>
                <a:gd name="connsiteX163" fmla="*/ 99414 w 1410595"/>
                <a:gd name="connsiteY163" fmla="*/ 1220098 h 2344083"/>
                <a:gd name="connsiteX164" fmla="*/ 74728 w 1410595"/>
                <a:gd name="connsiteY164" fmla="*/ 1257670 h 2344083"/>
                <a:gd name="connsiteX165" fmla="*/ 60454 w 1410595"/>
                <a:gd name="connsiteY165" fmla="*/ 1242458 h 2344083"/>
                <a:gd name="connsiteX166" fmla="*/ 0 w 1410595"/>
                <a:gd name="connsiteY166" fmla="*/ 1065250 h 2344083"/>
                <a:gd name="connsiteX167" fmla="*/ 94460 w 1410595"/>
                <a:gd name="connsiteY167" fmla="*/ 853501 h 2344083"/>
                <a:gd name="connsiteX168" fmla="*/ 123124 w 1410595"/>
                <a:gd name="connsiteY168" fmla="*/ 834762 h 2344083"/>
                <a:gd name="connsiteX169" fmla="*/ 137029 w 1410595"/>
                <a:gd name="connsiteY169" fmla="*/ 873024 h 2344083"/>
                <a:gd name="connsiteX170" fmla="*/ 177332 w 1410595"/>
                <a:gd name="connsiteY170" fmla="*/ 851666 h 2344083"/>
                <a:gd name="connsiteX171" fmla="*/ 158524 w 1410595"/>
                <a:gd name="connsiteY171" fmla="*/ 811619 h 2344083"/>
                <a:gd name="connsiteX172" fmla="*/ 123124 w 1410595"/>
                <a:gd name="connsiteY172" fmla="*/ 834762 h 2344083"/>
                <a:gd name="connsiteX173" fmla="*/ 115199 w 1410595"/>
                <a:gd name="connsiteY173" fmla="*/ 812954 h 2344083"/>
                <a:gd name="connsiteX174" fmla="*/ 107474 w 1410595"/>
                <a:gd name="connsiteY174" fmla="*/ 752883 h 2344083"/>
                <a:gd name="connsiteX175" fmla="*/ 207223 w 1410595"/>
                <a:gd name="connsiteY175" fmla="*/ 550146 h 2344083"/>
                <a:gd name="connsiteX176" fmla="*/ 243238 w 1410595"/>
                <a:gd name="connsiteY176" fmla="*/ 530089 h 2344083"/>
                <a:gd name="connsiteX177" fmla="*/ 252564 w 1410595"/>
                <a:gd name="connsiteY177" fmla="*/ 565997 h 2344083"/>
                <a:gd name="connsiteX178" fmla="*/ 295553 w 1410595"/>
                <a:gd name="connsiteY178" fmla="*/ 552648 h 2344083"/>
                <a:gd name="connsiteX179" fmla="*/ 279432 w 1410595"/>
                <a:gd name="connsiteY179" fmla="*/ 509932 h 2344083"/>
                <a:gd name="connsiteX180" fmla="*/ 243238 w 1410595"/>
                <a:gd name="connsiteY180" fmla="*/ 530089 h 2344083"/>
                <a:gd name="connsiteX181" fmla="*/ 241817 w 1410595"/>
                <a:gd name="connsiteY181" fmla="*/ 524616 h 2344083"/>
                <a:gd name="connsiteX182" fmla="*/ 239130 w 1410595"/>
                <a:gd name="connsiteY182" fmla="*/ 483234 h 2344083"/>
                <a:gd name="connsiteX183" fmla="*/ 324143 w 1410595"/>
                <a:gd name="connsiteY183" fmla="*/ 292510 h 2344083"/>
                <a:gd name="connsiteX184" fmla="*/ 358347 w 1410595"/>
                <a:gd name="connsiteY184" fmla="*/ 270374 h 2344083"/>
                <a:gd name="connsiteX185" fmla="*/ 357351 w 1410595"/>
                <a:gd name="connsiteY185" fmla="*/ 280329 h 2344083"/>
                <a:gd name="connsiteX186" fmla="*/ 357351 w 1410595"/>
                <a:gd name="connsiteY186" fmla="*/ 299018 h 2344083"/>
                <a:gd name="connsiteX187" fmla="*/ 403027 w 1410595"/>
                <a:gd name="connsiteY187" fmla="*/ 293678 h 2344083"/>
                <a:gd name="connsiteX188" fmla="*/ 384219 w 1410595"/>
                <a:gd name="connsiteY188" fmla="*/ 253631 h 2344083"/>
                <a:gd name="connsiteX189" fmla="*/ 358347 w 1410595"/>
                <a:gd name="connsiteY189" fmla="*/ 270374 h 2344083"/>
                <a:gd name="connsiteX190" fmla="*/ 362221 w 1410595"/>
                <a:gd name="connsiteY190" fmla="*/ 231678 h 2344083"/>
                <a:gd name="connsiteX191" fmla="*/ 593794 w 1410595"/>
                <a:gd name="connsiteY191" fmla="*/ 40047 h 2344083"/>
                <a:gd name="connsiteX192" fmla="*/ 633696 w 1410595"/>
                <a:gd name="connsiteY192" fmla="*/ 45219 h 2344083"/>
                <a:gd name="connsiteX193" fmla="*/ 609915 w 1410595"/>
                <a:gd name="connsiteY193" fmla="*/ 61405 h 2344083"/>
                <a:gd name="connsiteX194" fmla="*/ 642157 w 1410595"/>
                <a:gd name="connsiteY194" fmla="*/ 90773 h 2344083"/>
                <a:gd name="connsiteX195" fmla="*/ 655591 w 1410595"/>
                <a:gd name="connsiteY195" fmla="*/ 48056 h 2344083"/>
                <a:gd name="connsiteX196" fmla="*/ 633696 w 1410595"/>
                <a:gd name="connsiteY196" fmla="*/ 45219 h 2344083"/>
                <a:gd name="connsiteX197" fmla="*/ 677086 w 1410595"/>
                <a:gd name="connsiteY197" fmla="*/ 15685 h 2344083"/>
                <a:gd name="connsiteX198" fmla="*/ 752318 w 1410595"/>
                <a:gd name="connsiteY198" fmla="*/ 0 h 234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410595" h="2344083">
                  <a:moveTo>
                    <a:pt x="405704" y="1980833"/>
                  </a:moveTo>
                  <a:lnTo>
                    <a:pt x="405714" y="1980834"/>
                  </a:lnTo>
                  <a:lnTo>
                    <a:pt x="405714" y="1980991"/>
                  </a:lnTo>
                  <a:close/>
                  <a:moveTo>
                    <a:pt x="1321080" y="1846226"/>
                  </a:moveTo>
                  <a:lnTo>
                    <a:pt x="1409824" y="1846226"/>
                  </a:lnTo>
                  <a:lnTo>
                    <a:pt x="1410595" y="1871529"/>
                  </a:lnTo>
                  <a:cubicBezTo>
                    <a:pt x="1410595" y="1999679"/>
                    <a:pt x="1381040" y="2106471"/>
                    <a:pt x="1321929" y="2183895"/>
                  </a:cubicBezTo>
                  <a:cubicBezTo>
                    <a:pt x="1262819" y="2261319"/>
                    <a:pt x="1171466" y="2304036"/>
                    <a:pt x="1066679" y="2304036"/>
                  </a:cubicBezTo>
                  <a:lnTo>
                    <a:pt x="998743" y="2295854"/>
                  </a:lnTo>
                  <a:lnTo>
                    <a:pt x="1021002" y="2280008"/>
                  </a:lnTo>
                  <a:lnTo>
                    <a:pt x="988760" y="2250640"/>
                  </a:lnTo>
                  <a:lnTo>
                    <a:pt x="978013" y="2293357"/>
                  </a:lnTo>
                  <a:lnTo>
                    <a:pt x="988760" y="2294652"/>
                  </a:lnTo>
                  <a:lnTo>
                    <a:pt x="998743" y="2295854"/>
                  </a:lnTo>
                  <a:lnTo>
                    <a:pt x="953495" y="2328064"/>
                  </a:lnTo>
                  <a:cubicBezTo>
                    <a:pt x="928978" y="2338744"/>
                    <a:pt x="902781" y="2344083"/>
                    <a:pt x="875913" y="2344083"/>
                  </a:cubicBezTo>
                  <a:cubicBezTo>
                    <a:pt x="829565" y="2344083"/>
                    <a:pt x="781705" y="2326062"/>
                    <a:pt x="744803" y="2292273"/>
                  </a:cubicBezTo>
                  <a:lnTo>
                    <a:pt x="739855" y="2286393"/>
                  </a:lnTo>
                  <a:lnTo>
                    <a:pt x="779186" y="2263989"/>
                  </a:lnTo>
                  <a:lnTo>
                    <a:pt x="749631" y="2229282"/>
                  </a:lnTo>
                  <a:lnTo>
                    <a:pt x="712015" y="2253310"/>
                  </a:lnTo>
                  <a:lnTo>
                    <a:pt x="739855" y="2286393"/>
                  </a:lnTo>
                  <a:lnTo>
                    <a:pt x="726457" y="2294024"/>
                  </a:lnTo>
                  <a:cubicBezTo>
                    <a:pt x="707985" y="2300699"/>
                    <a:pt x="689177" y="2304036"/>
                    <a:pt x="671712" y="2304036"/>
                  </a:cubicBezTo>
                  <a:cubicBezTo>
                    <a:pt x="628723" y="2304036"/>
                    <a:pt x="588420" y="2288017"/>
                    <a:pt x="558865" y="2258650"/>
                  </a:cubicBezTo>
                  <a:cubicBezTo>
                    <a:pt x="536698" y="2238626"/>
                    <a:pt x="519066" y="2211094"/>
                    <a:pt x="511635" y="2179432"/>
                  </a:cubicBezTo>
                  <a:lnTo>
                    <a:pt x="509043" y="2157103"/>
                  </a:lnTo>
                  <a:lnTo>
                    <a:pt x="537370" y="2162537"/>
                  </a:lnTo>
                  <a:cubicBezTo>
                    <a:pt x="545430" y="2162537"/>
                    <a:pt x="553491" y="2162537"/>
                    <a:pt x="561551" y="2159867"/>
                  </a:cubicBezTo>
                  <a:lnTo>
                    <a:pt x="556178" y="2117150"/>
                  </a:lnTo>
                  <a:lnTo>
                    <a:pt x="513188" y="2106471"/>
                  </a:lnTo>
                  <a:cubicBezTo>
                    <a:pt x="507814" y="2119820"/>
                    <a:pt x="507814" y="2133169"/>
                    <a:pt x="507814" y="2146518"/>
                  </a:cubicBezTo>
                  <a:lnTo>
                    <a:pt x="509043" y="2157103"/>
                  </a:lnTo>
                  <a:lnTo>
                    <a:pt x="469527" y="2149522"/>
                  </a:lnTo>
                  <a:cubicBezTo>
                    <a:pt x="448704" y="2141178"/>
                    <a:pt x="429896" y="2129164"/>
                    <a:pt x="413775" y="2114480"/>
                  </a:cubicBezTo>
                  <a:cubicBezTo>
                    <a:pt x="397654" y="2099796"/>
                    <a:pt x="384891" y="2081108"/>
                    <a:pt x="376159" y="2060417"/>
                  </a:cubicBezTo>
                  <a:lnTo>
                    <a:pt x="368430" y="2022401"/>
                  </a:lnTo>
                  <a:lnTo>
                    <a:pt x="405714" y="2026377"/>
                  </a:lnTo>
                  <a:lnTo>
                    <a:pt x="408401" y="2026377"/>
                  </a:lnTo>
                  <a:lnTo>
                    <a:pt x="411088" y="2026377"/>
                  </a:lnTo>
                  <a:lnTo>
                    <a:pt x="408401" y="1980991"/>
                  </a:lnTo>
                  <a:lnTo>
                    <a:pt x="405714" y="1980834"/>
                  </a:lnTo>
                  <a:lnTo>
                    <a:pt x="405714" y="1938274"/>
                  </a:lnTo>
                  <a:lnTo>
                    <a:pt x="404892" y="1938088"/>
                  </a:lnTo>
                  <a:lnTo>
                    <a:pt x="456764" y="1932934"/>
                  </a:lnTo>
                  <a:lnTo>
                    <a:pt x="451391" y="1986330"/>
                  </a:lnTo>
                  <a:lnTo>
                    <a:pt x="451391" y="1994340"/>
                  </a:lnTo>
                  <a:cubicBezTo>
                    <a:pt x="451391" y="2015698"/>
                    <a:pt x="459451" y="2034387"/>
                    <a:pt x="475572" y="2047736"/>
                  </a:cubicBezTo>
                  <a:cubicBezTo>
                    <a:pt x="491693" y="2063754"/>
                    <a:pt x="513188" y="2074434"/>
                    <a:pt x="537370" y="2074434"/>
                  </a:cubicBezTo>
                  <a:cubicBezTo>
                    <a:pt x="542743" y="2074434"/>
                    <a:pt x="545430" y="2074434"/>
                    <a:pt x="550804" y="2071764"/>
                  </a:cubicBezTo>
                  <a:lnTo>
                    <a:pt x="615288" y="2063754"/>
                  </a:lnTo>
                  <a:lnTo>
                    <a:pt x="599167" y="2127829"/>
                  </a:lnTo>
                  <a:cubicBezTo>
                    <a:pt x="596480" y="2133169"/>
                    <a:pt x="596480" y="2141178"/>
                    <a:pt x="596480" y="2146518"/>
                  </a:cubicBezTo>
                  <a:cubicBezTo>
                    <a:pt x="596480" y="2165207"/>
                    <a:pt x="604541" y="2181225"/>
                    <a:pt x="617975" y="2194574"/>
                  </a:cubicBezTo>
                  <a:cubicBezTo>
                    <a:pt x="631409" y="2207923"/>
                    <a:pt x="652904" y="2213263"/>
                    <a:pt x="671712" y="2213263"/>
                  </a:cubicBezTo>
                  <a:cubicBezTo>
                    <a:pt x="687833" y="2213263"/>
                    <a:pt x="703954" y="2210593"/>
                    <a:pt x="720075" y="2197244"/>
                  </a:cubicBezTo>
                  <a:lnTo>
                    <a:pt x="757691" y="2162537"/>
                  </a:lnTo>
                  <a:lnTo>
                    <a:pt x="784560" y="2205254"/>
                  </a:lnTo>
                  <a:cubicBezTo>
                    <a:pt x="808741" y="2239961"/>
                    <a:pt x="843670" y="2255980"/>
                    <a:pt x="875913" y="2255980"/>
                  </a:cubicBezTo>
                  <a:cubicBezTo>
                    <a:pt x="902781" y="2255980"/>
                    <a:pt x="932336" y="2245301"/>
                    <a:pt x="953831" y="2221272"/>
                  </a:cubicBezTo>
                  <a:lnTo>
                    <a:pt x="967265" y="2205254"/>
                  </a:lnTo>
                  <a:lnTo>
                    <a:pt x="988760" y="2205254"/>
                  </a:lnTo>
                  <a:lnTo>
                    <a:pt x="991447" y="2205254"/>
                  </a:lnTo>
                  <a:lnTo>
                    <a:pt x="996821" y="2207923"/>
                  </a:lnTo>
                  <a:cubicBezTo>
                    <a:pt x="1021002" y="2213263"/>
                    <a:pt x="1045184" y="2213263"/>
                    <a:pt x="1066679" y="2213263"/>
                  </a:cubicBezTo>
                  <a:cubicBezTo>
                    <a:pt x="1147284" y="2213263"/>
                    <a:pt x="1206395" y="2183895"/>
                    <a:pt x="1252071" y="2127829"/>
                  </a:cubicBezTo>
                  <a:cubicBezTo>
                    <a:pt x="1295061" y="2074434"/>
                    <a:pt x="1321929" y="1986330"/>
                    <a:pt x="1321929" y="1871529"/>
                  </a:cubicBezTo>
                  <a:close/>
                  <a:moveTo>
                    <a:pt x="752318" y="0"/>
                  </a:moveTo>
                  <a:cubicBezTo>
                    <a:pt x="804711" y="0"/>
                    <a:pt x="855593" y="21025"/>
                    <a:pt x="893629" y="60822"/>
                  </a:cubicBezTo>
                  <a:lnTo>
                    <a:pt x="908534" y="81378"/>
                  </a:lnTo>
                  <a:lnTo>
                    <a:pt x="878599" y="85434"/>
                  </a:lnTo>
                  <a:lnTo>
                    <a:pt x="886660" y="128150"/>
                  </a:lnTo>
                  <a:lnTo>
                    <a:pt x="926963" y="106792"/>
                  </a:lnTo>
                  <a:lnTo>
                    <a:pt x="908534" y="81378"/>
                  </a:lnTo>
                  <a:lnTo>
                    <a:pt x="937710" y="77424"/>
                  </a:lnTo>
                  <a:cubicBezTo>
                    <a:pt x="1010255" y="77424"/>
                    <a:pt x="1077426" y="109462"/>
                    <a:pt x="1123102" y="157518"/>
                  </a:cubicBezTo>
                  <a:cubicBezTo>
                    <a:pt x="1168779" y="202905"/>
                    <a:pt x="1198334" y="266980"/>
                    <a:pt x="1198334" y="336395"/>
                  </a:cubicBezTo>
                  <a:cubicBezTo>
                    <a:pt x="1198334" y="361758"/>
                    <a:pt x="1194304" y="387121"/>
                    <a:pt x="1185908" y="412150"/>
                  </a:cubicBezTo>
                  <a:lnTo>
                    <a:pt x="1178382" y="426521"/>
                  </a:lnTo>
                  <a:lnTo>
                    <a:pt x="1165127" y="421578"/>
                  </a:lnTo>
                  <a:cubicBezTo>
                    <a:pt x="1148124" y="417156"/>
                    <a:pt x="1130492" y="414486"/>
                    <a:pt x="1112355" y="413819"/>
                  </a:cubicBezTo>
                  <a:lnTo>
                    <a:pt x="1109668" y="459205"/>
                  </a:lnTo>
                  <a:lnTo>
                    <a:pt x="1147284" y="485903"/>
                  </a:lnTo>
                  <a:lnTo>
                    <a:pt x="1178382" y="426521"/>
                  </a:lnTo>
                  <a:lnTo>
                    <a:pt x="1214120" y="439849"/>
                  </a:lnTo>
                  <a:cubicBezTo>
                    <a:pt x="1245354" y="455201"/>
                    <a:pt x="1273566" y="476559"/>
                    <a:pt x="1297748" y="501922"/>
                  </a:cubicBezTo>
                  <a:cubicBezTo>
                    <a:pt x="1323273" y="527285"/>
                    <a:pt x="1344096" y="557321"/>
                    <a:pt x="1358538" y="590693"/>
                  </a:cubicBezTo>
                  <a:lnTo>
                    <a:pt x="1368598" y="622321"/>
                  </a:lnTo>
                  <a:lnTo>
                    <a:pt x="1274100" y="622321"/>
                  </a:lnTo>
                  <a:lnTo>
                    <a:pt x="1233263" y="563328"/>
                  </a:lnTo>
                  <a:cubicBezTo>
                    <a:pt x="1198334" y="528620"/>
                    <a:pt x="1152658" y="504592"/>
                    <a:pt x="1109668" y="504592"/>
                  </a:cubicBezTo>
                  <a:lnTo>
                    <a:pt x="1023689" y="499252"/>
                  </a:lnTo>
                  <a:lnTo>
                    <a:pt x="1074739" y="432507"/>
                  </a:lnTo>
                  <a:cubicBezTo>
                    <a:pt x="1098921" y="400470"/>
                    <a:pt x="1109668" y="368432"/>
                    <a:pt x="1109668" y="336395"/>
                  </a:cubicBezTo>
                  <a:cubicBezTo>
                    <a:pt x="1109668" y="293678"/>
                    <a:pt x="1090860" y="250961"/>
                    <a:pt x="1058618" y="218924"/>
                  </a:cubicBezTo>
                  <a:cubicBezTo>
                    <a:pt x="1029063" y="186886"/>
                    <a:pt x="986073" y="168197"/>
                    <a:pt x="937710" y="165528"/>
                  </a:cubicBezTo>
                  <a:cubicBezTo>
                    <a:pt x="924276" y="165528"/>
                    <a:pt x="910842" y="168197"/>
                    <a:pt x="897407" y="170867"/>
                  </a:cubicBezTo>
                  <a:lnTo>
                    <a:pt x="865165" y="178877"/>
                  </a:lnTo>
                  <a:lnTo>
                    <a:pt x="849044" y="149509"/>
                  </a:lnTo>
                  <a:cubicBezTo>
                    <a:pt x="824862" y="106792"/>
                    <a:pt x="787247" y="88103"/>
                    <a:pt x="752318" y="88103"/>
                  </a:cubicBezTo>
                  <a:cubicBezTo>
                    <a:pt x="725449" y="88103"/>
                    <a:pt x="698581" y="98783"/>
                    <a:pt x="674399" y="122811"/>
                  </a:cubicBezTo>
                  <a:lnTo>
                    <a:pt x="658278" y="141499"/>
                  </a:lnTo>
                  <a:lnTo>
                    <a:pt x="631409" y="133490"/>
                  </a:lnTo>
                  <a:cubicBezTo>
                    <a:pt x="617975" y="130820"/>
                    <a:pt x="607228" y="130820"/>
                    <a:pt x="593794" y="130820"/>
                  </a:cubicBezTo>
                  <a:cubicBezTo>
                    <a:pt x="553491" y="130820"/>
                    <a:pt x="518562" y="146839"/>
                    <a:pt x="491693" y="173537"/>
                  </a:cubicBezTo>
                  <a:cubicBezTo>
                    <a:pt x="464825" y="200235"/>
                    <a:pt x="446017" y="237612"/>
                    <a:pt x="446017" y="280329"/>
                  </a:cubicBezTo>
                  <a:cubicBezTo>
                    <a:pt x="446017" y="282999"/>
                    <a:pt x="446017" y="288338"/>
                    <a:pt x="446017" y="291008"/>
                  </a:cubicBezTo>
                  <a:lnTo>
                    <a:pt x="451391" y="323046"/>
                  </a:lnTo>
                  <a:lnTo>
                    <a:pt x="421835" y="336395"/>
                  </a:lnTo>
                  <a:cubicBezTo>
                    <a:pt x="365412" y="360423"/>
                    <a:pt x="327796" y="416489"/>
                    <a:pt x="327796" y="483234"/>
                  </a:cubicBezTo>
                  <a:cubicBezTo>
                    <a:pt x="327796" y="499252"/>
                    <a:pt x="330482" y="517941"/>
                    <a:pt x="338543" y="539299"/>
                  </a:cubicBezTo>
                  <a:lnTo>
                    <a:pt x="351977" y="579346"/>
                  </a:lnTo>
                  <a:lnTo>
                    <a:pt x="311675" y="595365"/>
                  </a:lnTo>
                  <a:cubicBezTo>
                    <a:pt x="239130" y="619393"/>
                    <a:pt x="198827" y="686138"/>
                    <a:pt x="198827" y="752883"/>
                  </a:cubicBezTo>
                  <a:cubicBezTo>
                    <a:pt x="198827" y="779581"/>
                    <a:pt x="204201" y="806279"/>
                    <a:pt x="217635" y="830307"/>
                  </a:cubicBezTo>
                  <a:lnTo>
                    <a:pt x="239130" y="873024"/>
                  </a:lnTo>
                  <a:lnTo>
                    <a:pt x="196140" y="891713"/>
                  </a:lnTo>
                  <a:cubicBezTo>
                    <a:pt x="137029" y="918411"/>
                    <a:pt x="91353" y="985156"/>
                    <a:pt x="91353" y="1065250"/>
                  </a:cubicBezTo>
                  <a:cubicBezTo>
                    <a:pt x="91353" y="1129325"/>
                    <a:pt x="118222" y="1182721"/>
                    <a:pt x="161211" y="1217428"/>
                  </a:cubicBezTo>
                  <a:lnTo>
                    <a:pt x="198827" y="1246796"/>
                  </a:lnTo>
                  <a:lnTo>
                    <a:pt x="163898" y="1281503"/>
                  </a:lnTo>
                  <a:cubicBezTo>
                    <a:pt x="142403" y="1305532"/>
                    <a:pt x="131656" y="1332230"/>
                    <a:pt x="131656" y="1358928"/>
                  </a:cubicBezTo>
                  <a:cubicBezTo>
                    <a:pt x="134343" y="1396305"/>
                    <a:pt x="153151" y="1433682"/>
                    <a:pt x="190766" y="1452371"/>
                  </a:cubicBezTo>
                  <a:lnTo>
                    <a:pt x="231069" y="1473729"/>
                  </a:lnTo>
                  <a:lnTo>
                    <a:pt x="212261" y="1511106"/>
                  </a:lnTo>
                  <a:cubicBezTo>
                    <a:pt x="201514" y="1532464"/>
                    <a:pt x="198827" y="1551153"/>
                    <a:pt x="198827" y="1572511"/>
                  </a:cubicBezTo>
                  <a:cubicBezTo>
                    <a:pt x="198827" y="1601879"/>
                    <a:pt x="206888" y="1633917"/>
                    <a:pt x="225695" y="1655275"/>
                  </a:cubicBezTo>
                  <a:cubicBezTo>
                    <a:pt x="241817" y="1679303"/>
                    <a:pt x="265998" y="1695322"/>
                    <a:pt x="295553" y="1700662"/>
                  </a:cubicBezTo>
                  <a:lnTo>
                    <a:pt x="360038" y="1711341"/>
                  </a:lnTo>
                  <a:lnTo>
                    <a:pt x="322422" y="1767407"/>
                  </a:lnTo>
                  <a:cubicBezTo>
                    <a:pt x="311675" y="1786095"/>
                    <a:pt x="306301" y="1807454"/>
                    <a:pt x="306301" y="1828812"/>
                  </a:cubicBezTo>
                  <a:cubicBezTo>
                    <a:pt x="306301" y="1858180"/>
                    <a:pt x="317048" y="1884878"/>
                    <a:pt x="335856" y="1906236"/>
                  </a:cubicBezTo>
                  <a:cubicBezTo>
                    <a:pt x="343917" y="1915581"/>
                    <a:pt x="353992" y="1923590"/>
                    <a:pt x="365747" y="1929263"/>
                  </a:cubicBezTo>
                  <a:lnTo>
                    <a:pt x="404892" y="1938088"/>
                  </a:lnTo>
                  <a:lnTo>
                    <a:pt x="403027" y="1938274"/>
                  </a:lnTo>
                  <a:lnTo>
                    <a:pt x="405704" y="1980833"/>
                  </a:lnTo>
                  <a:lnTo>
                    <a:pt x="362725" y="1978321"/>
                  </a:lnTo>
                  <a:cubicBezTo>
                    <a:pt x="362725" y="1983660"/>
                    <a:pt x="362725" y="1989000"/>
                    <a:pt x="362725" y="1994340"/>
                  </a:cubicBezTo>
                  <a:lnTo>
                    <a:pt x="368430" y="2022401"/>
                  </a:lnTo>
                  <a:lnTo>
                    <a:pt x="365034" y="2022039"/>
                  </a:lnTo>
                  <a:cubicBezTo>
                    <a:pt x="326116" y="2013529"/>
                    <a:pt x="292867" y="1993005"/>
                    <a:pt x="268685" y="1964972"/>
                  </a:cubicBezTo>
                  <a:cubicBezTo>
                    <a:pt x="233756" y="1927595"/>
                    <a:pt x="214948" y="1879538"/>
                    <a:pt x="214948" y="1828812"/>
                  </a:cubicBezTo>
                  <a:cubicBezTo>
                    <a:pt x="214948" y="1810124"/>
                    <a:pt x="217635" y="1791435"/>
                    <a:pt x="223009" y="1773080"/>
                  </a:cubicBezTo>
                  <a:lnTo>
                    <a:pt x="225897" y="1766662"/>
                  </a:lnTo>
                  <a:lnTo>
                    <a:pt x="276746" y="1786095"/>
                  </a:lnTo>
                  <a:lnTo>
                    <a:pt x="284806" y="1743379"/>
                  </a:lnTo>
                  <a:lnTo>
                    <a:pt x="247190" y="1719350"/>
                  </a:lnTo>
                  <a:lnTo>
                    <a:pt x="225897" y="1766662"/>
                  </a:lnTo>
                  <a:lnTo>
                    <a:pt x="206887" y="1759398"/>
                  </a:lnTo>
                  <a:cubicBezTo>
                    <a:pt x="186064" y="1746049"/>
                    <a:pt x="167928" y="1728695"/>
                    <a:pt x="153151" y="1708671"/>
                  </a:cubicBezTo>
                  <a:cubicBezTo>
                    <a:pt x="123595" y="1671294"/>
                    <a:pt x="107474" y="1623238"/>
                    <a:pt x="107474" y="1572511"/>
                  </a:cubicBezTo>
                  <a:cubicBezTo>
                    <a:pt x="107474" y="1556492"/>
                    <a:pt x="109489" y="1539806"/>
                    <a:pt x="113520" y="1523120"/>
                  </a:cubicBezTo>
                  <a:lnTo>
                    <a:pt x="118568" y="1509370"/>
                  </a:lnTo>
                  <a:lnTo>
                    <a:pt x="150464" y="1532464"/>
                  </a:lnTo>
                  <a:lnTo>
                    <a:pt x="171958" y="1492417"/>
                  </a:lnTo>
                  <a:lnTo>
                    <a:pt x="131656" y="1473729"/>
                  </a:lnTo>
                  <a:lnTo>
                    <a:pt x="118568" y="1509370"/>
                  </a:lnTo>
                  <a:lnTo>
                    <a:pt x="104200" y="1498967"/>
                  </a:lnTo>
                  <a:cubicBezTo>
                    <a:pt x="64149" y="1460547"/>
                    <a:pt x="42990" y="1408986"/>
                    <a:pt x="42990" y="1358928"/>
                  </a:cubicBezTo>
                  <a:cubicBezTo>
                    <a:pt x="42990" y="1333565"/>
                    <a:pt x="47692" y="1308201"/>
                    <a:pt x="57096" y="1284507"/>
                  </a:cubicBezTo>
                  <a:lnTo>
                    <a:pt x="74728" y="1257670"/>
                  </a:lnTo>
                  <a:lnTo>
                    <a:pt x="102100" y="1286843"/>
                  </a:lnTo>
                  <a:lnTo>
                    <a:pt x="131656" y="1252136"/>
                  </a:lnTo>
                  <a:lnTo>
                    <a:pt x="99414" y="1220098"/>
                  </a:lnTo>
                  <a:lnTo>
                    <a:pt x="74728" y="1257670"/>
                  </a:lnTo>
                  <a:lnTo>
                    <a:pt x="60454" y="1242458"/>
                  </a:lnTo>
                  <a:cubicBezTo>
                    <a:pt x="23678" y="1193901"/>
                    <a:pt x="2016" y="1133330"/>
                    <a:pt x="0" y="1065250"/>
                  </a:cubicBezTo>
                  <a:cubicBezTo>
                    <a:pt x="2016" y="981151"/>
                    <a:pt x="37280" y="904561"/>
                    <a:pt x="94460" y="853501"/>
                  </a:cubicBezTo>
                  <a:lnTo>
                    <a:pt x="123124" y="834762"/>
                  </a:lnTo>
                  <a:lnTo>
                    <a:pt x="137029" y="873024"/>
                  </a:lnTo>
                  <a:lnTo>
                    <a:pt x="177332" y="851666"/>
                  </a:lnTo>
                  <a:lnTo>
                    <a:pt x="158524" y="811619"/>
                  </a:lnTo>
                  <a:lnTo>
                    <a:pt x="123124" y="834762"/>
                  </a:lnTo>
                  <a:lnTo>
                    <a:pt x="115199" y="812954"/>
                  </a:lnTo>
                  <a:cubicBezTo>
                    <a:pt x="110161" y="792930"/>
                    <a:pt x="107474" y="772907"/>
                    <a:pt x="107474" y="752883"/>
                  </a:cubicBezTo>
                  <a:cubicBezTo>
                    <a:pt x="107474" y="674792"/>
                    <a:pt x="143747" y="599704"/>
                    <a:pt x="207223" y="550146"/>
                  </a:cubicBezTo>
                  <a:lnTo>
                    <a:pt x="243238" y="530089"/>
                  </a:lnTo>
                  <a:lnTo>
                    <a:pt x="252564" y="565997"/>
                  </a:lnTo>
                  <a:lnTo>
                    <a:pt x="295553" y="552648"/>
                  </a:lnTo>
                  <a:lnTo>
                    <a:pt x="279432" y="509932"/>
                  </a:lnTo>
                  <a:lnTo>
                    <a:pt x="243238" y="530089"/>
                  </a:lnTo>
                  <a:lnTo>
                    <a:pt x="241817" y="524616"/>
                  </a:lnTo>
                  <a:cubicBezTo>
                    <a:pt x="239802" y="510599"/>
                    <a:pt x="239130" y="496583"/>
                    <a:pt x="239130" y="483234"/>
                  </a:cubicBezTo>
                  <a:cubicBezTo>
                    <a:pt x="239130" y="409147"/>
                    <a:pt x="270868" y="339565"/>
                    <a:pt x="324143" y="292510"/>
                  </a:cubicBezTo>
                  <a:lnTo>
                    <a:pt x="358347" y="270374"/>
                  </a:lnTo>
                  <a:lnTo>
                    <a:pt x="357351" y="280329"/>
                  </a:lnTo>
                  <a:cubicBezTo>
                    <a:pt x="357351" y="285669"/>
                    <a:pt x="357351" y="291008"/>
                    <a:pt x="357351" y="299018"/>
                  </a:cubicBezTo>
                  <a:lnTo>
                    <a:pt x="403027" y="293678"/>
                  </a:lnTo>
                  <a:lnTo>
                    <a:pt x="384219" y="253631"/>
                  </a:lnTo>
                  <a:lnTo>
                    <a:pt x="358347" y="270374"/>
                  </a:lnTo>
                  <a:lnTo>
                    <a:pt x="362221" y="231678"/>
                  </a:lnTo>
                  <a:cubicBezTo>
                    <a:pt x="384555" y="121810"/>
                    <a:pt x="480946" y="40047"/>
                    <a:pt x="593794" y="40047"/>
                  </a:cubicBezTo>
                  <a:lnTo>
                    <a:pt x="633696" y="45219"/>
                  </a:lnTo>
                  <a:lnTo>
                    <a:pt x="609915" y="61405"/>
                  </a:lnTo>
                  <a:lnTo>
                    <a:pt x="642157" y="90773"/>
                  </a:lnTo>
                  <a:lnTo>
                    <a:pt x="655591" y="48056"/>
                  </a:lnTo>
                  <a:lnTo>
                    <a:pt x="633696" y="45219"/>
                  </a:lnTo>
                  <a:lnTo>
                    <a:pt x="677086" y="15685"/>
                  </a:lnTo>
                  <a:cubicBezTo>
                    <a:pt x="701267" y="5340"/>
                    <a:pt x="726793" y="0"/>
                    <a:pt x="752318"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noProof="0"/>
            </a:p>
          </p:txBody>
        </p:sp>
        <p:sp>
          <p:nvSpPr>
            <p:cNvPr id="1308" name="Freeform 119">
              <a:extLst>
                <a:ext uri="{FF2B5EF4-FFF2-40B4-BE49-F238E27FC236}">
                  <a16:creationId xmlns:a16="http://schemas.microsoft.com/office/drawing/2014/main" id="{4EB3235E-7C78-6E65-5ED6-7BC61136972F}"/>
                </a:ext>
              </a:extLst>
            </p:cNvPr>
            <p:cNvSpPr>
              <a:spLocks/>
            </p:cNvSpPr>
            <p:nvPr/>
          </p:nvSpPr>
          <p:spPr bwMode="auto">
            <a:xfrm>
              <a:off x="6475579" y="3733387"/>
              <a:ext cx="497857" cy="331905"/>
            </a:xfrm>
            <a:custGeom>
              <a:avLst/>
              <a:gdLst>
                <a:gd name="T0" fmla="*/ 28 w 191"/>
                <a:gd name="T1" fmla="*/ 67 h 122"/>
                <a:gd name="T2" fmla="*/ 57 w 191"/>
                <a:gd name="T3" fmla="*/ 42 h 122"/>
                <a:gd name="T4" fmla="*/ 95 w 191"/>
                <a:gd name="T5" fmla="*/ 33 h 122"/>
                <a:gd name="T6" fmla="*/ 139 w 191"/>
                <a:gd name="T7" fmla="*/ 48 h 122"/>
                <a:gd name="T8" fmla="*/ 157 w 191"/>
                <a:gd name="T9" fmla="*/ 86 h 122"/>
                <a:gd name="T10" fmla="*/ 153 w 191"/>
                <a:gd name="T11" fmla="*/ 111 h 122"/>
                <a:gd name="T12" fmla="*/ 184 w 191"/>
                <a:gd name="T13" fmla="*/ 122 h 122"/>
                <a:gd name="T14" fmla="*/ 191 w 191"/>
                <a:gd name="T15" fmla="*/ 86 h 122"/>
                <a:gd name="T16" fmla="*/ 161 w 191"/>
                <a:gd name="T17" fmla="*/ 23 h 122"/>
                <a:gd name="T18" fmla="*/ 95 w 191"/>
                <a:gd name="T19" fmla="*/ 0 h 122"/>
                <a:gd name="T20" fmla="*/ 42 w 191"/>
                <a:gd name="T21" fmla="*/ 13 h 122"/>
                <a:gd name="T22" fmla="*/ 0 w 191"/>
                <a:gd name="T23" fmla="*/ 48 h 122"/>
                <a:gd name="T24" fmla="*/ 28 w 191"/>
                <a:gd name="T25" fmla="*/ 6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22">
                  <a:moveTo>
                    <a:pt x="28" y="67"/>
                  </a:moveTo>
                  <a:cubicBezTo>
                    <a:pt x="35" y="57"/>
                    <a:pt x="46" y="48"/>
                    <a:pt x="57" y="42"/>
                  </a:cubicBezTo>
                  <a:cubicBezTo>
                    <a:pt x="69" y="36"/>
                    <a:pt x="82" y="33"/>
                    <a:pt x="95" y="33"/>
                  </a:cubicBezTo>
                  <a:cubicBezTo>
                    <a:pt x="112" y="33"/>
                    <a:pt x="128" y="39"/>
                    <a:pt x="139" y="48"/>
                  </a:cubicBezTo>
                  <a:cubicBezTo>
                    <a:pt x="150" y="58"/>
                    <a:pt x="157" y="70"/>
                    <a:pt x="157" y="86"/>
                  </a:cubicBezTo>
                  <a:cubicBezTo>
                    <a:pt x="157" y="94"/>
                    <a:pt x="156" y="102"/>
                    <a:pt x="153" y="111"/>
                  </a:cubicBezTo>
                  <a:lnTo>
                    <a:pt x="184" y="122"/>
                  </a:lnTo>
                  <a:cubicBezTo>
                    <a:pt x="188" y="110"/>
                    <a:pt x="191" y="98"/>
                    <a:pt x="191" y="86"/>
                  </a:cubicBezTo>
                  <a:cubicBezTo>
                    <a:pt x="191" y="60"/>
                    <a:pt x="179" y="38"/>
                    <a:pt x="161" y="23"/>
                  </a:cubicBezTo>
                  <a:cubicBezTo>
                    <a:pt x="143" y="8"/>
                    <a:pt x="119" y="0"/>
                    <a:pt x="95" y="0"/>
                  </a:cubicBezTo>
                  <a:cubicBezTo>
                    <a:pt x="77" y="0"/>
                    <a:pt x="59" y="4"/>
                    <a:pt x="42" y="13"/>
                  </a:cubicBezTo>
                  <a:cubicBezTo>
                    <a:pt x="26" y="21"/>
                    <a:pt x="11" y="33"/>
                    <a:pt x="0" y="48"/>
                  </a:cubicBezTo>
                  <a:lnTo>
                    <a:pt x="28" y="67"/>
                  </a:lnTo>
                </a:path>
              </a:pathLst>
            </a:cu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09" name="Freeform 120">
              <a:extLst>
                <a:ext uri="{FF2B5EF4-FFF2-40B4-BE49-F238E27FC236}">
                  <a16:creationId xmlns:a16="http://schemas.microsoft.com/office/drawing/2014/main" id="{E6315B08-3C51-7338-D82E-EC3353A82DB1}"/>
                </a:ext>
              </a:extLst>
            </p:cNvPr>
            <p:cNvSpPr>
              <a:spLocks/>
            </p:cNvSpPr>
            <p:nvPr/>
          </p:nvSpPr>
          <p:spPr bwMode="auto">
            <a:xfrm>
              <a:off x="6911210" y="2675434"/>
              <a:ext cx="269679" cy="352655"/>
            </a:xfrm>
            <a:custGeom>
              <a:avLst/>
              <a:gdLst>
                <a:gd name="T0" fmla="*/ 33 w 102"/>
                <a:gd name="T1" fmla="*/ 0 h 128"/>
                <a:gd name="T2" fmla="*/ 8 w 102"/>
                <a:gd name="T3" fmla="*/ 28 h 128"/>
                <a:gd name="T4" fmla="*/ 0 w 102"/>
                <a:gd name="T5" fmla="*/ 64 h 128"/>
                <a:gd name="T6" fmla="*/ 2 w 102"/>
                <a:gd name="T7" fmla="*/ 79 h 128"/>
                <a:gd name="T8" fmla="*/ 2 w 102"/>
                <a:gd name="T9" fmla="*/ 79 h 128"/>
                <a:gd name="T10" fmla="*/ 27 w 102"/>
                <a:gd name="T11" fmla="*/ 117 h 128"/>
                <a:gd name="T12" fmla="*/ 69 w 102"/>
                <a:gd name="T13" fmla="*/ 128 h 128"/>
                <a:gd name="T14" fmla="*/ 102 w 102"/>
                <a:gd name="T15" fmla="*/ 121 h 128"/>
                <a:gd name="T16" fmla="*/ 88 w 102"/>
                <a:gd name="T17" fmla="*/ 91 h 128"/>
                <a:gd name="T18" fmla="*/ 69 w 102"/>
                <a:gd name="T19" fmla="*/ 95 h 128"/>
                <a:gd name="T20" fmla="*/ 46 w 102"/>
                <a:gd name="T21" fmla="*/ 89 h 128"/>
                <a:gd name="T22" fmla="*/ 34 w 102"/>
                <a:gd name="T23" fmla="*/ 73 h 128"/>
                <a:gd name="T24" fmla="*/ 34 w 102"/>
                <a:gd name="T25" fmla="*/ 73 h 128"/>
                <a:gd name="T26" fmla="*/ 34 w 102"/>
                <a:gd name="T27" fmla="*/ 64 h 128"/>
                <a:gd name="T28" fmla="*/ 38 w 102"/>
                <a:gd name="T29" fmla="*/ 42 h 128"/>
                <a:gd name="T30" fmla="*/ 50 w 102"/>
                <a:gd name="T31" fmla="*/ 29 h 128"/>
                <a:gd name="T32" fmla="*/ 33 w 102"/>
                <a:gd name="T3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28">
                  <a:moveTo>
                    <a:pt x="33" y="0"/>
                  </a:moveTo>
                  <a:cubicBezTo>
                    <a:pt x="21" y="6"/>
                    <a:pt x="13" y="17"/>
                    <a:pt x="8" y="28"/>
                  </a:cubicBezTo>
                  <a:cubicBezTo>
                    <a:pt x="3" y="39"/>
                    <a:pt x="0" y="52"/>
                    <a:pt x="0" y="64"/>
                  </a:cubicBezTo>
                  <a:cubicBezTo>
                    <a:pt x="0" y="69"/>
                    <a:pt x="1" y="74"/>
                    <a:pt x="2" y="79"/>
                  </a:cubicBezTo>
                  <a:lnTo>
                    <a:pt x="2" y="79"/>
                  </a:lnTo>
                  <a:cubicBezTo>
                    <a:pt x="5" y="96"/>
                    <a:pt x="15" y="109"/>
                    <a:pt x="27" y="117"/>
                  </a:cubicBezTo>
                  <a:cubicBezTo>
                    <a:pt x="40" y="125"/>
                    <a:pt x="54" y="128"/>
                    <a:pt x="69" y="128"/>
                  </a:cubicBezTo>
                  <a:cubicBezTo>
                    <a:pt x="80" y="128"/>
                    <a:pt x="92" y="126"/>
                    <a:pt x="102" y="121"/>
                  </a:cubicBezTo>
                  <a:lnTo>
                    <a:pt x="88" y="91"/>
                  </a:lnTo>
                  <a:cubicBezTo>
                    <a:pt x="83" y="94"/>
                    <a:pt x="76" y="95"/>
                    <a:pt x="69" y="95"/>
                  </a:cubicBezTo>
                  <a:cubicBezTo>
                    <a:pt x="60" y="95"/>
                    <a:pt x="52" y="93"/>
                    <a:pt x="46" y="89"/>
                  </a:cubicBezTo>
                  <a:cubicBezTo>
                    <a:pt x="40" y="85"/>
                    <a:pt x="36" y="80"/>
                    <a:pt x="34" y="73"/>
                  </a:cubicBezTo>
                  <a:lnTo>
                    <a:pt x="34" y="73"/>
                  </a:lnTo>
                  <a:cubicBezTo>
                    <a:pt x="34" y="70"/>
                    <a:pt x="34" y="67"/>
                    <a:pt x="34" y="64"/>
                  </a:cubicBezTo>
                  <a:cubicBezTo>
                    <a:pt x="34" y="57"/>
                    <a:pt x="35" y="49"/>
                    <a:pt x="38" y="42"/>
                  </a:cubicBezTo>
                  <a:cubicBezTo>
                    <a:pt x="41" y="36"/>
                    <a:pt x="45" y="31"/>
                    <a:pt x="50" y="29"/>
                  </a:cubicBezTo>
                  <a:lnTo>
                    <a:pt x="33" y="0"/>
                  </a:lnTo>
                </a:path>
              </a:pathLst>
            </a:cu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10" name="Freeform 121">
              <a:extLst>
                <a:ext uri="{FF2B5EF4-FFF2-40B4-BE49-F238E27FC236}">
                  <a16:creationId xmlns:a16="http://schemas.microsoft.com/office/drawing/2014/main" id="{DFE4E449-5908-F43E-7EEA-BD5EBBD82B07}"/>
                </a:ext>
              </a:extLst>
            </p:cNvPr>
            <p:cNvSpPr>
              <a:spLocks/>
            </p:cNvSpPr>
            <p:nvPr/>
          </p:nvSpPr>
          <p:spPr bwMode="auto">
            <a:xfrm>
              <a:off x="6620794" y="3173291"/>
              <a:ext cx="165952" cy="103727"/>
            </a:xfrm>
            <a:custGeom>
              <a:avLst/>
              <a:gdLst>
                <a:gd name="T0" fmla="*/ 0 w 61"/>
                <a:gd name="T1" fmla="*/ 12 h 44"/>
                <a:gd name="T2" fmla="*/ 10 w 61"/>
                <a:gd name="T3" fmla="*/ 28 h 44"/>
                <a:gd name="T4" fmla="*/ 24 w 61"/>
                <a:gd name="T5" fmla="*/ 38 h 44"/>
                <a:gd name="T6" fmla="*/ 45 w 61"/>
                <a:gd name="T7" fmla="*/ 44 h 44"/>
                <a:gd name="T8" fmla="*/ 61 w 61"/>
                <a:gd name="T9" fmla="*/ 41 h 44"/>
                <a:gd name="T10" fmla="*/ 52 w 61"/>
                <a:gd name="T11" fmla="*/ 9 h 44"/>
                <a:gd name="T12" fmla="*/ 45 w 61"/>
                <a:gd name="T13" fmla="*/ 10 h 44"/>
                <a:gd name="T14" fmla="*/ 39 w 61"/>
                <a:gd name="T15" fmla="*/ 9 h 44"/>
                <a:gd name="T16" fmla="*/ 33 w 61"/>
                <a:gd name="T17" fmla="*/ 3 h 44"/>
                <a:gd name="T18" fmla="*/ 32 w 61"/>
                <a:gd name="T19" fmla="*/ 1 h 44"/>
                <a:gd name="T20" fmla="*/ 32 w 61"/>
                <a:gd name="T21" fmla="*/ 0 h 44"/>
                <a:gd name="T22" fmla="*/ 32 w 61"/>
                <a:gd name="T23" fmla="*/ 0 h 44"/>
                <a:gd name="T24" fmla="*/ 22 w 61"/>
                <a:gd name="T25" fmla="*/ 4 h 44"/>
                <a:gd name="T26" fmla="*/ 32 w 61"/>
                <a:gd name="T27" fmla="*/ 0 h 44"/>
                <a:gd name="T28" fmla="*/ 32 w 61"/>
                <a:gd name="T29" fmla="*/ 0 h 44"/>
                <a:gd name="T30" fmla="*/ 22 w 61"/>
                <a:gd name="T31" fmla="*/ 4 h 44"/>
                <a:gd name="T32" fmla="*/ 32 w 61"/>
                <a:gd name="T33" fmla="*/ 0 h 44"/>
                <a:gd name="T34" fmla="*/ 0 w 61"/>
                <a:gd name="T35"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44">
                  <a:moveTo>
                    <a:pt x="0" y="12"/>
                  </a:moveTo>
                  <a:cubicBezTo>
                    <a:pt x="1" y="13"/>
                    <a:pt x="3" y="20"/>
                    <a:pt x="10" y="28"/>
                  </a:cubicBezTo>
                  <a:cubicBezTo>
                    <a:pt x="13" y="31"/>
                    <a:pt x="18" y="35"/>
                    <a:pt x="24" y="38"/>
                  </a:cubicBezTo>
                  <a:cubicBezTo>
                    <a:pt x="29" y="42"/>
                    <a:pt x="37" y="44"/>
                    <a:pt x="45" y="44"/>
                  </a:cubicBezTo>
                  <a:cubicBezTo>
                    <a:pt x="50" y="44"/>
                    <a:pt x="56" y="43"/>
                    <a:pt x="61" y="41"/>
                  </a:cubicBezTo>
                  <a:lnTo>
                    <a:pt x="52" y="9"/>
                  </a:lnTo>
                  <a:cubicBezTo>
                    <a:pt x="49" y="10"/>
                    <a:pt x="47" y="10"/>
                    <a:pt x="45" y="10"/>
                  </a:cubicBezTo>
                  <a:cubicBezTo>
                    <a:pt x="42" y="10"/>
                    <a:pt x="41" y="10"/>
                    <a:pt x="39" y="9"/>
                  </a:cubicBezTo>
                  <a:cubicBezTo>
                    <a:pt x="37" y="8"/>
                    <a:pt x="35" y="6"/>
                    <a:pt x="33" y="3"/>
                  </a:cubicBezTo>
                  <a:lnTo>
                    <a:pt x="32" y="1"/>
                  </a:lnTo>
                  <a:lnTo>
                    <a:pt x="32" y="0"/>
                  </a:lnTo>
                  <a:lnTo>
                    <a:pt x="32" y="0"/>
                  </a:lnTo>
                  <a:lnTo>
                    <a:pt x="22" y="4"/>
                  </a:lnTo>
                  <a:lnTo>
                    <a:pt x="32" y="0"/>
                  </a:lnTo>
                  <a:lnTo>
                    <a:pt x="32" y="0"/>
                  </a:lnTo>
                  <a:lnTo>
                    <a:pt x="22" y="4"/>
                  </a:lnTo>
                  <a:lnTo>
                    <a:pt x="32" y="0"/>
                  </a:lnTo>
                  <a:lnTo>
                    <a:pt x="0" y="12"/>
                  </a:lnTo>
                </a:path>
              </a:pathLst>
            </a:cu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11" name="Freeform 122">
              <a:extLst>
                <a:ext uri="{FF2B5EF4-FFF2-40B4-BE49-F238E27FC236}">
                  <a16:creationId xmlns:a16="http://schemas.microsoft.com/office/drawing/2014/main" id="{DC66427D-B0A4-862E-136C-A97833AF07BA}"/>
                </a:ext>
              </a:extLst>
            </p:cNvPr>
            <p:cNvSpPr>
              <a:spLocks/>
            </p:cNvSpPr>
            <p:nvPr/>
          </p:nvSpPr>
          <p:spPr bwMode="auto">
            <a:xfrm>
              <a:off x="6537818" y="3442970"/>
              <a:ext cx="165952" cy="124464"/>
            </a:xfrm>
            <a:custGeom>
              <a:avLst/>
              <a:gdLst>
                <a:gd name="T0" fmla="*/ 4 w 58"/>
                <a:gd name="T1" fmla="*/ 34 h 48"/>
                <a:gd name="T2" fmla="*/ 3 w 58"/>
                <a:gd name="T3" fmla="*/ 25 h 48"/>
                <a:gd name="T4" fmla="*/ 3 w 58"/>
                <a:gd name="T5" fmla="*/ 34 h 48"/>
                <a:gd name="T6" fmla="*/ 4 w 58"/>
                <a:gd name="T7" fmla="*/ 34 h 48"/>
                <a:gd name="T8" fmla="*/ 3 w 58"/>
                <a:gd name="T9" fmla="*/ 25 h 48"/>
                <a:gd name="T10" fmla="*/ 3 w 58"/>
                <a:gd name="T11" fmla="*/ 34 h 48"/>
                <a:gd name="T12" fmla="*/ 3 w 58"/>
                <a:gd name="T13" fmla="*/ 34 h 48"/>
                <a:gd name="T14" fmla="*/ 15 w 58"/>
                <a:gd name="T15" fmla="*/ 36 h 48"/>
                <a:gd name="T16" fmla="*/ 34 w 58"/>
                <a:gd name="T17" fmla="*/ 48 h 48"/>
                <a:gd name="T18" fmla="*/ 58 w 58"/>
                <a:gd name="T19" fmla="*/ 25 h 48"/>
                <a:gd name="T20" fmla="*/ 26 w 58"/>
                <a:gd name="T21" fmla="*/ 4 h 48"/>
                <a:gd name="T22" fmla="*/ 3 w 58"/>
                <a:gd name="T23" fmla="*/ 0 h 48"/>
                <a:gd name="T24" fmla="*/ 0 w 58"/>
                <a:gd name="T25" fmla="*/ 0 h 48"/>
                <a:gd name="T26" fmla="*/ 4 w 58"/>
                <a:gd name="T2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8">
                  <a:moveTo>
                    <a:pt x="4" y="34"/>
                  </a:moveTo>
                  <a:lnTo>
                    <a:pt x="3" y="25"/>
                  </a:lnTo>
                  <a:lnTo>
                    <a:pt x="3" y="34"/>
                  </a:lnTo>
                  <a:lnTo>
                    <a:pt x="4" y="34"/>
                  </a:lnTo>
                  <a:lnTo>
                    <a:pt x="3" y="25"/>
                  </a:lnTo>
                  <a:lnTo>
                    <a:pt x="3" y="34"/>
                  </a:lnTo>
                  <a:lnTo>
                    <a:pt x="3" y="34"/>
                  </a:lnTo>
                  <a:cubicBezTo>
                    <a:pt x="5" y="34"/>
                    <a:pt x="10" y="34"/>
                    <a:pt x="15" y="36"/>
                  </a:cubicBezTo>
                  <a:cubicBezTo>
                    <a:pt x="21" y="37"/>
                    <a:pt x="28" y="41"/>
                    <a:pt x="34" y="48"/>
                  </a:cubicBezTo>
                  <a:lnTo>
                    <a:pt x="58" y="25"/>
                  </a:lnTo>
                  <a:cubicBezTo>
                    <a:pt x="48" y="14"/>
                    <a:pt x="36" y="7"/>
                    <a:pt x="26" y="4"/>
                  </a:cubicBezTo>
                  <a:cubicBezTo>
                    <a:pt x="16" y="1"/>
                    <a:pt x="7" y="0"/>
                    <a:pt x="3" y="0"/>
                  </a:cubicBezTo>
                  <a:lnTo>
                    <a:pt x="0" y="0"/>
                  </a:lnTo>
                  <a:lnTo>
                    <a:pt x="4" y="34"/>
                  </a:lnTo>
                </a:path>
              </a:pathLst>
            </a:cu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12" name="Freeform 124">
              <a:extLst>
                <a:ext uri="{FF2B5EF4-FFF2-40B4-BE49-F238E27FC236}">
                  <a16:creationId xmlns:a16="http://schemas.microsoft.com/office/drawing/2014/main" id="{7E4DEAC3-2A7A-5982-05C2-7BE63FE9AA08}"/>
                </a:ext>
              </a:extLst>
            </p:cNvPr>
            <p:cNvSpPr>
              <a:spLocks/>
            </p:cNvSpPr>
            <p:nvPr/>
          </p:nvSpPr>
          <p:spPr bwMode="auto">
            <a:xfrm>
              <a:off x="7077163" y="3194042"/>
              <a:ext cx="1327618" cy="1348369"/>
            </a:xfrm>
            <a:custGeom>
              <a:avLst/>
              <a:gdLst>
                <a:gd name="T0" fmla="*/ 62 w 64"/>
                <a:gd name="T1" fmla="*/ 62 h 65"/>
                <a:gd name="T2" fmla="*/ 62 w 64"/>
                <a:gd name="T3" fmla="*/ 60 h 65"/>
                <a:gd name="T4" fmla="*/ 4 w 64"/>
                <a:gd name="T5" fmla="*/ 60 h 65"/>
                <a:gd name="T6" fmla="*/ 4 w 64"/>
                <a:gd name="T7" fmla="*/ 5 h 65"/>
                <a:gd name="T8" fmla="*/ 60 w 64"/>
                <a:gd name="T9" fmla="*/ 5 h 65"/>
                <a:gd name="T10" fmla="*/ 60 w 64"/>
                <a:gd name="T11" fmla="*/ 62 h 65"/>
                <a:gd name="T12" fmla="*/ 62 w 64"/>
                <a:gd name="T13" fmla="*/ 62 h 65"/>
                <a:gd name="T14" fmla="*/ 62 w 64"/>
                <a:gd name="T15" fmla="*/ 60 h 65"/>
                <a:gd name="T16" fmla="*/ 62 w 64"/>
                <a:gd name="T17" fmla="*/ 62 h 65"/>
                <a:gd name="T18" fmla="*/ 64 w 64"/>
                <a:gd name="T19" fmla="*/ 62 h 65"/>
                <a:gd name="T20" fmla="*/ 64 w 64"/>
                <a:gd name="T21" fmla="*/ 0 h 65"/>
                <a:gd name="T22" fmla="*/ 0 w 64"/>
                <a:gd name="T23" fmla="*/ 0 h 65"/>
                <a:gd name="T24" fmla="*/ 0 w 64"/>
                <a:gd name="T25" fmla="*/ 65 h 65"/>
                <a:gd name="T26" fmla="*/ 64 w 64"/>
                <a:gd name="T27" fmla="*/ 65 h 65"/>
                <a:gd name="T28" fmla="*/ 64 w 64"/>
                <a:gd name="T29" fmla="*/ 62 h 65"/>
                <a:gd name="T30" fmla="*/ 62 w 64"/>
                <a:gd name="T31" fmla="*/ 6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5">
                  <a:moveTo>
                    <a:pt x="62" y="62"/>
                  </a:moveTo>
                  <a:lnTo>
                    <a:pt x="62" y="60"/>
                  </a:lnTo>
                  <a:lnTo>
                    <a:pt x="4" y="60"/>
                  </a:lnTo>
                  <a:lnTo>
                    <a:pt x="4" y="5"/>
                  </a:lnTo>
                  <a:lnTo>
                    <a:pt x="60" y="5"/>
                  </a:lnTo>
                  <a:lnTo>
                    <a:pt x="60" y="62"/>
                  </a:lnTo>
                  <a:lnTo>
                    <a:pt x="62" y="62"/>
                  </a:lnTo>
                  <a:lnTo>
                    <a:pt x="62" y="60"/>
                  </a:lnTo>
                  <a:lnTo>
                    <a:pt x="62" y="62"/>
                  </a:lnTo>
                  <a:lnTo>
                    <a:pt x="64" y="62"/>
                  </a:lnTo>
                  <a:lnTo>
                    <a:pt x="64" y="0"/>
                  </a:lnTo>
                  <a:lnTo>
                    <a:pt x="0" y="0"/>
                  </a:lnTo>
                  <a:lnTo>
                    <a:pt x="0" y="65"/>
                  </a:lnTo>
                  <a:lnTo>
                    <a:pt x="64" y="65"/>
                  </a:lnTo>
                  <a:lnTo>
                    <a:pt x="64" y="62"/>
                  </a:lnTo>
                  <a:lnTo>
                    <a:pt x="62" y="62"/>
                  </a:lnTo>
                  <a:close/>
                </a:path>
              </a:pathLst>
            </a:cu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13" name="Freeform 126">
              <a:extLst>
                <a:ext uri="{FF2B5EF4-FFF2-40B4-BE49-F238E27FC236}">
                  <a16:creationId xmlns:a16="http://schemas.microsoft.com/office/drawing/2014/main" id="{445E9B4F-222C-5277-ACE2-7F94DCD57638}"/>
                </a:ext>
              </a:extLst>
            </p:cNvPr>
            <p:cNvSpPr>
              <a:spLocks/>
            </p:cNvSpPr>
            <p:nvPr/>
          </p:nvSpPr>
          <p:spPr bwMode="auto">
            <a:xfrm>
              <a:off x="7388317" y="3525946"/>
              <a:ext cx="705297" cy="684560"/>
            </a:xfrm>
            <a:custGeom>
              <a:avLst/>
              <a:gdLst>
                <a:gd name="T0" fmla="*/ 32 w 34"/>
                <a:gd name="T1" fmla="*/ 31 h 33"/>
                <a:gd name="T2" fmla="*/ 32 w 34"/>
                <a:gd name="T3" fmla="*/ 29 h 33"/>
                <a:gd name="T4" fmla="*/ 4 w 34"/>
                <a:gd name="T5" fmla="*/ 29 h 33"/>
                <a:gd name="T6" fmla="*/ 4 w 34"/>
                <a:gd name="T7" fmla="*/ 4 h 33"/>
                <a:gd name="T8" fmla="*/ 30 w 34"/>
                <a:gd name="T9" fmla="*/ 4 h 33"/>
                <a:gd name="T10" fmla="*/ 30 w 34"/>
                <a:gd name="T11" fmla="*/ 31 h 33"/>
                <a:gd name="T12" fmla="*/ 32 w 34"/>
                <a:gd name="T13" fmla="*/ 31 h 33"/>
                <a:gd name="T14" fmla="*/ 32 w 34"/>
                <a:gd name="T15" fmla="*/ 29 h 33"/>
                <a:gd name="T16" fmla="*/ 32 w 34"/>
                <a:gd name="T17" fmla="*/ 31 h 33"/>
                <a:gd name="T18" fmla="*/ 34 w 34"/>
                <a:gd name="T19" fmla="*/ 31 h 33"/>
                <a:gd name="T20" fmla="*/ 34 w 34"/>
                <a:gd name="T21" fmla="*/ 0 h 33"/>
                <a:gd name="T22" fmla="*/ 0 w 34"/>
                <a:gd name="T23" fmla="*/ 0 h 33"/>
                <a:gd name="T24" fmla="*/ 0 w 34"/>
                <a:gd name="T25" fmla="*/ 33 h 33"/>
                <a:gd name="T26" fmla="*/ 34 w 34"/>
                <a:gd name="T27" fmla="*/ 33 h 33"/>
                <a:gd name="T28" fmla="*/ 34 w 34"/>
                <a:gd name="T29" fmla="*/ 31 h 33"/>
                <a:gd name="T30" fmla="*/ 32 w 34"/>
                <a:gd name="T31"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3">
                  <a:moveTo>
                    <a:pt x="32" y="31"/>
                  </a:moveTo>
                  <a:lnTo>
                    <a:pt x="32" y="29"/>
                  </a:lnTo>
                  <a:lnTo>
                    <a:pt x="4" y="29"/>
                  </a:lnTo>
                  <a:lnTo>
                    <a:pt x="4" y="4"/>
                  </a:lnTo>
                  <a:lnTo>
                    <a:pt x="30" y="4"/>
                  </a:lnTo>
                  <a:lnTo>
                    <a:pt x="30" y="31"/>
                  </a:lnTo>
                  <a:lnTo>
                    <a:pt x="32" y="31"/>
                  </a:lnTo>
                  <a:lnTo>
                    <a:pt x="32" y="29"/>
                  </a:lnTo>
                  <a:lnTo>
                    <a:pt x="32" y="31"/>
                  </a:lnTo>
                  <a:lnTo>
                    <a:pt x="34" y="31"/>
                  </a:lnTo>
                  <a:lnTo>
                    <a:pt x="34" y="0"/>
                  </a:lnTo>
                  <a:lnTo>
                    <a:pt x="0" y="0"/>
                  </a:lnTo>
                  <a:lnTo>
                    <a:pt x="0" y="33"/>
                  </a:lnTo>
                  <a:lnTo>
                    <a:pt x="34" y="33"/>
                  </a:lnTo>
                  <a:lnTo>
                    <a:pt x="34" y="31"/>
                  </a:lnTo>
                  <a:lnTo>
                    <a:pt x="32" y="31"/>
                  </a:lnTo>
                  <a:close/>
                </a:path>
              </a:pathLst>
            </a:cu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14" name="Rectangle 127">
              <a:extLst>
                <a:ext uri="{FF2B5EF4-FFF2-40B4-BE49-F238E27FC236}">
                  <a16:creationId xmlns:a16="http://schemas.microsoft.com/office/drawing/2014/main" id="{3346C2EB-15A6-913A-CEE6-38EFC1DEE64F}"/>
                </a:ext>
              </a:extLst>
            </p:cNvPr>
            <p:cNvSpPr>
              <a:spLocks noChangeArrowheads="1"/>
            </p:cNvSpPr>
            <p:nvPr/>
          </p:nvSpPr>
          <p:spPr bwMode="auto">
            <a:xfrm>
              <a:off x="7388317" y="3422220"/>
              <a:ext cx="82976" cy="14521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15" name="Rectangle 128">
              <a:extLst>
                <a:ext uri="{FF2B5EF4-FFF2-40B4-BE49-F238E27FC236}">
                  <a16:creationId xmlns:a16="http://schemas.microsoft.com/office/drawing/2014/main" id="{34EF4D92-EF05-5AB8-1CAF-0BBFD3E6A4D7}"/>
                </a:ext>
              </a:extLst>
            </p:cNvPr>
            <p:cNvSpPr>
              <a:spLocks noChangeArrowheads="1"/>
            </p:cNvSpPr>
            <p:nvPr/>
          </p:nvSpPr>
          <p:spPr bwMode="auto">
            <a:xfrm>
              <a:off x="7595757" y="3422220"/>
              <a:ext cx="82976" cy="14521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16" name="Rectangle 129">
              <a:extLst>
                <a:ext uri="{FF2B5EF4-FFF2-40B4-BE49-F238E27FC236}">
                  <a16:creationId xmlns:a16="http://schemas.microsoft.com/office/drawing/2014/main" id="{B3C98402-4011-5E84-9469-B878D1122413}"/>
                </a:ext>
              </a:extLst>
            </p:cNvPr>
            <p:cNvSpPr>
              <a:spLocks noChangeArrowheads="1"/>
            </p:cNvSpPr>
            <p:nvPr/>
          </p:nvSpPr>
          <p:spPr bwMode="auto">
            <a:xfrm>
              <a:off x="7803197" y="3422220"/>
              <a:ext cx="82976" cy="14521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17" name="Rectangle 130">
              <a:extLst>
                <a:ext uri="{FF2B5EF4-FFF2-40B4-BE49-F238E27FC236}">
                  <a16:creationId xmlns:a16="http://schemas.microsoft.com/office/drawing/2014/main" id="{4C014822-FA94-1250-EB28-69331316F413}"/>
                </a:ext>
              </a:extLst>
            </p:cNvPr>
            <p:cNvSpPr>
              <a:spLocks noChangeArrowheads="1"/>
            </p:cNvSpPr>
            <p:nvPr/>
          </p:nvSpPr>
          <p:spPr bwMode="auto">
            <a:xfrm>
              <a:off x="8010638" y="3422220"/>
              <a:ext cx="82976" cy="14521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18" name="Rectangle 131">
              <a:extLst>
                <a:ext uri="{FF2B5EF4-FFF2-40B4-BE49-F238E27FC236}">
                  <a16:creationId xmlns:a16="http://schemas.microsoft.com/office/drawing/2014/main" id="{0775E38C-EA5D-9FEC-40D1-966EFEE767FD}"/>
                </a:ext>
              </a:extLst>
            </p:cNvPr>
            <p:cNvSpPr>
              <a:spLocks noChangeArrowheads="1"/>
            </p:cNvSpPr>
            <p:nvPr/>
          </p:nvSpPr>
          <p:spPr bwMode="auto">
            <a:xfrm>
              <a:off x="7388317" y="4169005"/>
              <a:ext cx="82976" cy="14521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19" name="Rectangle 132">
              <a:extLst>
                <a:ext uri="{FF2B5EF4-FFF2-40B4-BE49-F238E27FC236}">
                  <a16:creationId xmlns:a16="http://schemas.microsoft.com/office/drawing/2014/main" id="{E3C8702C-B768-000F-5720-E6FF0D5A94BF}"/>
                </a:ext>
              </a:extLst>
            </p:cNvPr>
            <p:cNvSpPr>
              <a:spLocks noChangeArrowheads="1"/>
            </p:cNvSpPr>
            <p:nvPr/>
          </p:nvSpPr>
          <p:spPr bwMode="auto">
            <a:xfrm>
              <a:off x="7595757" y="4169005"/>
              <a:ext cx="82976" cy="14521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20" name="Rectangle 133">
              <a:extLst>
                <a:ext uri="{FF2B5EF4-FFF2-40B4-BE49-F238E27FC236}">
                  <a16:creationId xmlns:a16="http://schemas.microsoft.com/office/drawing/2014/main" id="{F84D7661-EEA8-A339-E132-2FE132CB4D9D}"/>
                </a:ext>
              </a:extLst>
            </p:cNvPr>
            <p:cNvSpPr>
              <a:spLocks noChangeArrowheads="1"/>
            </p:cNvSpPr>
            <p:nvPr/>
          </p:nvSpPr>
          <p:spPr bwMode="auto">
            <a:xfrm>
              <a:off x="7803197" y="4169005"/>
              <a:ext cx="82976" cy="14521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21" name="Rectangle 134">
              <a:extLst>
                <a:ext uri="{FF2B5EF4-FFF2-40B4-BE49-F238E27FC236}">
                  <a16:creationId xmlns:a16="http://schemas.microsoft.com/office/drawing/2014/main" id="{263F135E-87A4-537A-7079-29191E57BA40}"/>
                </a:ext>
              </a:extLst>
            </p:cNvPr>
            <p:cNvSpPr>
              <a:spLocks noChangeArrowheads="1"/>
            </p:cNvSpPr>
            <p:nvPr/>
          </p:nvSpPr>
          <p:spPr bwMode="auto">
            <a:xfrm>
              <a:off x="8010638" y="4169005"/>
              <a:ext cx="82976" cy="14521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22" name="Rectangle 135">
              <a:extLst>
                <a:ext uri="{FF2B5EF4-FFF2-40B4-BE49-F238E27FC236}">
                  <a16:creationId xmlns:a16="http://schemas.microsoft.com/office/drawing/2014/main" id="{089D73D8-CCC8-6711-4CEC-6F84A496019E}"/>
                </a:ext>
              </a:extLst>
            </p:cNvPr>
            <p:cNvSpPr>
              <a:spLocks noChangeArrowheads="1"/>
            </p:cNvSpPr>
            <p:nvPr/>
          </p:nvSpPr>
          <p:spPr bwMode="auto">
            <a:xfrm>
              <a:off x="8052126" y="3525946"/>
              <a:ext cx="145215" cy="82976"/>
            </a:xfrm>
            <a:prstGeom prst="rect">
              <a:avLst/>
            </a:pr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23" name="Rectangle 136">
              <a:extLst>
                <a:ext uri="{FF2B5EF4-FFF2-40B4-BE49-F238E27FC236}">
                  <a16:creationId xmlns:a16="http://schemas.microsoft.com/office/drawing/2014/main" id="{9156846D-E558-7218-688C-B9D4CF517E4A}"/>
                </a:ext>
              </a:extLst>
            </p:cNvPr>
            <p:cNvSpPr>
              <a:spLocks noChangeArrowheads="1"/>
            </p:cNvSpPr>
            <p:nvPr/>
          </p:nvSpPr>
          <p:spPr bwMode="auto">
            <a:xfrm>
              <a:off x="8052126" y="3712636"/>
              <a:ext cx="145215" cy="10372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24" name="Rectangle 137">
              <a:extLst>
                <a:ext uri="{FF2B5EF4-FFF2-40B4-BE49-F238E27FC236}">
                  <a16:creationId xmlns:a16="http://schemas.microsoft.com/office/drawing/2014/main" id="{14B03204-300C-3692-9FC3-CF455FBEFA0A}"/>
                </a:ext>
              </a:extLst>
            </p:cNvPr>
            <p:cNvSpPr>
              <a:spLocks noChangeArrowheads="1"/>
            </p:cNvSpPr>
            <p:nvPr/>
          </p:nvSpPr>
          <p:spPr bwMode="auto">
            <a:xfrm>
              <a:off x="8052126" y="3920077"/>
              <a:ext cx="145215" cy="10372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25" name="Rectangle 138">
              <a:extLst>
                <a:ext uri="{FF2B5EF4-FFF2-40B4-BE49-F238E27FC236}">
                  <a16:creationId xmlns:a16="http://schemas.microsoft.com/office/drawing/2014/main" id="{E5FF7882-2C46-4184-8F7A-A0C896349C94}"/>
                </a:ext>
              </a:extLst>
            </p:cNvPr>
            <p:cNvSpPr>
              <a:spLocks noChangeArrowheads="1"/>
            </p:cNvSpPr>
            <p:nvPr/>
          </p:nvSpPr>
          <p:spPr bwMode="auto">
            <a:xfrm>
              <a:off x="8052126" y="4127517"/>
              <a:ext cx="145215" cy="82976"/>
            </a:xfrm>
            <a:prstGeom prst="rect">
              <a:avLst/>
            </a:pr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26" name="Rectangle 139">
              <a:extLst>
                <a:ext uri="{FF2B5EF4-FFF2-40B4-BE49-F238E27FC236}">
                  <a16:creationId xmlns:a16="http://schemas.microsoft.com/office/drawing/2014/main" id="{84322ECF-6083-65DC-0D02-17ED14CFC6BC}"/>
                </a:ext>
              </a:extLst>
            </p:cNvPr>
            <p:cNvSpPr>
              <a:spLocks noChangeArrowheads="1"/>
            </p:cNvSpPr>
            <p:nvPr/>
          </p:nvSpPr>
          <p:spPr bwMode="auto">
            <a:xfrm>
              <a:off x="7284603" y="3525946"/>
              <a:ext cx="145215" cy="82976"/>
            </a:xfrm>
            <a:prstGeom prst="rect">
              <a:avLst/>
            </a:pr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27" name="Rectangle 140">
              <a:extLst>
                <a:ext uri="{FF2B5EF4-FFF2-40B4-BE49-F238E27FC236}">
                  <a16:creationId xmlns:a16="http://schemas.microsoft.com/office/drawing/2014/main" id="{033945AB-8588-DFC3-F9D6-68D0CB10B7E4}"/>
                </a:ext>
              </a:extLst>
            </p:cNvPr>
            <p:cNvSpPr>
              <a:spLocks noChangeArrowheads="1"/>
            </p:cNvSpPr>
            <p:nvPr/>
          </p:nvSpPr>
          <p:spPr bwMode="auto">
            <a:xfrm>
              <a:off x="7284603" y="3712636"/>
              <a:ext cx="145215" cy="10372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28" name="Rectangle 141">
              <a:extLst>
                <a:ext uri="{FF2B5EF4-FFF2-40B4-BE49-F238E27FC236}">
                  <a16:creationId xmlns:a16="http://schemas.microsoft.com/office/drawing/2014/main" id="{9E643E79-9BCC-7E2F-DF68-5E7464F1DCE3}"/>
                </a:ext>
              </a:extLst>
            </p:cNvPr>
            <p:cNvSpPr>
              <a:spLocks noChangeArrowheads="1"/>
            </p:cNvSpPr>
            <p:nvPr/>
          </p:nvSpPr>
          <p:spPr bwMode="auto">
            <a:xfrm>
              <a:off x="7284603" y="3920077"/>
              <a:ext cx="145215" cy="103727"/>
            </a:xfrm>
            <a:prstGeom prst="rect">
              <a:avLst/>
            </a:pr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29" name="Rectangle 142">
              <a:extLst>
                <a:ext uri="{FF2B5EF4-FFF2-40B4-BE49-F238E27FC236}">
                  <a16:creationId xmlns:a16="http://schemas.microsoft.com/office/drawing/2014/main" id="{19982647-A531-5518-A447-BA3F6CAE5C55}"/>
                </a:ext>
              </a:extLst>
            </p:cNvPr>
            <p:cNvSpPr>
              <a:spLocks noChangeArrowheads="1"/>
            </p:cNvSpPr>
            <p:nvPr/>
          </p:nvSpPr>
          <p:spPr bwMode="auto">
            <a:xfrm>
              <a:off x="7284603" y="4127517"/>
              <a:ext cx="145215" cy="82976"/>
            </a:xfrm>
            <a:prstGeom prst="rect">
              <a:avLst/>
            </a:pr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30" name="Rectangle 143">
              <a:extLst>
                <a:ext uri="{FF2B5EF4-FFF2-40B4-BE49-F238E27FC236}">
                  <a16:creationId xmlns:a16="http://schemas.microsoft.com/office/drawing/2014/main" id="{F1AFCE0B-19F5-4374-9726-230B38E279D3}"/>
                </a:ext>
              </a:extLst>
            </p:cNvPr>
            <p:cNvSpPr>
              <a:spLocks noChangeArrowheads="1"/>
            </p:cNvSpPr>
            <p:nvPr/>
          </p:nvSpPr>
          <p:spPr bwMode="auto">
            <a:xfrm>
              <a:off x="7699484" y="2550970"/>
              <a:ext cx="82976" cy="53934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31" name="Freeform 144">
              <a:extLst>
                <a:ext uri="{FF2B5EF4-FFF2-40B4-BE49-F238E27FC236}">
                  <a16:creationId xmlns:a16="http://schemas.microsoft.com/office/drawing/2014/main" id="{5FBF2CF3-12FE-0C01-FF11-23F5F91F22C2}"/>
                </a:ext>
              </a:extLst>
            </p:cNvPr>
            <p:cNvSpPr>
              <a:spLocks/>
            </p:cNvSpPr>
            <p:nvPr/>
          </p:nvSpPr>
          <p:spPr bwMode="auto">
            <a:xfrm>
              <a:off x="9110078" y="3297755"/>
              <a:ext cx="311167" cy="912738"/>
            </a:xfrm>
            <a:custGeom>
              <a:avLst/>
              <a:gdLst>
                <a:gd name="T0" fmla="*/ 0 w 15"/>
                <a:gd name="T1" fmla="*/ 44 h 44"/>
                <a:gd name="T2" fmla="*/ 15 w 15"/>
                <a:gd name="T3" fmla="*/ 44 h 44"/>
                <a:gd name="T4" fmla="*/ 15 w 15"/>
                <a:gd name="T5" fmla="*/ 0 h 44"/>
                <a:gd name="T6" fmla="*/ 11 w 15"/>
                <a:gd name="T7" fmla="*/ 0 h 44"/>
                <a:gd name="T8" fmla="*/ 11 w 15"/>
                <a:gd name="T9" fmla="*/ 40 h 44"/>
                <a:gd name="T10" fmla="*/ 0 w 15"/>
                <a:gd name="T11" fmla="*/ 40 h 44"/>
                <a:gd name="T12" fmla="*/ 0 w 1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5" h="44">
                  <a:moveTo>
                    <a:pt x="0" y="44"/>
                  </a:moveTo>
                  <a:lnTo>
                    <a:pt x="15" y="44"/>
                  </a:lnTo>
                  <a:lnTo>
                    <a:pt x="15" y="0"/>
                  </a:lnTo>
                  <a:lnTo>
                    <a:pt x="11" y="0"/>
                  </a:lnTo>
                  <a:lnTo>
                    <a:pt x="11" y="40"/>
                  </a:lnTo>
                  <a:lnTo>
                    <a:pt x="0" y="40"/>
                  </a:ln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32" name="Freeform 145">
              <a:extLst>
                <a:ext uri="{FF2B5EF4-FFF2-40B4-BE49-F238E27FC236}">
                  <a16:creationId xmlns:a16="http://schemas.microsoft.com/office/drawing/2014/main" id="{848F5F29-5975-673B-31E5-BF2D5BF13053}"/>
                </a:ext>
              </a:extLst>
            </p:cNvPr>
            <p:cNvSpPr>
              <a:spLocks/>
            </p:cNvSpPr>
            <p:nvPr/>
          </p:nvSpPr>
          <p:spPr bwMode="auto">
            <a:xfrm>
              <a:off x="6081449" y="2779161"/>
              <a:ext cx="228191" cy="829762"/>
            </a:xfrm>
            <a:custGeom>
              <a:avLst/>
              <a:gdLst>
                <a:gd name="T0" fmla="*/ 11 w 11"/>
                <a:gd name="T1" fmla="*/ 36 h 40"/>
                <a:gd name="T2" fmla="*/ 4 w 11"/>
                <a:gd name="T3" fmla="*/ 36 h 40"/>
                <a:gd name="T4" fmla="*/ 4 w 11"/>
                <a:gd name="T5" fmla="*/ 0 h 40"/>
                <a:gd name="T6" fmla="*/ 0 w 11"/>
                <a:gd name="T7" fmla="*/ 0 h 40"/>
                <a:gd name="T8" fmla="*/ 0 w 11"/>
                <a:gd name="T9" fmla="*/ 40 h 40"/>
                <a:gd name="T10" fmla="*/ 11 w 11"/>
                <a:gd name="T11" fmla="*/ 40 h 40"/>
                <a:gd name="T12" fmla="*/ 11 w 11"/>
                <a:gd name="T13" fmla="*/ 36 h 40"/>
              </a:gdLst>
              <a:ahLst/>
              <a:cxnLst>
                <a:cxn ang="0">
                  <a:pos x="T0" y="T1"/>
                </a:cxn>
                <a:cxn ang="0">
                  <a:pos x="T2" y="T3"/>
                </a:cxn>
                <a:cxn ang="0">
                  <a:pos x="T4" y="T5"/>
                </a:cxn>
                <a:cxn ang="0">
                  <a:pos x="T6" y="T7"/>
                </a:cxn>
                <a:cxn ang="0">
                  <a:pos x="T8" y="T9"/>
                </a:cxn>
                <a:cxn ang="0">
                  <a:pos x="T10" y="T11"/>
                </a:cxn>
                <a:cxn ang="0">
                  <a:pos x="T12" y="T13"/>
                </a:cxn>
              </a:cxnLst>
              <a:rect l="0" t="0" r="r" b="b"/>
              <a:pathLst>
                <a:path w="11" h="40">
                  <a:moveTo>
                    <a:pt x="11" y="36"/>
                  </a:moveTo>
                  <a:lnTo>
                    <a:pt x="4" y="36"/>
                  </a:lnTo>
                  <a:lnTo>
                    <a:pt x="4" y="0"/>
                  </a:lnTo>
                  <a:lnTo>
                    <a:pt x="0" y="0"/>
                  </a:lnTo>
                  <a:lnTo>
                    <a:pt x="0" y="40"/>
                  </a:lnTo>
                  <a:lnTo>
                    <a:pt x="11" y="40"/>
                  </a:lnTo>
                  <a:lnTo>
                    <a:pt x="11" y="36"/>
                  </a:lnTo>
                  <a:close/>
                </a:path>
              </a:pathLst>
            </a:cu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33" name="Freeform 146">
              <a:extLst>
                <a:ext uri="{FF2B5EF4-FFF2-40B4-BE49-F238E27FC236}">
                  <a16:creationId xmlns:a16="http://schemas.microsoft.com/office/drawing/2014/main" id="{8451E7F0-0D10-5886-094C-045F8CA7D216}"/>
                </a:ext>
              </a:extLst>
            </p:cNvPr>
            <p:cNvSpPr>
              <a:spLocks/>
            </p:cNvSpPr>
            <p:nvPr/>
          </p:nvSpPr>
          <p:spPr bwMode="auto">
            <a:xfrm>
              <a:off x="5936234" y="2447256"/>
              <a:ext cx="373393" cy="373393"/>
            </a:xfrm>
            <a:custGeom>
              <a:avLst/>
              <a:gdLst>
                <a:gd name="T0" fmla="*/ 125 w 141"/>
                <a:gd name="T1" fmla="*/ 70 h 141"/>
                <a:gd name="T2" fmla="*/ 108 w 141"/>
                <a:gd name="T3" fmla="*/ 70 h 141"/>
                <a:gd name="T4" fmla="*/ 71 w 141"/>
                <a:gd name="T5" fmla="*/ 107 h 141"/>
                <a:gd name="T6" fmla="*/ 34 w 141"/>
                <a:gd name="T7" fmla="*/ 70 h 141"/>
                <a:gd name="T8" fmla="*/ 71 w 141"/>
                <a:gd name="T9" fmla="*/ 33 h 141"/>
                <a:gd name="T10" fmla="*/ 108 w 141"/>
                <a:gd name="T11" fmla="*/ 70 h 141"/>
                <a:gd name="T12" fmla="*/ 125 w 141"/>
                <a:gd name="T13" fmla="*/ 70 h 141"/>
                <a:gd name="T14" fmla="*/ 141 w 141"/>
                <a:gd name="T15" fmla="*/ 70 h 141"/>
                <a:gd name="T16" fmla="*/ 71 w 141"/>
                <a:gd name="T17" fmla="*/ 0 h 141"/>
                <a:gd name="T18" fmla="*/ 0 w 141"/>
                <a:gd name="T19" fmla="*/ 70 h 141"/>
                <a:gd name="T20" fmla="*/ 71 w 141"/>
                <a:gd name="T21" fmla="*/ 141 h 141"/>
                <a:gd name="T22" fmla="*/ 141 w 141"/>
                <a:gd name="T23" fmla="*/ 70 h 141"/>
                <a:gd name="T24" fmla="*/ 125 w 141"/>
                <a:gd name="T25" fmla="*/ 7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41">
                  <a:moveTo>
                    <a:pt x="125" y="70"/>
                  </a:moveTo>
                  <a:lnTo>
                    <a:pt x="108" y="70"/>
                  </a:lnTo>
                  <a:cubicBezTo>
                    <a:pt x="108" y="91"/>
                    <a:pt x="91" y="107"/>
                    <a:pt x="71" y="107"/>
                  </a:cubicBezTo>
                  <a:cubicBezTo>
                    <a:pt x="50" y="107"/>
                    <a:pt x="34" y="91"/>
                    <a:pt x="34" y="70"/>
                  </a:cubicBezTo>
                  <a:cubicBezTo>
                    <a:pt x="34" y="50"/>
                    <a:pt x="50" y="33"/>
                    <a:pt x="71" y="33"/>
                  </a:cubicBezTo>
                  <a:cubicBezTo>
                    <a:pt x="91" y="33"/>
                    <a:pt x="108" y="50"/>
                    <a:pt x="108" y="70"/>
                  </a:cubicBezTo>
                  <a:lnTo>
                    <a:pt x="125" y="70"/>
                  </a:lnTo>
                  <a:lnTo>
                    <a:pt x="141" y="70"/>
                  </a:lnTo>
                  <a:cubicBezTo>
                    <a:pt x="141" y="31"/>
                    <a:pt x="110" y="0"/>
                    <a:pt x="71" y="0"/>
                  </a:cubicBezTo>
                  <a:cubicBezTo>
                    <a:pt x="32" y="0"/>
                    <a:pt x="0" y="31"/>
                    <a:pt x="0" y="70"/>
                  </a:cubicBezTo>
                  <a:cubicBezTo>
                    <a:pt x="0" y="109"/>
                    <a:pt x="32" y="141"/>
                    <a:pt x="71" y="141"/>
                  </a:cubicBezTo>
                  <a:cubicBezTo>
                    <a:pt x="110" y="141"/>
                    <a:pt x="141" y="109"/>
                    <a:pt x="141" y="70"/>
                  </a:cubicBezTo>
                  <a:lnTo>
                    <a:pt x="125" y="70"/>
                  </a:lnTo>
                  <a:close/>
                </a:path>
              </a:pathLst>
            </a:cu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34" name="Freeform 147">
              <a:extLst>
                <a:ext uri="{FF2B5EF4-FFF2-40B4-BE49-F238E27FC236}">
                  <a16:creationId xmlns:a16="http://schemas.microsoft.com/office/drawing/2014/main" id="{FC980E9A-6887-FE10-3F40-5FA47F64EDD2}"/>
                </a:ext>
              </a:extLst>
            </p:cNvPr>
            <p:cNvSpPr>
              <a:spLocks/>
            </p:cNvSpPr>
            <p:nvPr/>
          </p:nvSpPr>
          <p:spPr bwMode="auto">
            <a:xfrm>
              <a:off x="6081449" y="3816363"/>
              <a:ext cx="228191" cy="850512"/>
            </a:xfrm>
            <a:custGeom>
              <a:avLst/>
              <a:gdLst>
                <a:gd name="T0" fmla="*/ 11 w 11"/>
                <a:gd name="T1" fmla="*/ 0 h 41"/>
                <a:gd name="T2" fmla="*/ 0 w 11"/>
                <a:gd name="T3" fmla="*/ 0 h 41"/>
                <a:gd name="T4" fmla="*/ 0 w 11"/>
                <a:gd name="T5" fmla="*/ 41 h 41"/>
                <a:gd name="T6" fmla="*/ 4 w 11"/>
                <a:gd name="T7" fmla="*/ 41 h 41"/>
                <a:gd name="T8" fmla="*/ 4 w 11"/>
                <a:gd name="T9" fmla="*/ 5 h 41"/>
                <a:gd name="T10" fmla="*/ 11 w 11"/>
                <a:gd name="T11" fmla="*/ 5 h 41"/>
                <a:gd name="T12" fmla="*/ 11 w 11"/>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 h="41">
                  <a:moveTo>
                    <a:pt x="11" y="0"/>
                  </a:moveTo>
                  <a:lnTo>
                    <a:pt x="0" y="0"/>
                  </a:lnTo>
                  <a:lnTo>
                    <a:pt x="0" y="41"/>
                  </a:lnTo>
                  <a:lnTo>
                    <a:pt x="4" y="41"/>
                  </a:lnTo>
                  <a:lnTo>
                    <a:pt x="4" y="5"/>
                  </a:lnTo>
                  <a:lnTo>
                    <a:pt x="11" y="5"/>
                  </a:lnTo>
                  <a:lnTo>
                    <a:pt x="11" y="0"/>
                  </a:lnTo>
                  <a:close/>
                </a:path>
              </a:pathLst>
            </a:cu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35" name="Freeform 148">
              <a:extLst>
                <a:ext uri="{FF2B5EF4-FFF2-40B4-BE49-F238E27FC236}">
                  <a16:creationId xmlns:a16="http://schemas.microsoft.com/office/drawing/2014/main" id="{9D5CBF5E-2637-C100-109E-67224EBE2BAA}"/>
                </a:ext>
              </a:extLst>
            </p:cNvPr>
            <p:cNvSpPr>
              <a:spLocks/>
            </p:cNvSpPr>
            <p:nvPr/>
          </p:nvSpPr>
          <p:spPr bwMode="auto">
            <a:xfrm>
              <a:off x="5936234" y="4604637"/>
              <a:ext cx="373393" cy="394143"/>
            </a:xfrm>
            <a:custGeom>
              <a:avLst/>
              <a:gdLst>
                <a:gd name="T0" fmla="*/ 125 w 141"/>
                <a:gd name="T1" fmla="*/ 70 h 141"/>
                <a:gd name="T2" fmla="*/ 141 w 141"/>
                <a:gd name="T3" fmla="*/ 70 h 141"/>
                <a:gd name="T4" fmla="*/ 71 w 141"/>
                <a:gd name="T5" fmla="*/ 0 h 141"/>
                <a:gd name="T6" fmla="*/ 0 w 141"/>
                <a:gd name="T7" fmla="*/ 70 h 141"/>
                <a:gd name="T8" fmla="*/ 71 w 141"/>
                <a:gd name="T9" fmla="*/ 141 h 141"/>
                <a:gd name="T10" fmla="*/ 141 w 141"/>
                <a:gd name="T11" fmla="*/ 70 h 141"/>
                <a:gd name="T12" fmla="*/ 125 w 141"/>
                <a:gd name="T13" fmla="*/ 70 h 141"/>
                <a:gd name="T14" fmla="*/ 108 w 141"/>
                <a:gd name="T15" fmla="*/ 70 h 141"/>
                <a:gd name="T16" fmla="*/ 71 w 141"/>
                <a:gd name="T17" fmla="*/ 108 h 141"/>
                <a:gd name="T18" fmla="*/ 34 w 141"/>
                <a:gd name="T19" fmla="*/ 70 h 141"/>
                <a:gd name="T20" fmla="*/ 71 w 141"/>
                <a:gd name="T21" fmla="*/ 33 h 141"/>
                <a:gd name="T22" fmla="*/ 108 w 141"/>
                <a:gd name="T23" fmla="*/ 70 h 141"/>
                <a:gd name="T24" fmla="*/ 125 w 141"/>
                <a:gd name="T25" fmla="*/ 7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41">
                  <a:moveTo>
                    <a:pt x="125" y="70"/>
                  </a:moveTo>
                  <a:lnTo>
                    <a:pt x="141" y="70"/>
                  </a:lnTo>
                  <a:cubicBezTo>
                    <a:pt x="141" y="31"/>
                    <a:pt x="110" y="0"/>
                    <a:pt x="71" y="0"/>
                  </a:cubicBezTo>
                  <a:cubicBezTo>
                    <a:pt x="32" y="0"/>
                    <a:pt x="0" y="31"/>
                    <a:pt x="0" y="70"/>
                  </a:cubicBezTo>
                  <a:cubicBezTo>
                    <a:pt x="0" y="110"/>
                    <a:pt x="32" y="141"/>
                    <a:pt x="71" y="141"/>
                  </a:cubicBezTo>
                  <a:cubicBezTo>
                    <a:pt x="110" y="141"/>
                    <a:pt x="141" y="110"/>
                    <a:pt x="141" y="70"/>
                  </a:cubicBezTo>
                  <a:lnTo>
                    <a:pt x="125" y="70"/>
                  </a:lnTo>
                  <a:lnTo>
                    <a:pt x="108" y="70"/>
                  </a:lnTo>
                  <a:cubicBezTo>
                    <a:pt x="108" y="91"/>
                    <a:pt x="91" y="108"/>
                    <a:pt x="71" y="108"/>
                  </a:cubicBezTo>
                  <a:cubicBezTo>
                    <a:pt x="50" y="108"/>
                    <a:pt x="34" y="91"/>
                    <a:pt x="34" y="70"/>
                  </a:cubicBezTo>
                  <a:cubicBezTo>
                    <a:pt x="34" y="50"/>
                    <a:pt x="50" y="33"/>
                    <a:pt x="71" y="33"/>
                  </a:cubicBezTo>
                  <a:cubicBezTo>
                    <a:pt x="91" y="33"/>
                    <a:pt x="108" y="50"/>
                    <a:pt x="108" y="70"/>
                  </a:cubicBezTo>
                  <a:lnTo>
                    <a:pt x="125" y="70"/>
                  </a:lnTo>
                  <a:close/>
                </a:path>
              </a:pathLst>
            </a:cu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36" name="Freeform 149">
              <a:extLst>
                <a:ext uri="{FF2B5EF4-FFF2-40B4-BE49-F238E27FC236}">
                  <a16:creationId xmlns:a16="http://schemas.microsoft.com/office/drawing/2014/main" id="{9DCB1B9D-8461-64F2-131A-0A525F9C80CC}"/>
                </a:ext>
              </a:extLst>
            </p:cNvPr>
            <p:cNvSpPr>
              <a:spLocks/>
            </p:cNvSpPr>
            <p:nvPr/>
          </p:nvSpPr>
          <p:spPr bwMode="auto">
            <a:xfrm>
              <a:off x="9193054" y="2965851"/>
              <a:ext cx="373393" cy="373393"/>
            </a:xfrm>
            <a:custGeom>
              <a:avLst/>
              <a:gdLst>
                <a:gd name="T0" fmla="*/ 124 w 141"/>
                <a:gd name="T1" fmla="*/ 71 h 141"/>
                <a:gd name="T2" fmla="*/ 107 w 141"/>
                <a:gd name="T3" fmla="*/ 71 h 141"/>
                <a:gd name="T4" fmla="*/ 70 w 141"/>
                <a:gd name="T5" fmla="*/ 108 h 141"/>
                <a:gd name="T6" fmla="*/ 33 w 141"/>
                <a:gd name="T7" fmla="*/ 71 h 141"/>
                <a:gd name="T8" fmla="*/ 70 w 141"/>
                <a:gd name="T9" fmla="*/ 33 h 141"/>
                <a:gd name="T10" fmla="*/ 107 w 141"/>
                <a:gd name="T11" fmla="*/ 71 h 141"/>
                <a:gd name="T12" fmla="*/ 124 w 141"/>
                <a:gd name="T13" fmla="*/ 71 h 141"/>
                <a:gd name="T14" fmla="*/ 141 w 141"/>
                <a:gd name="T15" fmla="*/ 71 h 141"/>
                <a:gd name="T16" fmla="*/ 70 w 141"/>
                <a:gd name="T17" fmla="*/ 0 h 141"/>
                <a:gd name="T18" fmla="*/ 0 w 141"/>
                <a:gd name="T19" fmla="*/ 71 h 141"/>
                <a:gd name="T20" fmla="*/ 70 w 141"/>
                <a:gd name="T21" fmla="*/ 141 h 141"/>
                <a:gd name="T22" fmla="*/ 141 w 141"/>
                <a:gd name="T23" fmla="*/ 71 h 141"/>
                <a:gd name="T24" fmla="*/ 124 w 141"/>
                <a:gd name="T25" fmla="*/ 7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41">
                  <a:moveTo>
                    <a:pt x="124" y="71"/>
                  </a:moveTo>
                  <a:lnTo>
                    <a:pt x="107" y="71"/>
                  </a:lnTo>
                  <a:cubicBezTo>
                    <a:pt x="107" y="91"/>
                    <a:pt x="91" y="108"/>
                    <a:pt x="70" y="108"/>
                  </a:cubicBezTo>
                  <a:cubicBezTo>
                    <a:pt x="50" y="108"/>
                    <a:pt x="33" y="91"/>
                    <a:pt x="33" y="71"/>
                  </a:cubicBezTo>
                  <a:cubicBezTo>
                    <a:pt x="33" y="50"/>
                    <a:pt x="50" y="33"/>
                    <a:pt x="70" y="33"/>
                  </a:cubicBezTo>
                  <a:cubicBezTo>
                    <a:pt x="91" y="33"/>
                    <a:pt x="107" y="50"/>
                    <a:pt x="107" y="71"/>
                  </a:cubicBezTo>
                  <a:lnTo>
                    <a:pt x="124" y="71"/>
                  </a:lnTo>
                  <a:lnTo>
                    <a:pt x="141" y="71"/>
                  </a:lnTo>
                  <a:cubicBezTo>
                    <a:pt x="141" y="32"/>
                    <a:pt x="109" y="0"/>
                    <a:pt x="70" y="0"/>
                  </a:cubicBezTo>
                  <a:cubicBezTo>
                    <a:pt x="31" y="0"/>
                    <a:pt x="0" y="32"/>
                    <a:pt x="0" y="71"/>
                  </a:cubicBezTo>
                  <a:cubicBezTo>
                    <a:pt x="0" y="110"/>
                    <a:pt x="31" y="141"/>
                    <a:pt x="70" y="141"/>
                  </a:cubicBezTo>
                  <a:cubicBezTo>
                    <a:pt x="109" y="141"/>
                    <a:pt x="141" y="110"/>
                    <a:pt x="141" y="71"/>
                  </a:cubicBezTo>
                  <a:lnTo>
                    <a:pt x="124" y="71"/>
                  </a:lnTo>
                  <a:close/>
                </a:path>
              </a:pathLst>
            </a:cu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37" name="Freeform 150">
              <a:extLst>
                <a:ext uri="{FF2B5EF4-FFF2-40B4-BE49-F238E27FC236}">
                  <a16:creationId xmlns:a16="http://schemas.microsoft.com/office/drawing/2014/main" id="{9E0CAA8E-621C-4A96-152C-70FDB4F6CCC7}"/>
                </a:ext>
              </a:extLst>
            </p:cNvPr>
            <p:cNvSpPr>
              <a:spLocks/>
            </p:cNvSpPr>
            <p:nvPr/>
          </p:nvSpPr>
          <p:spPr bwMode="auto">
            <a:xfrm>
              <a:off x="6662282" y="4978029"/>
              <a:ext cx="1016464" cy="456369"/>
            </a:xfrm>
            <a:custGeom>
              <a:avLst/>
              <a:gdLst>
                <a:gd name="T0" fmla="*/ 45 w 49"/>
                <a:gd name="T1" fmla="*/ 0 h 22"/>
                <a:gd name="T2" fmla="*/ 45 w 49"/>
                <a:gd name="T3" fmla="*/ 18 h 22"/>
                <a:gd name="T4" fmla="*/ 0 w 49"/>
                <a:gd name="T5" fmla="*/ 18 h 22"/>
                <a:gd name="T6" fmla="*/ 0 w 49"/>
                <a:gd name="T7" fmla="*/ 22 h 22"/>
                <a:gd name="T8" fmla="*/ 49 w 49"/>
                <a:gd name="T9" fmla="*/ 22 h 22"/>
                <a:gd name="T10" fmla="*/ 49 w 49"/>
                <a:gd name="T11" fmla="*/ 0 h 22"/>
                <a:gd name="T12" fmla="*/ 45 w 49"/>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45" y="0"/>
                  </a:moveTo>
                  <a:lnTo>
                    <a:pt x="45" y="18"/>
                  </a:lnTo>
                  <a:lnTo>
                    <a:pt x="0" y="18"/>
                  </a:lnTo>
                  <a:lnTo>
                    <a:pt x="0" y="22"/>
                  </a:lnTo>
                  <a:lnTo>
                    <a:pt x="49" y="22"/>
                  </a:lnTo>
                  <a:lnTo>
                    <a:pt x="49" y="0"/>
                  </a:lnTo>
                  <a:lnTo>
                    <a:pt x="45" y="0"/>
                  </a:lnTo>
                  <a:close/>
                </a:path>
              </a:pathLst>
            </a:cu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38" name="Freeform 151">
              <a:extLst>
                <a:ext uri="{FF2B5EF4-FFF2-40B4-BE49-F238E27FC236}">
                  <a16:creationId xmlns:a16="http://schemas.microsoft.com/office/drawing/2014/main" id="{A7C21F30-5F54-E266-8AF1-3FE7878F8056}"/>
                </a:ext>
              </a:extLst>
            </p:cNvPr>
            <p:cNvSpPr>
              <a:spLocks/>
            </p:cNvSpPr>
            <p:nvPr/>
          </p:nvSpPr>
          <p:spPr bwMode="auto">
            <a:xfrm>
              <a:off x="6330377" y="5206207"/>
              <a:ext cx="373393" cy="373393"/>
            </a:xfrm>
            <a:custGeom>
              <a:avLst/>
              <a:gdLst>
                <a:gd name="T0" fmla="*/ 124 w 141"/>
                <a:gd name="T1" fmla="*/ 70 h 141"/>
                <a:gd name="T2" fmla="*/ 108 w 141"/>
                <a:gd name="T3" fmla="*/ 70 h 141"/>
                <a:gd name="T4" fmla="*/ 70 w 141"/>
                <a:gd name="T5" fmla="*/ 108 h 141"/>
                <a:gd name="T6" fmla="*/ 33 w 141"/>
                <a:gd name="T7" fmla="*/ 70 h 141"/>
                <a:gd name="T8" fmla="*/ 70 w 141"/>
                <a:gd name="T9" fmla="*/ 33 h 141"/>
                <a:gd name="T10" fmla="*/ 108 w 141"/>
                <a:gd name="T11" fmla="*/ 70 h 141"/>
                <a:gd name="T12" fmla="*/ 124 w 141"/>
                <a:gd name="T13" fmla="*/ 70 h 141"/>
                <a:gd name="T14" fmla="*/ 141 w 141"/>
                <a:gd name="T15" fmla="*/ 70 h 141"/>
                <a:gd name="T16" fmla="*/ 70 w 141"/>
                <a:gd name="T17" fmla="*/ 0 h 141"/>
                <a:gd name="T18" fmla="*/ 0 w 141"/>
                <a:gd name="T19" fmla="*/ 70 h 141"/>
                <a:gd name="T20" fmla="*/ 70 w 141"/>
                <a:gd name="T21" fmla="*/ 141 h 141"/>
                <a:gd name="T22" fmla="*/ 141 w 141"/>
                <a:gd name="T23" fmla="*/ 70 h 141"/>
                <a:gd name="T24" fmla="*/ 124 w 141"/>
                <a:gd name="T25" fmla="*/ 7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41">
                  <a:moveTo>
                    <a:pt x="124" y="70"/>
                  </a:moveTo>
                  <a:lnTo>
                    <a:pt x="108" y="70"/>
                  </a:lnTo>
                  <a:cubicBezTo>
                    <a:pt x="107" y="91"/>
                    <a:pt x="91" y="108"/>
                    <a:pt x="70" y="108"/>
                  </a:cubicBezTo>
                  <a:cubicBezTo>
                    <a:pt x="50" y="108"/>
                    <a:pt x="33" y="91"/>
                    <a:pt x="33" y="70"/>
                  </a:cubicBezTo>
                  <a:cubicBezTo>
                    <a:pt x="33" y="50"/>
                    <a:pt x="50" y="33"/>
                    <a:pt x="70" y="33"/>
                  </a:cubicBezTo>
                  <a:cubicBezTo>
                    <a:pt x="91" y="33"/>
                    <a:pt x="107" y="50"/>
                    <a:pt x="108" y="70"/>
                  </a:cubicBezTo>
                  <a:lnTo>
                    <a:pt x="124" y="70"/>
                  </a:lnTo>
                  <a:lnTo>
                    <a:pt x="141" y="70"/>
                  </a:lnTo>
                  <a:cubicBezTo>
                    <a:pt x="141" y="31"/>
                    <a:pt x="109" y="0"/>
                    <a:pt x="70" y="0"/>
                  </a:cubicBezTo>
                  <a:cubicBezTo>
                    <a:pt x="31" y="0"/>
                    <a:pt x="0" y="31"/>
                    <a:pt x="0" y="70"/>
                  </a:cubicBezTo>
                  <a:cubicBezTo>
                    <a:pt x="0" y="109"/>
                    <a:pt x="31" y="141"/>
                    <a:pt x="70" y="141"/>
                  </a:cubicBezTo>
                  <a:cubicBezTo>
                    <a:pt x="109" y="141"/>
                    <a:pt x="141" y="109"/>
                    <a:pt x="141" y="70"/>
                  </a:cubicBezTo>
                  <a:lnTo>
                    <a:pt x="124" y="70"/>
                  </a:lnTo>
                </a:path>
              </a:pathLst>
            </a:cu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39" name="Freeform 152">
              <a:extLst>
                <a:ext uri="{FF2B5EF4-FFF2-40B4-BE49-F238E27FC236}">
                  <a16:creationId xmlns:a16="http://schemas.microsoft.com/office/drawing/2014/main" id="{F045D524-65DB-C2ED-95DE-83D94A22AF18}"/>
                </a:ext>
              </a:extLst>
            </p:cNvPr>
            <p:cNvSpPr>
              <a:spLocks/>
            </p:cNvSpPr>
            <p:nvPr/>
          </p:nvSpPr>
          <p:spPr bwMode="auto">
            <a:xfrm>
              <a:off x="7803197" y="4978029"/>
              <a:ext cx="1016464" cy="456369"/>
            </a:xfrm>
            <a:custGeom>
              <a:avLst/>
              <a:gdLst>
                <a:gd name="T0" fmla="*/ 0 w 49"/>
                <a:gd name="T1" fmla="*/ 0 h 22"/>
                <a:gd name="T2" fmla="*/ 0 w 49"/>
                <a:gd name="T3" fmla="*/ 22 h 22"/>
                <a:gd name="T4" fmla="*/ 49 w 49"/>
                <a:gd name="T5" fmla="*/ 22 h 22"/>
                <a:gd name="T6" fmla="*/ 49 w 49"/>
                <a:gd name="T7" fmla="*/ 18 h 22"/>
                <a:gd name="T8" fmla="*/ 4 w 49"/>
                <a:gd name="T9" fmla="*/ 18 h 22"/>
                <a:gd name="T10" fmla="*/ 4 w 49"/>
                <a:gd name="T11" fmla="*/ 0 h 22"/>
                <a:gd name="T12" fmla="*/ 0 w 49"/>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0" y="0"/>
                  </a:moveTo>
                  <a:lnTo>
                    <a:pt x="0" y="22"/>
                  </a:lnTo>
                  <a:lnTo>
                    <a:pt x="49" y="22"/>
                  </a:lnTo>
                  <a:lnTo>
                    <a:pt x="49" y="18"/>
                  </a:lnTo>
                  <a:lnTo>
                    <a:pt x="4" y="18"/>
                  </a:lnTo>
                  <a:lnTo>
                    <a:pt x="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40" name="Freeform 153">
              <a:extLst>
                <a:ext uri="{FF2B5EF4-FFF2-40B4-BE49-F238E27FC236}">
                  <a16:creationId xmlns:a16="http://schemas.microsoft.com/office/drawing/2014/main" id="{A6149EF6-E756-B07F-13BA-49B0882C8DE9}"/>
                </a:ext>
              </a:extLst>
            </p:cNvPr>
            <p:cNvSpPr>
              <a:spLocks/>
            </p:cNvSpPr>
            <p:nvPr/>
          </p:nvSpPr>
          <p:spPr bwMode="auto">
            <a:xfrm>
              <a:off x="8778174" y="5206207"/>
              <a:ext cx="373393" cy="373393"/>
            </a:xfrm>
            <a:custGeom>
              <a:avLst/>
              <a:gdLst>
                <a:gd name="T0" fmla="*/ 16 w 141"/>
                <a:gd name="T1" fmla="*/ 70 h 141"/>
                <a:gd name="T2" fmla="*/ 0 w 141"/>
                <a:gd name="T3" fmla="*/ 70 h 141"/>
                <a:gd name="T4" fmla="*/ 70 w 141"/>
                <a:gd name="T5" fmla="*/ 141 h 141"/>
                <a:gd name="T6" fmla="*/ 141 w 141"/>
                <a:gd name="T7" fmla="*/ 70 h 141"/>
                <a:gd name="T8" fmla="*/ 70 w 141"/>
                <a:gd name="T9" fmla="*/ 0 h 141"/>
                <a:gd name="T10" fmla="*/ 0 w 141"/>
                <a:gd name="T11" fmla="*/ 70 h 141"/>
                <a:gd name="T12" fmla="*/ 16 w 141"/>
                <a:gd name="T13" fmla="*/ 70 h 141"/>
                <a:gd name="T14" fmla="*/ 33 w 141"/>
                <a:gd name="T15" fmla="*/ 70 h 141"/>
                <a:gd name="T16" fmla="*/ 70 w 141"/>
                <a:gd name="T17" fmla="*/ 33 h 141"/>
                <a:gd name="T18" fmla="*/ 107 w 141"/>
                <a:gd name="T19" fmla="*/ 70 h 141"/>
                <a:gd name="T20" fmla="*/ 70 w 141"/>
                <a:gd name="T21" fmla="*/ 108 h 141"/>
                <a:gd name="T22" fmla="*/ 33 w 141"/>
                <a:gd name="T23" fmla="*/ 70 h 141"/>
                <a:gd name="T24" fmla="*/ 16 w 141"/>
                <a:gd name="T25" fmla="*/ 7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41">
                  <a:moveTo>
                    <a:pt x="16" y="70"/>
                  </a:moveTo>
                  <a:lnTo>
                    <a:pt x="0" y="70"/>
                  </a:lnTo>
                  <a:cubicBezTo>
                    <a:pt x="0" y="109"/>
                    <a:pt x="31" y="141"/>
                    <a:pt x="70" y="141"/>
                  </a:cubicBezTo>
                  <a:cubicBezTo>
                    <a:pt x="109" y="141"/>
                    <a:pt x="141" y="109"/>
                    <a:pt x="141" y="70"/>
                  </a:cubicBezTo>
                  <a:cubicBezTo>
                    <a:pt x="141" y="31"/>
                    <a:pt x="109" y="0"/>
                    <a:pt x="70" y="0"/>
                  </a:cubicBezTo>
                  <a:cubicBezTo>
                    <a:pt x="31" y="0"/>
                    <a:pt x="0" y="31"/>
                    <a:pt x="0" y="70"/>
                  </a:cubicBezTo>
                  <a:lnTo>
                    <a:pt x="16" y="70"/>
                  </a:lnTo>
                  <a:lnTo>
                    <a:pt x="33" y="70"/>
                  </a:lnTo>
                  <a:cubicBezTo>
                    <a:pt x="33" y="50"/>
                    <a:pt x="50" y="33"/>
                    <a:pt x="70" y="33"/>
                  </a:cubicBezTo>
                  <a:cubicBezTo>
                    <a:pt x="91" y="33"/>
                    <a:pt x="107" y="50"/>
                    <a:pt x="107" y="70"/>
                  </a:cubicBezTo>
                  <a:cubicBezTo>
                    <a:pt x="107" y="91"/>
                    <a:pt x="91" y="108"/>
                    <a:pt x="70" y="108"/>
                  </a:cubicBezTo>
                  <a:cubicBezTo>
                    <a:pt x="50" y="108"/>
                    <a:pt x="33" y="91"/>
                    <a:pt x="33" y="70"/>
                  </a:cubicBezTo>
                  <a:lnTo>
                    <a:pt x="16" y="70"/>
                  </a:lnTo>
                  <a:close/>
                </a:path>
              </a:pathLst>
            </a:custGeom>
            <a:grpFill/>
            <a:ln>
              <a:noFill/>
            </a:ln>
          </p:spPr>
          <p:txBody>
            <a:bodyPr vert="horz" wrap="square" lIns="91440" tIns="45720" rIns="91440" bIns="45720" numCol="1" anchor="t" anchorCtr="0" compatLnSpc="1">
              <a:prstTxWarp prst="textNoShape">
                <a:avLst/>
              </a:prstTxWarp>
            </a:bodyPr>
            <a:lstStyle/>
            <a:p>
              <a:endParaRPr lang="en-US" noProof="0"/>
            </a:p>
          </p:txBody>
        </p:sp>
        <p:sp>
          <p:nvSpPr>
            <p:cNvPr id="1341" name="Freeform 154">
              <a:extLst>
                <a:ext uri="{FF2B5EF4-FFF2-40B4-BE49-F238E27FC236}">
                  <a16:creationId xmlns:a16="http://schemas.microsoft.com/office/drawing/2014/main" id="{095517EC-B04A-2217-4EA2-C03FA66F531F}"/>
                </a:ext>
              </a:extLst>
            </p:cNvPr>
            <p:cNvSpPr>
              <a:spLocks/>
            </p:cNvSpPr>
            <p:nvPr/>
          </p:nvSpPr>
          <p:spPr bwMode="auto">
            <a:xfrm>
              <a:off x="7554269" y="2219065"/>
              <a:ext cx="373393" cy="394143"/>
            </a:xfrm>
            <a:custGeom>
              <a:avLst/>
              <a:gdLst>
                <a:gd name="T0" fmla="*/ 124 w 141"/>
                <a:gd name="T1" fmla="*/ 70 h 141"/>
                <a:gd name="T2" fmla="*/ 108 w 141"/>
                <a:gd name="T3" fmla="*/ 70 h 141"/>
                <a:gd name="T4" fmla="*/ 70 w 141"/>
                <a:gd name="T5" fmla="*/ 108 h 141"/>
                <a:gd name="T6" fmla="*/ 33 w 141"/>
                <a:gd name="T7" fmla="*/ 70 h 141"/>
                <a:gd name="T8" fmla="*/ 70 w 141"/>
                <a:gd name="T9" fmla="*/ 33 h 141"/>
                <a:gd name="T10" fmla="*/ 108 w 141"/>
                <a:gd name="T11" fmla="*/ 70 h 141"/>
                <a:gd name="T12" fmla="*/ 124 w 141"/>
                <a:gd name="T13" fmla="*/ 70 h 141"/>
                <a:gd name="T14" fmla="*/ 141 w 141"/>
                <a:gd name="T15" fmla="*/ 70 h 141"/>
                <a:gd name="T16" fmla="*/ 70 w 141"/>
                <a:gd name="T17" fmla="*/ 0 h 141"/>
                <a:gd name="T18" fmla="*/ 0 w 141"/>
                <a:gd name="T19" fmla="*/ 70 h 141"/>
                <a:gd name="T20" fmla="*/ 70 w 141"/>
                <a:gd name="T21" fmla="*/ 141 h 141"/>
                <a:gd name="T22" fmla="*/ 141 w 141"/>
                <a:gd name="T23" fmla="*/ 70 h 141"/>
                <a:gd name="T24" fmla="*/ 124 w 141"/>
                <a:gd name="T25" fmla="*/ 7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41">
                  <a:moveTo>
                    <a:pt x="124" y="70"/>
                  </a:moveTo>
                  <a:lnTo>
                    <a:pt x="108" y="70"/>
                  </a:lnTo>
                  <a:cubicBezTo>
                    <a:pt x="108" y="91"/>
                    <a:pt x="91" y="108"/>
                    <a:pt x="70" y="108"/>
                  </a:cubicBezTo>
                  <a:cubicBezTo>
                    <a:pt x="50" y="108"/>
                    <a:pt x="33" y="91"/>
                    <a:pt x="33" y="70"/>
                  </a:cubicBezTo>
                  <a:cubicBezTo>
                    <a:pt x="33" y="50"/>
                    <a:pt x="50" y="33"/>
                    <a:pt x="70" y="33"/>
                  </a:cubicBezTo>
                  <a:cubicBezTo>
                    <a:pt x="91" y="33"/>
                    <a:pt x="108" y="50"/>
                    <a:pt x="108" y="70"/>
                  </a:cubicBezTo>
                  <a:lnTo>
                    <a:pt x="124" y="70"/>
                  </a:lnTo>
                  <a:lnTo>
                    <a:pt x="141" y="70"/>
                  </a:lnTo>
                  <a:cubicBezTo>
                    <a:pt x="141" y="32"/>
                    <a:pt x="109" y="0"/>
                    <a:pt x="70" y="0"/>
                  </a:cubicBezTo>
                  <a:cubicBezTo>
                    <a:pt x="31" y="0"/>
                    <a:pt x="0" y="32"/>
                    <a:pt x="0" y="70"/>
                  </a:cubicBezTo>
                  <a:cubicBezTo>
                    <a:pt x="0" y="109"/>
                    <a:pt x="31" y="141"/>
                    <a:pt x="70" y="141"/>
                  </a:cubicBezTo>
                  <a:cubicBezTo>
                    <a:pt x="109" y="141"/>
                    <a:pt x="141" y="109"/>
                    <a:pt x="141" y="70"/>
                  </a:cubicBezTo>
                  <a:lnTo>
                    <a:pt x="124" y="70"/>
                  </a:lnTo>
                  <a:close/>
                </a:path>
              </a:pathLst>
            </a:custGeom>
            <a:grpFill/>
            <a:ln>
              <a:noFill/>
            </a:ln>
          </p:spPr>
          <p:txBody>
            <a:bodyPr vert="horz" wrap="square" lIns="91440" tIns="45720" rIns="91440" bIns="45720" numCol="1" anchor="t" anchorCtr="0" compatLnSpc="1">
              <a:prstTxWarp prst="textNoShape">
                <a:avLst/>
              </a:prstTxWarp>
            </a:bodyPr>
            <a:lstStyle/>
            <a:p>
              <a:endParaRPr lang="en-US" noProof="0"/>
            </a:p>
          </p:txBody>
        </p:sp>
      </p:grpSp>
      <p:sp>
        <p:nvSpPr>
          <p:cNvPr id="1342" name="Rectángulo: esquinas redondeadas 1341">
            <a:extLst>
              <a:ext uri="{FF2B5EF4-FFF2-40B4-BE49-F238E27FC236}">
                <a16:creationId xmlns:a16="http://schemas.microsoft.com/office/drawing/2014/main" id="{248D86D4-913F-4DD3-ED29-C147CA0EDA50}"/>
              </a:ext>
            </a:extLst>
          </p:cNvPr>
          <p:cNvSpPr/>
          <p:nvPr/>
        </p:nvSpPr>
        <p:spPr>
          <a:xfrm>
            <a:off x="6363341" y="4452522"/>
            <a:ext cx="153135" cy="15185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43" name="Conector recto de flecha 1342">
            <a:extLst>
              <a:ext uri="{FF2B5EF4-FFF2-40B4-BE49-F238E27FC236}">
                <a16:creationId xmlns:a16="http://schemas.microsoft.com/office/drawing/2014/main" id="{B8458E59-57C4-3B2C-C547-658649E68C66}"/>
              </a:ext>
            </a:extLst>
          </p:cNvPr>
          <p:cNvCxnSpPr>
            <a:cxnSpLocks/>
            <a:stCxn id="1342" idx="3"/>
            <a:endCxn id="1344" idx="1"/>
          </p:cNvCxnSpPr>
          <p:nvPr/>
        </p:nvCxnSpPr>
        <p:spPr>
          <a:xfrm>
            <a:off x="6516476" y="4528450"/>
            <a:ext cx="227261" cy="471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44" name="Rectángulo: esquinas redondeadas 1343">
            <a:extLst>
              <a:ext uri="{FF2B5EF4-FFF2-40B4-BE49-F238E27FC236}">
                <a16:creationId xmlns:a16="http://schemas.microsoft.com/office/drawing/2014/main" id="{CDBADB2D-5CF9-21D5-B57A-10BF0C9F6326}"/>
              </a:ext>
            </a:extLst>
          </p:cNvPr>
          <p:cNvSpPr/>
          <p:nvPr/>
        </p:nvSpPr>
        <p:spPr>
          <a:xfrm>
            <a:off x="6743737" y="4457238"/>
            <a:ext cx="153135" cy="15185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45" name="Conector recto de flecha 1344">
            <a:extLst>
              <a:ext uri="{FF2B5EF4-FFF2-40B4-BE49-F238E27FC236}">
                <a16:creationId xmlns:a16="http://schemas.microsoft.com/office/drawing/2014/main" id="{29D5CA04-C7F7-1FB6-D7E0-72AA38769D2F}"/>
              </a:ext>
            </a:extLst>
          </p:cNvPr>
          <p:cNvCxnSpPr>
            <a:cxnSpLocks/>
            <a:stCxn id="1344" idx="3"/>
            <a:endCxn id="1346" idx="1"/>
          </p:cNvCxnSpPr>
          <p:nvPr/>
        </p:nvCxnSpPr>
        <p:spPr>
          <a:xfrm>
            <a:off x="6896872" y="4533166"/>
            <a:ext cx="22726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46" name="Rectángulo: esquinas redondeadas 1345">
            <a:extLst>
              <a:ext uri="{FF2B5EF4-FFF2-40B4-BE49-F238E27FC236}">
                <a16:creationId xmlns:a16="http://schemas.microsoft.com/office/drawing/2014/main" id="{5691ACAB-23FC-B5C1-5661-47638A3D29FE}"/>
              </a:ext>
            </a:extLst>
          </p:cNvPr>
          <p:cNvSpPr/>
          <p:nvPr/>
        </p:nvSpPr>
        <p:spPr>
          <a:xfrm>
            <a:off x="7124133" y="4457238"/>
            <a:ext cx="153135" cy="15185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47" name="Bocadillo: rectángulo con esquinas redondeadas 1346">
            <a:extLst>
              <a:ext uri="{FF2B5EF4-FFF2-40B4-BE49-F238E27FC236}">
                <a16:creationId xmlns:a16="http://schemas.microsoft.com/office/drawing/2014/main" id="{4FD9FFA8-6C1E-2C56-4584-7CC7A9F99E6A}"/>
              </a:ext>
            </a:extLst>
          </p:cNvPr>
          <p:cNvSpPr/>
          <p:nvPr/>
        </p:nvSpPr>
        <p:spPr>
          <a:xfrm flipV="1">
            <a:off x="6299086" y="4396243"/>
            <a:ext cx="1035049" cy="276409"/>
          </a:xfrm>
          <a:prstGeom prst="wedgeRoundRectCallout">
            <a:avLst>
              <a:gd name="adj1" fmla="val -37398"/>
              <a:gd name="adj2" fmla="val 73446"/>
              <a:gd name="adj3" fmla="val 16667"/>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49" name="Rectángulo: esquinas redondeadas 1348">
            <a:extLst>
              <a:ext uri="{FF2B5EF4-FFF2-40B4-BE49-F238E27FC236}">
                <a16:creationId xmlns:a16="http://schemas.microsoft.com/office/drawing/2014/main" id="{F823CCFB-9D9C-7008-9956-06D70502783A}"/>
              </a:ext>
            </a:extLst>
          </p:cNvPr>
          <p:cNvSpPr/>
          <p:nvPr/>
        </p:nvSpPr>
        <p:spPr>
          <a:xfrm>
            <a:off x="1833364" y="3606305"/>
            <a:ext cx="1368000" cy="216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r>
              <a:rPr lang="en-US" sz="1000" b="1" noProof="0">
                <a:solidFill>
                  <a:schemeClr val="tx1"/>
                </a:solidFill>
                <a:latin typeface="Calibri" panose="020F0502020204030204" pitchFamily="34" charset="0"/>
                <a:ea typeface="Calibri" panose="020F0502020204030204" pitchFamily="34" charset="0"/>
                <a:cs typeface="Calibri" panose="020F0502020204030204" pitchFamily="34" charset="0"/>
              </a:rPr>
              <a:t>Dynamic Environment</a:t>
            </a:r>
          </a:p>
        </p:txBody>
      </p:sp>
      <p:sp>
        <p:nvSpPr>
          <p:cNvPr id="1353" name="Rectángulo: esquinas redondeadas 1352">
            <a:extLst>
              <a:ext uri="{FF2B5EF4-FFF2-40B4-BE49-F238E27FC236}">
                <a16:creationId xmlns:a16="http://schemas.microsoft.com/office/drawing/2014/main" id="{151F174E-4024-1FF1-F463-31F0C5FA5CF5}"/>
              </a:ext>
            </a:extLst>
          </p:cNvPr>
          <p:cNvSpPr/>
          <p:nvPr/>
        </p:nvSpPr>
        <p:spPr>
          <a:xfrm>
            <a:off x="1833364" y="3319857"/>
            <a:ext cx="1368000" cy="216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r>
              <a:rPr lang="en-US" sz="1000" b="1" noProof="0">
                <a:solidFill>
                  <a:schemeClr val="tx1"/>
                </a:solidFill>
                <a:latin typeface="Calibri" panose="020F0502020204030204" pitchFamily="34" charset="0"/>
                <a:ea typeface="Calibri" panose="020F0502020204030204" pitchFamily="34" charset="0"/>
                <a:cs typeface="Calibri" panose="020F0502020204030204" pitchFamily="34" charset="0"/>
              </a:rPr>
              <a:t>Controllable workflows</a:t>
            </a:r>
          </a:p>
        </p:txBody>
      </p:sp>
      <p:grpSp>
        <p:nvGrpSpPr>
          <p:cNvPr id="1395" name="Grupo 1394">
            <a:extLst>
              <a:ext uri="{FF2B5EF4-FFF2-40B4-BE49-F238E27FC236}">
                <a16:creationId xmlns:a16="http://schemas.microsoft.com/office/drawing/2014/main" id="{A44465E4-41E9-D999-8A25-F5E4F522CF78}"/>
              </a:ext>
            </a:extLst>
          </p:cNvPr>
          <p:cNvGrpSpPr/>
          <p:nvPr/>
        </p:nvGrpSpPr>
        <p:grpSpPr>
          <a:xfrm>
            <a:off x="8432320" y="4596049"/>
            <a:ext cx="1611962" cy="765424"/>
            <a:chOff x="8730987" y="4547585"/>
            <a:chExt cx="1611962" cy="765424"/>
          </a:xfrm>
        </p:grpSpPr>
        <p:sp>
          <p:nvSpPr>
            <p:cNvPr id="1367" name="Rectángulo: esquinas redondeadas 1366">
              <a:extLst>
                <a:ext uri="{FF2B5EF4-FFF2-40B4-BE49-F238E27FC236}">
                  <a16:creationId xmlns:a16="http://schemas.microsoft.com/office/drawing/2014/main" id="{CFA39C07-8E32-A067-6587-4A018244AA31}"/>
                </a:ext>
              </a:extLst>
            </p:cNvPr>
            <p:cNvSpPr/>
            <p:nvPr/>
          </p:nvSpPr>
          <p:spPr>
            <a:xfrm>
              <a:off x="8946326" y="4547585"/>
              <a:ext cx="1396623" cy="616387"/>
            </a:xfrm>
            <a:prstGeom prst="roundRect">
              <a:avLst/>
            </a:prstGeom>
            <a:solidFill>
              <a:schemeClr val="bg1">
                <a:lumMod val="9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68" name="Rectángulo: esquinas redondeadas 1367">
              <a:extLst>
                <a:ext uri="{FF2B5EF4-FFF2-40B4-BE49-F238E27FC236}">
                  <a16:creationId xmlns:a16="http://schemas.microsoft.com/office/drawing/2014/main" id="{82E47914-5752-7915-7B5C-BE1949F76EE1}"/>
                </a:ext>
              </a:extLst>
            </p:cNvPr>
            <p:cNvSpPr/>
            <p:nvPr/>
          </p:nvSpPr>
          <p:spPr>
            <a:xfrm>
              <a:off x="8821684" y="4605817"/>
              <a:ext cx="1441797" cy="616387"/>
            </a:xfrm>
            <a:prstGeom prst="roundRect">
              <a:avLst/>
            </a:prstGeom>
            <a:solidFill>
              <a:schemeClr val="bg1">
                <a:lumMod val="9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69" name="Rectángulo: esquinas redondeadas 1368">
              <a:extLst>
                <a:ext uri="{FF2B5EF4-FFF2-40B4-BE49-F238E27FC236}">
                  <a16:creationId xmlns:a16="http://schemas.microsoft.com/office/drawing/2014/main" id="{82DDBF10-E5C8-173E-BABD-55F83423035B}"/>
                </a:ext>
              </a:extLst>
            </p:cNvPr>
            <p:cNvSpPr/>
            <p:nvPr/>
          </p:nvSpPr>
          <p:spPr>
            <a:xfrm>
              <a:off x="8730987" y="4680854"/>
              <a:ext cx="1464422" cy="632155"/>
            </a:xfrm>
            <a:prstGeom prst="roundRect">
              <a:avLst/>
            </a:prstGeom>
            <a:solidFill>
              <a:schemeClr val="bg1">
                <a:lumMod val="9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70" name="Rectángulo: esquinas redondeadas 1369">
              <a:extLst>
                <a:ext uri="{FF2B5EF4-FFF2-40B4-BE49-F238E27FC236}">
                  <a16:creationId xmlns:a16="http://schemas.microsoft.com/office/drawing/2014/main" id="{A6987A8D-E0C1-3701-2ABE-A5703973F118}"/>
                </a:ext>
              </a:extLst>
            </p:cNvPr>
            <p:cNvSpPr/>
            <p:nvPr/>
          </p:nvSpPr>
          <p:spPr>
            <a:xfrm>
              <a:off x="8824831" y="4972926"/>
              <a:ext cx="101244" cy="7704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71" name="Conector recto de flecha 1370">
              <a:extLst>
                <a:ext uri="{FF2B5EF4-FFF2-40B4-BE49-F238E27FC236}">
                  <a16:creationId xmlns:a16="http://schemas.microsoft.com/office/drawing/2014/main" id="{8691864E-2BA3-73DF-9BE4-51335D34851E}"/>
                </a:ext>
              </a:extLst>
            </p:cNvPr>
            <p:cNvCxnSpPr>
              <a:cxnSpLocks/>
              <a:stCxn id="1370" idx="3"/>
              <a:endCxn id="1382" idx="1"/>
            </p:cNvCxnSpPr>
            <p:nvPr/>
          </p:nvCxnSpPr>
          <p:spPr>
            <a:xfrm flipV="1">
              <a:off x="8926075" y="5011448"/>
              <a:ext cx="152054"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74" name="Conector: curvado 1373">
              <a:extLst>
                <a:ext uri="{FF2B5EF4-FFF2-40B4-BE49-F238E27FC236}">
                  <a16:creationId xmlns:a16="http://schemas.microsoft.com/office/drawing/2014/main" id="{D5D7FBBB-36EC-0250-BA39-F80096FC6CBB}"/>
                </a:ext>
              </a:extLst>
            </p:cNvPr>
            <p:cNvCxnSpPr>
              <a:cxnSpLocks/>
              <a:endCxn id="1375" idx="1"/>
            </p:cNvCxnSpPr>
            <p:nvPr/>
          </p:nvCxnSpPr>
          <p:spPr>
            <a:xfrm flipV="1">
              <a:off x="9179373" y="4807263"/>
              <a:ext cx="153016" cy="204184"/>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75" name="Rectángulo: esquinas redondeadas 1374">
              <a:extLst>
                <a:ext uri="{FF2B5EF4-FFF2-40B4-BE49-F238E27FC236}">
                  <a16:creationId xmlns:a16="http://schemas.microsoft.com/office/drawing/2014/main" id="{8E7C018E-9B64-0537-1DEF-B85FEE6DB0DB}"/>
                </a:ext>
              </a:extLst>
            </p:cNvPr>
            <p:cNvSpPr/>
            <p:nvPr/>
          </p:nvSpPr>
          <p:spPr>
            <a:xfrm>
              <a:off x="9332389" y="4768740"/>
              <a:ext cx="101244" cy="7704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76" name="Rectángulo: esquinas redondeadas 1375">
              <a:extLst>
                <a:ext uri="{FF2B5EF4-FFF2-40B4-BE49-F238E27FC236}">
                  <a16:creationId xmlns:a16="http://schemas.microsoft.com/office/drawing/2014/main" id="{617FF865-573F-67A3-1FD4-71B18014F918}"/>
                </a:ext>
              </a:extLst>
            </p:cNvPr>
            <p:cNvSpPr/>
            <p:nvPr/>
          </p:nvSpPr>
          <p:spPr>
            <a:xfrm>
              <a:off x="9323520" y="5180617"/>
              <a:ext cx="101244" cy="7704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77" name="Conector: curvado 1376">
              <a:extLst>
                <a:ext uri="{FF2B5EF4-FFF2-40B4-BE49-F238E27FC236}">
                  <a16:creationId xmlns:a16="http://schemas.microsoft.com/office/drawing/2014/main" id="{DDDEF176-5A2F-4C5F-953B-9EEC1F2EE3FF}"/>
                </a:ext>
              </a:extLst>
            </p:cNvPr>
            <p:cNvCxnSpPr>
              <a:cxnSpLocks/>
              <a:endCxn id="1376" idx="1"/>
            </p:cNvCxnSpPr>
            <p:nvPr/>
          </p:nvCxnSpPr>
          <p:spPr>
            <a:xfrm>
              <a:off x="9179373" y="5011447"/>
              <a:ext cx="144147" cy="207693"/>
            </a:xfrm>
            <a:prstGeom prst="curved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78" name="Conector recto de flecha 1377">
              <a:extLst>
                <a:ext uri="{FF2B5EF4-FFF2-40B4-BE49-F238E27FC236}">
                  <a16:creationId xmlns:a16="http://schemas.microsoft.com/office/drawing/2014/main" id="{CC631C20-583F-CE1C-1CB7-D5FD2D1BF5D3}"/>
                </a:ext>
              </a:extLst>
            </p:cNvPr>
            <p:cNvCxnSpPr>
              <a:cxnSpLocks/>
              <a:stCxn id="1375" idx="3"/>
              <a:endCxn id="1379" idx="1"/>
            </p:cNvCxnSpPr>
            <p:nvPr/>
          </p:nvCxnSpPr>
          <p:spPr>
            <a:xfrm>
              <a:off x="9433633" y="4807263"/>
              <a:ext cx="155134" cy="46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79" name="Rectángulo: esquinas redondeadas 1378">
              <a:extLst>
                <a:ext uri="{FF2B5EF4-FFF2-40B4-BE49-F238E27FC236}">
                  <a16:creationId xmlns:a16="http://schemas.microsoft.com/office/drawing/2014/main" id="{222709C7-9013-9451-28E4-91019EEE5950}"/>
                </a:ext>
              </a:extLst>
            </p:cNvPr>
            <p:cNvSpPr/>
            <p:nvPr/>
          </p:nvSpPr>
          <p:spPr>
            <a:xfrm>
              <a:off x="9588767" y="4773344"/>
              <a:ext cx="101244" cy="7704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80" name="Conector recto de flecha 1379">
              <a:extLst>
                <a:ext uri="{FF2B5EF4-FFF2-40B4-BE49-F238E27FC236}">
                  <a16:creationId xmlns:a16="http://schemas.microsoft.com/office/drawing/2014/main" id="{A24C4786-8AC8-5011-FB5D-619239D1CDF9}"/>
                </a:ext>
              </a:extLst>
            </p:cNvPr>
            <p:cNvCxnSpPr>
              <a:cxnSpLocks/>
              <a:stCxn id="1379" idx="3"/>
            </p:cNvCxnSpPr>
            <p:nvPr/>
          </p:nvCxnSpPr>
          <p:spPr>
            <a:xfrm flipV="1">
              <a:off x="9690011" y="4808692"/>
              <a:ext cx="158388" cy="31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81" name="Rectángulo: esquinas redondeadas 1380">
              <a:extLst>
                <a:ext uri="{FF2B5EF4-FFF2-40B4-BE49-F238E27FC236}">
                  <a16:creationId xmlns:a16="http://schemas.microsoft.com/office/drawing/2014/main" id="{F9241992-069A-0173-15C0-ED011A790B1F}"/>
                </a:ext>
              </a:extLst>
            </p:cNvPr>
            <p:cNvSpPr/>
            <p:nvPr/>
          </p:nvSpPr>
          <p:spPr>
            <a:xfrm>
              <a:off x="9848399" y="4773344"/>
              <a:ext cx="101244" cy="7704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82" name="Rectángulo: esquinas redondeadas 1381">
              <a:extLst>
                <a:ext uri="{FF2B5EF4-FFF2-40B4-BE49-F238E27FC236}">
                  <a16:creationId xmlns:a16="http://schemas.microsoft.com/office/drawing/2014/main" id="{C54ACB0A-FC42-B746-E2B0-D1D86BDFE676}"/>
                </a:ext>
              </a:extLst>
            </p:cNvPr>
            <p:cNvSpPr/>
            <p:nvPr/>
          </p:nvSpPr>
          <p:spPr>
            <a:xfrm>
              <a:off x="9078129" y="4972925"/>
              <a:ext cx="101244" cy="7704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89" name="Rectángulo: esquinas redondeadas 1388">
              <a:extLst>
                <a:ext uri="{FF2B5EF4-FFF2-40B4-BE49-F238E27FC236}">
                  <a16:creationId xmlns:a16="http://schemas.microsoft.com/office/drawing/2014/main" id="{430D3D4C-A3EE-81F6-EEDD-B284F60B8701}"/>
                </a:ext>
              </a:extLst>
            </p:cNvPr>
            <p:cNvSpPr/>
            <p:nvPr/>
          </p:nvSpPr>
          <p:spPr>
            <a:xfrm>
              <a:off x="9622809" y="4933248"/>
              <a:ext cx="68179" cy="9818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90" name="Conector recto de flecha 1389">
              <a:extLst>
                <a:ext uri="{FF2B5EF4-FFF2-40B4-BE49-F238E27FC236}">
                  <a16:creationId xmlns:a16="http://schemas.microsoft.com/office/drawing/2014/main" id="{197AD29D-748D-43C4-3331-8FA77C87880A}"/>
                </a:ext>
              </a:extLst>
            </p:cNvPr>
            <p:cNvCxnSpPr>
              <a:cxnSpLocks/>
              <a:stCxn id="1389" idx="3"/>
              <a:endCxn id="1391" idx="1"/>
            </p:cNvCxnSpPr>
            <p:nvPr/>
          </p:nvCxnSpPr>
          <p:spPr>
            <a:xfrm>
              <a:off x="9690988" y="4982341"/>
              <a:ext cx="115926" cy="4716"/>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91" name="Rectángulo: esquinas redondeadas 1390">
              <a:extLst>
                <a:ext uri="{FF2B5EF4-FFF2-40B4-BE49-F238E27FC236}">
                  <a16:creationId xmlns:a16="http://schemas.microsoft.com/office/drawing/2014/main" id="{36CAFA81-8B8C-000B-9DCC-F88DE33FDC1F}"/>
                </a:ext>
              </a:extLst>
            </p:cNvPr>
            <p:cNvSpPr/>
            <p:nvPr/>
          </p:nvSpPr>
          <p:spPr>
            <a:xfrm>
              <a:off x="9806914" y="4937964"/>
              <a:ext cx="68179" cy="9818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92" name="Conector recto de flecha 1391">
              <a:extLst>
                <a:ext uri="{FF2B5EF4-FFF2-40B4-BE49-F238E27FC236}">
                  <a16:creationId xmlns:a16="http://schemas.microsoft.com/office/drawing/2014/main" id="{98823F25-5F91-6034-7D97-499AF38389DB}"/>
                </a:ext>
              </a:extLst>
            </p:cNvPr>
            <p:cNvCxnSpPr>
              <a:cxnSpLocks/>
              <a:stCxn id="1391" idx="3"/>
              <a:endCxn id="1393" idx="1"/>
            </p:cNvCxnSpPr>
            <p:nvPr/>
          </p:nvCxnSpPr>
          <p:spPr>
            <a:xfrm flipV="1">
              <a:off x="9875093" y="4978922"/>
              <a:ext cx="109062" cy="8135"/>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93" name="Rectángulo: esquinas redondeadas 1392">
              <a:extLst>
                <a:ext uri="{FF2B5EF4-FFF2-40B4-BE49-F238E27FC236}">
                  <a16:creationId xmlns:a16="http://schemas.microsoft.com/office/drawing/2014/main" id="{FD0EF634-1DFE-B062-4DF4-EA267F9F512B}"/>
                </a:ext>
              </a:extLst>
            </p:cNvPr>
            <p:cNvSpPr/>
            <p:nvPr/>
          </p:nvSpPr>
          <p:spPr>
            <a:xfrm>
              <a:off x="9984155" y="4929829"/>
              <a:ext cx="68179" cy="9818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94" name="Bocadillo: rectángulo con esquinas redondeadas 1393">
              <a:extLst>
                <a:ext uri="{FF2B5EF4-FFF2-40B4-BE49-F238E27FC236}">
                  <a16:creationId xmlns:a16="http://schemas.microsoft.com/office/drawing/2014/main" id="{5D7E0BEB-7267-FAF9-2B4D-DF2966C7F028}"/>
                </a:ext>
              </a:extLst>
            </p:cNvPr>
            <p:cNvSpPr/>
            <p:nvPr/>
          </p:nvSpPr>
          <p:spPr>
            <a:xfrm flipV="1">
              <a:off x="9589518" y="4898396"/>
              <a:ext cx="489944" cy="164493"/>
            </a:xfrm>
            <a:prstGeom prst="wedgeRoundRectCallout">
              <a:avLst>
                <a:gd name="adj1" fmla="val -37398"/>
                <a:gd name="adj2" fmla="val 73446"/>
                <a:gd name="adj3" fmla="val 16667"/>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400" name="AI" descr="{&quot;Key&quot;:&quot;POWER_USER_SHAPE_ICON&quot;,&quot;Value&quot;:&quot;POWER_USER_SHAPE_ICON_STYLE_1&quot;}">
            <a:extLst>
              <a:ext uri="{FF2B5EF4-FFF2-40B4-BE49-F238E27FC236}">
                <a16:creationId xmlns:a16="http://schemas.microsoft.com/office/drawing/2014/main" id="{D476FC43-AAE0-C41C-4014-6E915758866D}"/>
              </a:ext>
            </a:extLst>
          </p:cNvPr>
          <p:cNvGrpSpPr>
            <a:grpSpLocks noChangeAspect="1"/>
          </p:cNvGrpSpPr>
          <p:nvPr>
            <p:custDataLst>
              <p:tags r:id="rId3"/>
            </p:custDataLst>
          </p:nvPr>
        </p:nvGrpSpPr>
        <p:grpSpPr>
          <a:xfrm>
            <a:off x="9157567" y="3838697"/>
            <a:ext cx="437585" cy="437585"/>
            <a:chOff x="3037626" y="1211426"/>
            <a:chExt cx="722634" cy="722634"/>
          </a:xfrm>
          <a:solidFill>
            <a:schemeClr val="dk1"/>
          </a:solidFill>
        </p:grpSpPr>
        <p:grpSp>
          <p:nvGrpSpPr>
            <p:cNvPr id="1401" name="Brain9">
              <a:extLst>
                <a:ext uri="{FF2B5EF4-FFF2-40B4-BE49-F238E27FC236}">
                  <a16:creationId xmlns:a16="http://schemas.microsoft.com/office/drawing/2014/main" id="{8309C493-70A4-EE80-5BE5-1F70F9C4365A}"/>
                </a:ext>
              </a:extLst>
            </p:cNvPr>
            <p:cNvGrpSpPr>
              <a:grpSpLocks noChangeAspect="1"/>
            </p:cNvGrpSpPr>
            <p:nvPr>
              <p:custDataLst>
                <p:tags r:id="rId4"/>
              </p:custDataLst>
            </p:nvPr>
          </p:nvGrpSpPr>
          <p:grpSpPr>
            <a:xfrm>
              <a:off x="3037626" y="1211426"/>
              <a:ext cx="722634" cy="722634"/>
              <a:chOff x="6621463" y="3619501"/>
              <a:chExt cx="292100" cy="292100"/>
            </a:xfrm>
            <a:grpFill/>
          </p:grpSpPr>
          <p:sp>
            <p:nvSpPr>
              <p:cNvPr id="1403" name="Freeform 558">
                <a:extLst>
                  <a:ext uri="{FF2B5EF4-FFF2-40B4-BE49-F238E27FC236}">
                    <a16:creationId xmlns:a16="http://schemas.microsoft.com/office/drawing/2014/main" id="{61EE0EF7-C334-F218-DFEE-2D61A2B374C1}"/>
                  </a:ext>
                </a:extLst>
              </p:cNvPr>
              <p:cNvSpPr>
                <a:spLocks noEditPoints="1"/>
              </p:cNvSpPr>
              <p:nvPr/>
            </p:nvSpPr>
            <p:spPr bwMode="auto">
              <a:xfrm>
                <a:off x="6621463" y="3619501"/>
                <a:ext cx="292100" cy="292100"/>
              </a:xfrm>
              <a:custGeom>
                <a:avLst/>
                <a:gdLst>
                  <a:gd name="T0" fmla="*/ 332 w 383"/>
                  <a:gd name="T1" fmla="*/ 165 h 383"/>
                  <a:gd name="T2" fmla="*/ 332 w 383"/>
                  <a:gd name="T3" fmla="*/ 174 h 383"/>
                  <a:gd name="T4" fmla="*/ 356 w 383"/>
                  <a:gd name="T5" fmla="*/ 233 h 383"/>
                  <a:gd name="T6" fmla="*/ 297 w 383"/>
                  <a:gd name="T7" fmla="*/ 248 h 383"/>
                  <a:gd name="T8" fmla="*/ 319 w 383"/>
                  <a:gd name="T9" fmla="*/ 360 h 383"/>
                  <a:gd name="T10" fmla="*/ 225 w 383"/>
                  <a:gd name="T11" fmla="*/ 262 h 383"/>
                  <a:gd name="T12" fmla="*/ 255 w 383"/>
                  <a:gd name="T13" fmla="*/ 218 h 383"/>
                  <a:gd name="T14" fmla="*/ 216 w 383"/>
                  <a:gd name="T15" fmla="*/ 255 h 383"/>
                  <a:gd name="T16" fmla="*/ 216 w 383"/>
                  <a:gd name="T17" fmla="*/ 255 h 383"/>
                  <a:gd name="T18" fmla="*/ 163 w 383"/>
                  <a:gd name="T19" fmla="*/ 232 h 383"/>
                  <a:gd name="T20" fmla="*/ 104 w 383"/>
                  <a:gd name="T21" fmla="*/ 249 h 383"/>
                  <a:gd name="T22" fmla="*/ 86 w 383"/>
                  <a:gd name="T23" fmla="*/ 184 h 383"/>
                  <a:gd name="T24" fmla="*/ 76 w 383"/>
                  <a:gd name="T25" fmla="*/ 185 h 383"/>
                  <a:gd name="T26" fmla="*/ 16 w 383"/>
                  <a:gd name="T27" fmla="*/ 192 h 383"/>
                  <a:gd name="T28" fmla="*/ 27 w 383"/>
                  <a:gd name="T29" fmla="*/ 143 h 383"/>
                  <a:gd name="T30" fmla="*/ 53 w 383"/>
                  <a:gd name="T31" fmla="*/ 91 h 383"/>
                  <a:gd name="T32" fmla="*/ 93 w 383"/>
                  <a:gd name="T33" fmla="*/ 113 h 383"/>
                  <a:gd name="T34" fmla="*/ 98 w 383"/>
                  <a:gd name="T35" fmla="*/ 106 h 383"/>
                  <a:gd name="T36" fmla="*/ 76 w 383"/>
                  <a:gd name="T37" fmla="*/ 52 h 383"/>
                  <a:gd name="T38" fmla="*/ 107 w 383"/>
                  <a:gd name="T39" fmla="*/ 46 h 383"/>
                  <a:gd name="T40" fmla="*/ 169 w 383"/>
                  <a:gd name="T41" fmla="*/ 29 h 383"/>
                  <a:gd name="T42" fmla="*/ 237 w 383"/>
                  <a:gd name="T43" fmla="*/ 30 h 383"/>
                  <a:gd name="T44" fmla="*/ 212 w 383"/>
                  <a:gd name="T45" fmla="*/ 87 h 383"/>
                  <a:gd name="T46" fmla="*/ 218 w 383"/>
                  <a:gd name="T47" fmla="*/ 95 h 383"/>
                  <a:gd name="T48" fmla="*/ 269 w 383"/>
                  <a:gd name="T49" fmla="*/ 108 h 383"/>
                  <a:gd name="T50" fmla="*/ 274 w 383"/>
                  <a:gd name="T51" fmla="*/ 112 h 383"/>
                  <a:gd name="T52" fmla="*/ 255 w 383"/>
                  <a:gd name="T53" fmla="*/ 80 h 383"/>
                  <a:gd name="T54" fmla="*/ 289 w 383"/>
                  <a:gd name="T55" fmla="*/ 35 h 383"/>
                  <a:gd name="T56" fmla="*/ 300 w 383"/>
                  <a:gd name="T57" fmla="*/ 69 h 383"/>
                  <a:gd name="T58" fmla="*/ 302 w 383"/>
                  <a:gd name="T59" fmla="*/ 78 h 383"/>
                  <a:gd name="T60" fmla="*/ 319 w 383"/>
                  <a:gd name="T61" fmla="*/ 78 h 383"/>
                  <a:gd name="T62" fmla="*/ 350 w 383"/>
                  <a:gd name="T63" fmla="*/ 123 h 383"/>
                  <a:gd name="T64" fmla="*/ 365 w 383"/>
                  <a:gd name="T65" fmla="*/ 180 h 383"/>
                  <a:gd name="T66" fmla="*/ 356 w 383"/>
                  <a:gd name="T67" fmla="*/ 116 h 383"/>
                  <a:gd name="T68" fmla="*/ 293 w 383"/>
                  <a:gd name="T69" fmla="*/ 27 h 383"/>
                  <a:gd name="T70" fmla="*/ 170 w 383"/>
                  <a:gd name="T71" fmla="*/ 19 h 383"/>
                  <a:gd name="T72" fmla="*/ 70 w 383"/>
                  <a:gd name="T73" fmla="*/ 44 h 383"/>
                  <a:gd name="T74" fmla="*/ 20 w 383"/>
                  <a:gd name="T75" fmla="*/ 102 h 383"/>
                  <a:gd name="T76" fmla="*/ 8 w 383"/>
                  <a:gd name="T77" fmla="*/ 196 h 383"/>
                  <a:gd name="T78" fmla="*/ 102 w 383"/>
                  <a:gd name="T79" fmla="*/ 258 h 383"/>
                  <a:gd name="T80" fmla="*/ 215 w 383"/>
                  <a:gd name="T81" fmla="*/ 265 h 383"/>
                  <a:gd name="T82" fmla="*/ 298 w 383"/>
                  <a:gd name="T83" fmla="*/ 383 h 383"/>
                  <a:gd name="T84" fmla="*/ 327 w 383"/>
                  <a:gd name="T85" fmla="*/ 366 h 383"/>
                  <a:gd name="T86" fmla="*/ 307 w 383"/>
                  <a:gd name="T87" fmla="*/ 257 h 383"/>
                  <a:gd name="T88" fmla="*/ 371 w 383"/>
                  <a:gd name="T89" fmla="*/ 18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3" h="383">
                    <a:moveTo>
                      <a:pt x="365" y="180"/>
                    </a:moveTo>
                    <a:cubicBezTo>
                      <a:pt x="357" y="169"/>
                      <a:pt x="346" y="164"/>
                      <a:pt x="332" y="165"/>
                    </a:cubicBezTo>
                    <a:cubicBezTo>
                      <a:pt x="329" y="165"/>
                      <a:pt x="327" y="167"/>
                      <a:pt x="327" y="170"/>
                    </a:cubicBezTo>
                    <a:cubicBezTo>
                      <a:pt x="327" y="173"/>
                      <a:pt x="330" y="175"/>
                      <a:pt x="332" y="174"/>
                    </a:cubicBezTo>
                    <a:cubicBezTo>
                      <a:pt x="346" y="174"/>
                      <a:pt x="354" y="179"/>
                      <a:pt x="361" y="191"/>
                    </a:cubicBezTo>
                    <a:cubicBezTo>
                      <a:pt x="368" y="205"/>
                      <a:pt x="366" y="221"/>
                      <a:pt x="356" y="233"/>
                    </a:cubicBezTo>
                    <a:cubicBezTo>
                      <a:pt x="344" y="247"/>
                      <a:pt x="323" y="253"/>
                      <a:pt x="302" y="247"/>
                    </a:cubicBezTo>
                    <a:cubicBezTo>
                      <a:pt x="300" y="246"/>
                      <a:pt x="299" y="246"/>
                      <a:pt x="297" y="248"/>
                    </a:cubicBezTo>
                    <a:cubicBezTo>
                      <a:pt x="296" y="249"/>
                      <a:pt x="296" y="250"/>
                      <a:pt x="296" y="252"/>
                    </a:cubicBezTo>
                    <a:lnTo>
                      <a:pt x="319" y="360"/>
                    </a:lnTo>
                    <a:lnTo>
                      <a:pt x="299" y="372"/>
                    </a:lnTo>
                    <a:lnTo>
                      <a:pt x="225" y="262"/>
                    </a:lnTo>
                    <a:cubicBezTo>
                      <a:pt x="243" y="255"/>
                      <a:pt x="257" y="240"/>
                      <a:pt x="259" y="224"/>
                    </a:cubicBezTo>
                    <a:cubicBezTo>
                      <a:pt x="260" y="221"/>
                      <a:pt x="258" y="219"/>
                      <a:pt x="255" y="218"/>
                    </a:cubicBezTo>
                    <a:cubicBezTo>
                      <a:pt x="253" y="218"/>
                      <a:pt x="250" y="220"/>
                      <a:pt x="250" y="222"/>
                    </a:cubicBezTo>
                    <a:cubicBezTo>
                      <a:pt x="248" y="237"/>
                      <a:pt x="233" y="251"/>
                      <a:pt x="216" y="255"/>
                    </a:cubicBezTo>
                    <a:cubicBezTo>
                      <a:pt x="216" y="255"/>
                      <a:pt x="216" y="255"/>
                      <a:pt x="216" y="255"/>
                    </a:cubicBezTo>
                    <a:lnTo>
                      <a:pt x="216" y="255"/>
                    </a:lnTo>
                    <a:cubicBezTo>
                      <a:pt x="201" y="259"/>
                      <a:pt x="178" y="249"/>
                      <a:pt x="166" y="233"/>
                    </a:cubicBezTo>
                    <a:cubicBezTo>
                      <a:pt x="165" y="232"/>
                      <a:pt x="164" y="232"/>
                      <a:pt x="163" y="232"/>
                    </a:cubicBezTo>
                    <a:cubicBezTo>
                      <a:pt x="161" y="231"/>
                      <a:pt x="160" y="232"/>
                      <a:pt x="159" y="233"/>
                    </a:cubicBezTo>
                    <a:cubicBezTo>
                      <a:pt x="146" y="247"/>
                      <a:pt x="125" y="253"/>
                      <a:pt x="104" y="249"/>
                    </a:cubicBezTo>
                    <a:cubicBezTo>
                      <a:pt x="85" y="244"/>
                      <a:pt x="70" y="233"/>
                      <a:pt x="63" y="218"/>
                    </a:cubicBezTo>
                    <a:cubicBezTo>
                      <a:pt x="76" y="213"/>
                      <a:pt x="88" y="200"/>
                      <a:pt x="86" y="184"/>
                    </a:cubicBezTo>
                    <a:cubicBezTo>
                      <a:pt x="85" y="181"/>
                      <a:pt x="83" y="179"/>
                      <a:pt x="80" y="180"/>
                    </a:cubicBezTo>
                    <a:cubicBezTo>
                      <a:pt x="78" y="180"/>
                      <a:pt x="76" y="182"/>
                      <a:pt x="76" y="185"/>
                    </a:cubicBezTo>
                    <a:cubicBezTo>
                      <a:pt x="78" y="198"/>
                      <a:pt x="67" y="207"/>
                      <a:pt x="56" y="211"/>
                    </a:cubicBezTo>
                    <a:cubicBezTo>
                      <a:pt x="38" y="214"/>
                      <a:pt x="23" y="207"/>
                      <a:pt x="16" y="192"/>
                    </a:cubicBezTo>
                    <a:cubicBezTo>
                      <a:pt x="10" y="177"/>
                      <a:pt x="14" y="159"/>
                      <a:pt x="26" y="148"/>
                    </a:cubicBezTo>
                    <a:cubicBezTo>
                      <a:pt x="28" y="147"/>
                      <a:pt x="28" y="145"/>
                      <a:pt x="27" y="143"/>
                    </a:cubicBezTo>
                    <a:cubicBezTo>
                      <a:pt x="22" y="130"/>
                      <a:pt x="22" y="117"/>
                      <a:pt x="28" y="107"/>
                    </a:cubicBezTo>
                    <a:cubicBezTo>
                      <a:pt x="33" y="98"/>
                      <a:pt x="42" y="92"/>
                      <a:pt x="53" y="91"/>
                    </a:cubicBezTo>
                    <a:cubicBezTo>
                      <a:pt x="69" y="89"/>
                      <a:pt x="83" y="97"/>
                      <a:pt x="89" y="110"/>
                    </a:cubicBezTo>
                    <a:cubicBezTo>
                      <a:pt x="90" y="112"/>
                      <a:pt x="91" y="113"/>
                      <a:pt x="93" y="113"/>
                    </a:cubicBezTo>
                    <a:cubicBezTo>
                      <a:pt x="94" y="113"/>
                      <a:pt x="94" y="113"/>
                      <a:pt x="95" y="112"/>
                    </a:cubicBezTo>
                    <a:cubicBezTo>
                      <a:pt x="97" y="111"/>
                      <a:pt x="99" y="109"/>
                      <a:pt x="98" y="106"/>
                    </a:cubicBezTo>
                    <a:cubicBezTo>
                      <a:pt x="91" y="91"/>
                      <a:pt x="76" y="82"/>
                      <a:pt x="59" y="81"/>
                    </a:cubicBezTo>
                    <a:cubicBezTo>
                      <a:pt x="61" y="69"/>
                      <a:pt x="67" y="58"/>
                      <a:pt x="76" y="52"/>
                    </a:cubicBezTo>
                    <a:cubicBezTo>
                      <a:pt x="84" y="46"/>
                      <a:pt x="94" y="44"/>
                      <a:pt x="105" y="46"/>
                    </a:cubicBezTo>
                    <a:cubicBezTo>
                      <a:pt x="106" y="46"/>
                      <a:pt x="106" y="46"/>
                      <a:pt x="107" y="46"/>
                    </a:cubicBezTo>
                    <a:cubicBezTo>
                      <a:pt x="108" y="46"/>
                      <a:pt x="109" y="45"/>
                      <a:pt x="110" y="44"/>
                    </a:cubicBezTo>
                    <a:cubicBezTo>
                      <a:pt x="113" y="41"/>
                      <a:pt x="135" y="16"/>
                      <a:pt x="169" y="29"/>
                    </a:cubicBezTo>
                    <a:cubicBezTo>
                      <a:pt x="171" y="30"/>
                      <a:pt x="173" y="29"/>
                      <a:pt x="174" y="28"/>
                    </a:cubicBezTo>
                    <a:cubicBezTo>
                      <a:pt x="194" y="9"/>
                      <a:pt x="222" y="14"/>
                      <a:pt x="237" y="30"/>
                    </a:cubicBezTo>
                    <a:cubicBezTo>
                      <a:pt x="245" y="40"/>
                      <a:pt x="251" y="59"/>
                      <a:pt x="246" y="78"/>
                    </a:cubicBezTo>
                    <a:cubicBezTo>
                      <a:pt x="229" y="77"/>
                      <a:pt x="213" y="87"/>
                      <a:pt x="212" y="87"/>
                    </a:cubicBezTo>
                    <a:cubicBezTo>
                      <a:pt x="210" y="89"/>
                      <a:pt x="210" y="92"/>
                      <a:pt x="211" y="94"/>
                    </a:cubicBezTo>
                    <a:cubicBezTo>
                      <a:pt x="213" y="96"/>
                      <a:pt x="215" y="97"/>
                      <a:pt x="218" y="95"/>
                    </a:cubicBezTo>
                    <a:cubicBezTo>
                      <a:pt x="218" y="95"/>
                      <a:pt x="234" y="84"/>
                      <a:pt x="249" y="88"/>
                    </a:cubicBezTo>
                    <a:cubicBezTo>
                      <a:pt x="264" y="91"/>
                      <a:pt x="268" y="108"/>
                      <a:pt x="269" y="108"/>
                    </a:cubicBezTo>
                    <a:cubicBezTo>
                      <a:pt x="269" y="110"/>
                      <a:pt x="271" y="112"/>
                      <a:pt x="273" y="112"/>
                    </a:cubicBezTo>
                    <a:cubicBezTo>
                      <a:pt x="273" y="112"/>
                      <a:pt x="274" y="112"/>
                      <a:pt x="274" y="112"/>
                    </a:cubicBezTo>
                    <a:cubicBezTo>
                      <a:pt x="277" y="111"/>
                      <a:pt x="278" y="108"/>
                      <a:pt x="278" y="106"/>
                    </a:cubicBezTo>
                    <a:cubicBezTo>
                      <a:pt x="277" y="105"/>
                      <a:pt x="272" y="87"/>
                      <a:pt x="255" y="80"/>
                    </a:cubicBezTo>
                    <a:cubicBezTo>
                      <a:pt x="260" y="61"/>
                      <a:pt x="255" y="42"/>
                      <a:pt x="248" y="29"/>
                    </a:cubicBezTo>
                    <a:cubicBezTo>
                      <a:pt x="262" y="26"/>
                      <a:pt x="276" y="28"/>
                      <a:pt x="289" y="35"/>
                    </a:cubicBezTo>
                    <a:cubicBezTo>
                      <a:pt x="301" y="42"/>
                      <a:pt x="310" y="54"/>
                      <a:pt x="314" y="67"/>
                    </a:cubicBezTo>
                    <a:cubicBezTo>
                      <a:pt x="310" y="67"/>
                      <a:pt x="305" y="67"/>
                      <a:pt x="300" y="69"/>
                    </a:cubicBezTo>
                    <a:cubicBezTo>
                      <a:pt x="298" y="69"/>
                      <a:pt x="296" y="72"/>
                      <a:pt x="297" y="75"/>
                    </a:cubicBezTo>
                    <a:cubicBezTo>
                      <a:pt x="298" y="77"/>
                      <a:pt x="299" y="78"/>
                      <a:pt x="302" y="78"/>
                    </a:cubicBezTo>
                    <a:cubicBezTo>
                      <a:pt x="302" y="78"/>
                      <a:pt x="302" y="78"/>
                      <a:pt x="303" y="78"/>
                    </a:cubicBezTo>
                    <a:cubicBezTo>
                      <a:pt x="311" y="75"/>
                      <a:pt x="319" y="78"/>
                      <a:pt x="319" y="78"/>
                    </a:cubicBezTo>
                    <a:cubicBezTo>
                      <a:pt x="330" y="81"/>
                      <a:pt x="349" y="94"/>
                      <a:pt x="347" y="118"/>
                    </a:cubicBezTo>
                    <a:cubicBezTo>
                      <a:pt x="347" y="120"/>
                      <a:pt x="348" y="122"/>
                      <a:pt x="350" y="123"/>
                    </a:cubicBezTo>
                    <a:cubicBezTo>
                      <a:pt x="359" y="127"/>
                      <a:pt x="366" y="135"/>
                      <a:pt x="369" y="146"/>
                    </a:cubicBezTo>
                    <a:cubicBezTo>
                      <a:pt x="372" y="156"/>
                      <a:pt x="371" y="169"/>
                      <a:pt x="365" y="180"/>
                    </a:cubicBezTo>
                    <a:close/>
                    <a:moveTo>
                      <a:pt x="378" y="143"/>
                    </a:moveTo>
                    <a:cubicBezTo>
                      <a:pt x="375" y="131"/>
                      <a:pt x="367" y="121"/>
                      <a:pt x="356" y="116"/>
                    </a:cubicBezTo>
                    <a:cubicBezTo>
                      <a:pt x="357" y="89"/>
                      <a:pt x="338" y="75"/>
                      <a:pt x="325" y="70"/>
                    </a:cubicBezTo>
                    <a:cubicBezTo>
                      <a:pt x="321" y="52"/>
                      <a:pt x="309" y="36"/>
                      <a:pt x="293" y="27"/>
                    </a:cubicBezTo>
                    <a:cubicBezTo>
                      <a:pt x="277" y="18"/>
                      <a:pt x="259" y="16"/>
                      <a:pt x="241" y="21"/>
                    </a:cubicBezTo>
                    <a:cubicBezTo>
                      <a:pt x="223" y="4"/>
                      <a:pt x="193" y="0"/>
                      <a:pt x="170" y="19"/>
                    </a:cubicBezTo>
                    <a:cubicBezTo>
                      <a:pt x="136" y="7"/>
                      <a:pt x="112" y="29"/>
                      <a:pt x="105" y="36"/>
                    </a:cubicBezTo>
                    <a:cubicBezTo>
                      <a:pt x="92" y="34"/>
                      <a:pt x="80" y="37"/>
                      <a:pt x="70" y="44"/>
                    </a:cubicBezTo>
                    <a:cubicBezTo>
                      <a:pt x="59" y="53"/>
                      <a:pt x="51" y="66"/>
                      <a:pt x="49" y="82"/>
                    </a:cubicBezTo>
                    <a:cubicBezTo>
                      <a:pt x="36" y="85"/>
                      <a:pt x="26" y="92"/>
                      <a:pt x="20" y="102"/>
                    </a:cubicBezTo>
                    <a:cubicBezTo>
                      <a:pt x="13" y="114"/>
                      <a:pt x="12" y="129"/>
                      <a:pt x="18" y="143"/>
                    </a:cubicBezTo>
                    <a:cubicBezTo>
                      <a:pt x="4" y="157"/>
                      <a:pt x="0" y="178"/>
                      <a:pt x="8" y="196"/>
                    </a:cubicBezTo>
                    <a:cubicBezTo>
                      <a:pt x="16" y="214"/>
                      <a:pt x="33" y="223"/>
                      <a:pt x="54" y="221"/>
                    </a:cubicBezTo>
                    <a:cubicBezTo>
                      <a:pt x="61" y="239"/>
                      <a:pt x="79" y="253"/>
                      <a:pt x="102" y="258"/>
                    </a:cubicBezTo>
                    <a:cubicBezTo>
                      <a:pt x="124" y="263"/>
                      <a:pt x="147" y="257"/>
                      <a:pt x="162" y="243"/>
                    </a:cubicBezTo>
                    <a:cubicBezTo>
                      <a:pt x="176" y="258"/>
                      <a:pt x="198" y="267"/>
                      <a:pt x="215" y="265"/>
                    </a:cubicBezTo>
                    <a:lnTo>
                      <a:pt x="294" y="381"/>
                    </a:lnTo>
                    <a:cubicBezTo>
                      <a:pt x="295" y="382"/>
                      <a:pt x="296" y="383"/>
                      <a:pt x="298" y="383"/>
                    </a:cubicBezTo>
                    <a:cubicBezTo>
                      <a:pt x="299" y="383"/>
                      <a:pt x="299" y="383"/>
                      <a:pt x="300" y="382"/>
                    </a:cubicBezTo>
                    <a:lnTo>
                      <a:pt x="327" y="366"/>
                    </a:lnTo>
                    <a:cubicBezTo>
                      <a:pt x="328" y="365"/>
                      <a:pt x="329" y="363"/>
                      <a:pt x="329" y="361"/>
                    </a:cubicBezTo>
                    <a:lnTo>
                      <a:pt x="307" y="257"/>
                    </a:lnTo>
                    <a:cubicBezTo>
                      <a:pt x="329" y="261"/>
                      <a:pt x="350" y="255"/>
                      <a:pt x="364" y="239"/>
                    </a:cubicBezTo>
                    <a:cubicBezTo>
                      <a:pt x="375" y="225"/>
                      <a:pt x="378" y="206"/>
                      <a:pt x="371" y="189"/>
                    </a:cubicBezTo>
                    <a:cubicBezTo>
                      <a:pt x="380" y="175"/>
                      <a:pt x="383" y="158"/>
                      <a:pt x="378" y="14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1404" name="Freeform 559">
                <a:extLst>
                  <a:ext uri="{FF2B5EF4-FFF2-40B4-BE49-F238E27FC236}">
                    <a16:creationId xmlns:a16="http://schemas.microsoft.com/office/drawing/2014/main" id="{9F5807DC-777F-3B5D-0404-F9164E1FB466}"/>
                  </a:ext>
                </a:extLst>
              </p:cNvPr>
              <p:cNvSpPr>
                <a:spLocks/>
              </p:cNvSpPr>
              <p:nvPr/>
            </p:nvSpPr>
            <p:spPr bwMode="auto">
              <a:xfrm>
                <a:off x="6710363" y="3697289"/>
                <a:ext cx="41275" cy="63500"/>
              </a:xfrm>
              <a:custGeom>
                <a:avLst/>
                <a:gdLst>
                  <a:gd name="T0" fmla="*/ 35 w 54"/>
                  <a:gd name="T1" fmla="*/ 29 h 85"/>
                  <a:gd name="T2" fmla="*/ 35 w 54"/>
                  <a:gd name="T3" fmla="*/ 29 h 85"/>
                  <a:gd name="T4" fmla="*/ 44 w 54"/>
                  <a:gd name="T5" fmla="*/ 5 h 85"/>
                  <a:gd name="T6" fmla="*/ 40 w 54"/>
                  <a:gd name="T7" fmla="*/ 0 h 85"/>
                  <a:gd name="T8" fmla="*/ 35 w 54"/>
                  <a:gd name="T9" fmla="*/ 5 h 85"/>
                  <a:gd name="T10" fmla="*/ 5 w 54"/>
                  <a:gd name="T11" fmla="*/ 34 h 85"/>
                  <a:gd name="T12" fmla="*/ 1 w 54"/>
                  <a:gd name="T13" fmla="*/ 40 h 85"/>
                  <a:gd name="T14" fmla="*/ 6 w 54"/>
                  <a:gd name="T15" fmla="*/ 44 h 85"/>
                  <a:gd name="T16" fmla="*/ 6 w 54"/>
                  <a:gd name="T17" fmla="*/ 44 h 85"/>
                  <a:gd name="T18" fmla="*/ 28 w 54"/>
                  <a:gd name="T19" fmla="*/ 34 h 85"/>
                  <a:gd name="T20" fmla="*/ 30 w 54"/>
                  <a:gd name="T21" fmla="*/ 37 h 85"/>
                  <a:gd name="T22" fmla="*/ 37 w 54"/>
                  <a:gd name="T23" fmla="*/ 78 h 85"/>
                  <a:gd name="T24" fmla="*/ 40 w 54"/>
                  <a:gd name="T25" fmla="*/ 84 h 85"/>
                  <a:gd name="T26" fmla="*/ 42 w 54"/>
                  <a:gd name="T27" fmla="*/ 85 h 85"/>
                  <a:gd name="T28" fmla="*/ 46 w 54"/>
                  <a:gd name="T29" fmla="*/ 82 h 85"/>
                  <a:gd name="T30" fmla="*/ 35 w 54"/>
                  <a:gd name="T31" fmla="*/ 2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85">
                    <a:moveTo>
                      <a:pt x="35" y="29"/>
                    </a:moveTo>
                    <a:cubicBezTo>
                      <a:pt x="35" y="29"/>
                      <a:pt x="35" y="29"/>
                      <a:pt x="35" y="29"/>
                    </a:cubicBezTo>
                    <a:cubicBezTo>
                      <a:pt x="41" y="22"/>
                      <a:pt x="44" y="15"/>
                      <a:pt x="44" y="5"/>
                    </a:cubicBezTo>
                    <a:cubicBezTo>
                      <a:pt x="44" y="2"/>
                      <a:pt x="42" y="0"/>
                      <a:pt x="40" y="0"/>
                    </a:cubicBezTo>
                    <a:cubicBezTo>
                      <a:pt x="37" y="0"/>
                      <a:pt x="35" y="2"/>
                      <a:pt x="35" y="5"/>
                    </a:cubicBezTo>
                    <a:cubicBezTo>
                      <a:pt x="35" y="22"/>
                      <a:pt x="20" y="32"/>
                      <a:pt x="5" y="34"/>
                    </a:cubicBezTo>
                    <a:cubicBezTo>
                      <a:pt x="2" y="35"/>
                      <a:pt x="0" y="37"/>
                      <a:pt x="1" y="40"/>
                    </a:cubicBezTo>
                    <a:cubicBezTo>
                      <a:pt x="1" y="42"/>
                      <a:pt x="3" y="44"/>
                      <a:pt x="6" y="44"/>
                    </a:cubicBezTo>
                    <a:cubicBezTo>
                      <a:pt x="6" y="44"/>
                      <a:pt x="6" y="44"/>
                      <a:pt x="6" y="44"/>
                    </a:cubicBezTo>
                    <a:cubicBezTo>
                      <a:pt x="14" y="42"/>
                      <a:pt x="22" y="39"/>
                      <a:pt x="28" y="34"/>
                    </a:cubicBezTo>
                    <a:cubicBezTo>
                      <a:pt x="29" y="35"/>
                      <a:pt x="29" y="36"/>
                      <a:pt x="30" y="37"/>
                    </a:cubicBezTo>
                    <a:cubicBezTo>
                      <a:pt x="44" y="46"/>
                      <a:pt x="44" y="64"/>
                      <a:pt x="37" y="78"/>
                    </a:cubicBezTo>
                    <a:cubicBezTo>
                      <a:pt x="36" y="81"/>
                      <a:pt x="37" y="83"/>
                      <a:pt x="40" y="84"/>
                    </a:cubicBezTo>
                    <a:cubicBezTo>
                      <a:pt x="40" y="85"/>
                      <a:pt x="41" y="85"/>
                      <a:pt x="42" y="85"/>
                    </a:cubicBezTo>
                    <a:cubicBezTo>
                      <a:pt x="43" y="85"/>
                      <a:pt x="45" y="84"/>
                      <a:pt x="46" y="82"/>
                    </a:cubicBezTo>
                    <a:cubicBezTo>
                      <a:pt x="54" y="65"/>
                      <a:pt x="54" y="42"/>
                      <a:pt x="35"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grpSp>
        <p:sp>
          <p:nvSpPr>
            <p:cNvPr id="1402" name="Freeform 8">
              <a:extLst>
                <a:ext uri="{FF2B5EF4-FFF2-40B4-BE49-F238E27FC236}">
                  <a16:creationId xmlns:a16="http://schemas.microsoft.com/office/drawing/2014/main" id="{24352FE4-7B7D-4C81-CAF0-E03D928CEFC8}"/>
                </a:ext>
              </a:extLst>
            </p:cNvPr>
            <p:cNvSpPr>
              <a:spLocks noEditPoints="1"/>
            </p:cNvSpPr>
            <p:nvPr/>
          </p:nvSpPr>
          <p:spPr bwMode="auto">
            <a:xfrm>
              <a:off x="3365623" y="1444637"/>
              <a:ext cx="190290" cy="153560"/>
            </a:xfrm>
            <a:custGeom>
              <a:avLst/>
              <a:gdLst>
                <a:gd name="T0" fmla="*/ 167 w 683"/>
                <a:gd name="T1" fmla="*/ 338 h 551"/>
                <a:gd name="T2" fmla="*/ 244 w 683"/>
                <a:gd name="T3" fmla="*/ 105 h 551"/>
                <a:gd name="T4" fmla="*/ 628 w 683"/>
                <a:gd name="T5" fmla="*/ 0 h 551"/>
                <a:gd name="T6" fmla="*/ 655 w 683"/>
                <a:gd name="T7" fmla="*/ 0 h 551"/>
                <a:gd name="T8" fmla="*/ 672 w 683"/>
                <a:gd name="T9" fmla="*/ 4 h 551"/>
                <a:gd name="T10" fmla="*/ 683 w 683"/>
                <a:gd name="T11" fmla="*/ 17 h 551"/>
                <a:gd name="T12" fmla="*/ 682 w 683"/>
                <a:gd name="T13" fmla="*/ 539 h 551"/>
                <a:gd name="T14" fmla="*/ 664 w 683"/>
                <a:gd name="T15" fmla="*/ 547 h 551"/>
                <a:gd name="T16" fmla="*/ 643 w 683"/>
                <a:gd name="T17" fmla="*/ 549 h 551"/>
                <a:gd name="T18" fmla="*/ 612 w 683"/>
                <a:gd name="T19" fmla="*/ 549 h 551"/>
                <a:gd name="T20" fmla="*/ 591 w 683"/>
                <a:gd name="T21" fmla="*/ 547 h 551"/>
                <a:gd name="T22" fmla="*/ 574 w 683"/>
                <a:gd name="T23" fmla="*/ 539 h 551"/>
                <a:gd name="T24" fmla="*/ 572 w 683"/>
                <a:gd name="T25" fmla="*/ 17 h 551"/>
                <a:gd name="T26" fmla="*/ 578 w 683"/>
                <a:gd name="T27" fmla="*/ 6 h 551"/>
                <a:gd name="T28" fmla="*/ 591 w 683"/>
                <a:gd name="T29" fmla="*/ 2 h 551"/>
                <a:gd name="T30" fmla="*/ 612 w 683"/>
                <a:gd name="T31" fmla="*/ 0 h 551"/>
                <a:gd name="T32" fmla="*/ 628 w 683"/>
                <a:gd name="T33" fmla="*/ 0 h 551"/>
                <a:gd name="T34" fmla="*/ 269 w 683"/>
                <a:gd name="T35" fmla="*/ 0 h 551"/>
                <a:gd name="T36" fmla="*/ 299 w 683"/>
                <a:gd name="T37" fmla="*/ 2 h 551"/>
                <a:gd name="T38" fmla="*/ 315 w 683"/>
                <a:gd name="T39" fmla="*/ 6 h 551"/>
                <a:gd name="T40" fmla="*/ 324 w 683"/>
                <a:gd name="T41" fmla="*/ 15 h 551"/>
                <a:gd name="T42" fmla="*/ 495 w 683"/>
                <a:gd name="T43" fmla="*/ 506 h 551"/>
                <a:gd name="T44" fmla="*/ 501 w 683"/>
                <a:gd name="T45" fmla="*/ 529 h 551"/>
                <a:gd name="T46" fmla="*/ 497 w 683"/>
                <a:gd name="T47" fmla="*/ 543 h 551"/>
                <a:gd name="T48" fmla="*/ 482 w 683"/>
                <a:gd name="T49" fmla="*/ 549 h 551"/>
                <a:gd name="T50" fmla="*/ 449 w 683"/>
                <a:gd name="T51" fmla="*/ 551 h 551"/>
                <a:gd name="T52" fmla="*/ 417 w 683"/>
                <a:gd name="T53" fmla="*/ 549 h 551"/>
                <a:gd name="T54" fmla="*/ 397 w 683"/>
                <a:gd name="T55" fmla="*/ 547 h 551"/>
                <a:gd name="T56" fmla="*/ 388 w 683"/>
                <a:gd name="T57" fmla="*/ 541 h 551"/>
                <a:gd name="T58" fmla="*/ 347 w 683"/>
                <a:gd name="T59" fmla="*/ 422 h 551"/>
                <a:gd name="T60" fmla="*/ 107 w 683"/>
                <a:gd name="T61" fmla="*/ 529 h 551"/>
                <a:gd name="T62" fmla="*/ 94 w 683"/>
                <a:gd name="T63" fmla="*/ 547 h 551"/>
                <a:gd name="T64" fmla="*/ 77 w 683"/>
                <a:gd name="T65" fmla="*/ 549 h 551"/>
                <a:gd name="T66" fmla="*/ 48 w 683"/>
                <a:gd name="T67" fmla="*/ 551 h 551"/>
                <a:gd name="T68" fmla="*/ 17 w 683"/>
                <a:gd name="T69" fmla="*/ 549 h 551"/>
                <a:gd name="T70" fmla="*/ 2 w 683"/>
                <a:gd name="T71" fmla="*/ 543 h 551"/>
                <a:gd name="T72" fmla="*/ 0 w 683"/>
                <a:gd name="T73" fmla="*/ 529 h 551"/>
                <a:gd name="T74" fmla="*/ 6 w 683"/>
                <a:gd name="T75" fmla="*/ 504 h 551"/>
                <a:gd name="T76" fmla="*/ 180 w 683"/>
                <a:gd name="T77" fmla="*/ 9 h 551"/>
                <a:gd name="T78" fmla="*/ 190 w 683"/>
                <a:gd name="T79" fmla="*/ 4 h 551"/>
                <a:gd name="T80" fmla="*/ 211 w 683"/>
                <a:gd name="T81" fmla="*/ 0 h 551"/>
                <a:gd name="T82" fmla="*/ 246 w 683"/>
                <a:gd name="T83"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3" h="551">
                  <a:moveTo>
                    <a:pt x="244" y="105"/>
                  </a:moveTo>
                  <a:lnTo>
                    <a:pt x="167" y="338"/>
                  </a:lnTo>
                  <a:lnTo>
                    <a:pt x="323" y="338"/>
                  </a:lnTo>
                  <a:lnTo>
                    <a:pt x="244" y="105"/>
                  </a:lnTo>
                  <a:lnTo>
                    <a:pt x="244" y="105"/>
                  </a:lnTo>
                  <a:close/>
                  <a:moveTo>
                    <a:pt x="628" y="0"/>
                  </a:moveTo>
                  <a:lnTo>
                    <a:pt x="643" y="0"/>
                  </a:lnTo>
                  <a:lnTo>
                    <a:pt x="655" y="0"/>
                  </a:lnTo>
                  <a:lnTo>
                    <a:pt x="664" y="2"/>
                  </a:lnTo>
                  <a:lnTo>
                    <a:pt x="672" y="4"/>
                  </a:lnTo>
                  <a:lnTo>
                    <a:pt x="682" y="9"/>
                  </a:lnTo>
                  <a:lnTo>
                    <a:pt x="683" y="17"/>
                  </a:lnTo>
                  <a:lnTo>
                    <a:pt x="683" y="531"/>
                  </a:lnTo>
                  <a:lnTo>
                    <a:pt x="682" y="539"/>
                  </a:lnTo>
                  <a:lnTo>
                    <a:pt x="672" y="545"/>
                  </a:lnTo>
                  <a:lnTo>
                    <a:pt x="664" y="547"/>
                  </a:lnTo>
                  <a:lnTo>
                    <a:pt x="655" y="549"/>
                  </a:lnTo>
                  <a:lnTo>
                    <a:pt x="643" y="549"/>
                  </a:lnTo>
                  <a:lnTo>
                    <a:pt x="628" y="551"/>
                  </a:lnTo>
                  <a:lnTo>
                    <a:pt x="612" y="549"/>
                  </a:lnTo>
                  <a:lnTo>
                    <a:pt x="601" y="549"/>
                  </a:lnTo>
                  <a:lnTo>
                    <a:pt x="591" y="547"/>
                  </a:lnTo>
                  <a:lnTo>
                    <a:pt x="584" y="545"/>
                  </a:lnTo>
                  <a:lnTo>
                    <a:pt x="574" y="539"/>
                  </a:lnTo>
                  <a:lnTo>
                    <a:pt x="572" y="531"/>
                  </a:lnTo>
                  <a:lnTo>
                    <a:pt x="572" y="17"/>
                  </a:lnTo>
                  <a:lnTo>
                    <a:pt x="574" y="9"/>
                  </a:lnTo>
                  <a:lnTo>
                    <a:pt x="578" y="6"/>
                  </a:lnTo>
                  <a:lnTo>
                    <a:pt x="584" y="4"/>
                  </a:lnTo>
                  <a:lnTo>
                    <a:pt x="591" y="2"/>
                  </a:lnTo>
                  <a:lnTo>
                    <a:pt x="601" y="0"/>
                  </a:lnTo>
                  <a:lnTo>
                    <a:pt x="612" y="0"/>
                  </a:lnTo>
                  <a:lnTo>
                    <a:pt x="628" y="0"/>
                  </a:lnTo>
                  <a:lnTo>
                    <a:pt x="628" y="0"/>
                  </a:lnTo>
                  <a:close/>
                  <a:moveTo>
                    <a:pt x="246" y="0"/>
                  </a:moveTo>
                  <a:lnTo>
                    <a:pt x="269" y="0"/>
                  </a:lnTo>
                  <a:lnTo>
                    <a:pt x="286" y="0"/>
                  </a:lnTo>
                  <a:lnTo>
                    <a:pt x="299" y="2"/>
                  </a:lnTo>
                  <a:lnTo>
                    <a:pt x="309" y="4"/>
                  </a:lnTo>
                  <a:lnTo>
                    <a:pt x="315" y="6"/>
                  </a:lnTo>
                  <a:lnTo>
                    <a:pt x="321" y="9"/>
                  </a:lnTo>
                  <a:lnTo>
                    <a:pt x="324" y="15"/>
                  </a:lnTo>
                  <a:lnTo>
                    <a:pt x="326" y="23"/>
                  </a:lnTo>
                  <a:lnTo>
                    <a:pt x="495" y="506"/>
                  </a:lnTo>
                  <a:lnTo>
                    <a:pt x="499" y="520"/>
                  </a:lnTo>
                  <a:lnTo>
                    <a:pt x="501" y="529"/>
                  </a:lnTo>
                  <a:lnTo>
                    <a:pt x="501" y="537"/>
                  </a:lnTo>
                  <a:lnTo>
                    <a:pt x="497" y="543"/>
                  </a:lnTo>
                  <a:lnTo>
                    <a:pt x="491" y="547"/>
                  </a:lnTo>
                  <a:lnTo>
                    <a:pt x="482" y="549"/>
                  </a:lnTo>
                  <a:lnTo>
                    <a:pt x="468" y="549"/>
                  </a:lnTo>
                  <a:lnTo>
                    <a:pt x="449" y="551"/>
                  </a:lnTo>
                  <a:lnTo>
                    <a:pt x="430" y="551"/>
                  </a:lnTo>
                  <a:lnTo>
                    <a:pt x="417" y="549"/>
                  </a:lnTo>
                  <a:lnTo>
                    <a:pt x="405" y="549"/>
                  </a:lnTo>
                  <a:lnTo>
                    <a:pt x="397" y="547"/>
                  </a:lnTo>
                  <a:lnTo>
                    <a:pt x="392" y="545"/>
                  </a:lnTo>
                  <a:lnTo>
                    <a:pt x="388" y="541"/>
                  </a:lnTo>
                  <a:lnTo>
                    <a:pt x="384" y="533"/>
                  </a:lnTo>
                  <a:lnTo>
                    <a:pt x="347" y="422"/>
                  </a:lnTo>
                  <a:lnTo>
                    <a:pt x="142" y="422"/>
                  </a:lnTo>
                  <a:lnTo>
                    <a:pt x="107" y="529"/>
                  </a:lnTo>
                  <a:lnTo>
                    <a:pt x="104" y="539"/>
                  </a:lnTo>
                  <a:lnTo>
                    <a:pt x="94" y="547"/>
                  </a:lnTo>
                  <a:lnTo>
                    <a:pt x="86" y="549"/>
                  </a:lnTo>
                  <a:lnTo>
                    <a:pt x="77" y="549"/>
                  </a:lnTo>
                  <a:lnTo>
                    <a:pt x="65" y="549"/>
                  </a:lnTo>
                  <a:lnTo>
                    <a:pt x="48" y="551"/>
                  </a:lnTo>
                  <a:lnTo>
                    <a:pt x="31" y="549"/>
                  </a:lnTo>
                  <a:lnTo>
                    <a:pt x="17" y="549"/>
                  </a:lnTo>
                  <a:lnTo>
                    <a:pt x="8" y="547"/>
                  </a:lnTo>
                  <a:lnTo>
                    <a:pt x="2" y="543"/>
                  </a:lnTo>
                  <a:lnTo>
                    <a:pt x="0" y="537"/>
                  </a:lnTo>
                  <a:lnTo>
                    <a:pt x="0" y="529"/>
                  </a:lnTo>
                  <a:lnTo>
                    <a:pt x="2" y="518"/>
                  </a:lnTo>
                  <a:lnTo>
                    <a:pt x="6" y="504"/>
                  </a:lnTo>
                  <a:lnTo>
                    <a:pt x="175" y="21"/>
                  </a:lnTo>
                  <a:lnTo>
                    <a:pt x="180" y="9"/>
                  </a:lnTo>
                  <a:lnTo>
                    <a:pt x="184" y="6"/>
                  </a:lnTo>
                  <a:lnTo>
                    <a:pt x="190" y="4"/>
                  </a:lnTo>
                  <a:lnTo>
                    <a:pt x="200" y="2"/>
                  </a:lnTo>
                  <a:lnTo>
                    <a:pt x="211" y="0"/>
                  </a:lnTo>
                  <a:lnTo>
                    <a:pt x="227" y="0"/>
                  </a:lnTo>
                  <a:lnTo>
                    <a:pt x="246" y="0"/>
                  </a:lnTo>
                  <a:lnTo>
                    <a:pt x="24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grpSp>
      <p:cxnSp>
        <p:nvCxnSpPr>
          <p:cNvPr id="1405" name="Conector recto de flecha 1404">
            <a:extLst>
              <a:ext uri="{FF2B5EF4-FFF2-40B4-BE49-F238E27FC236}">
                <a16:creationId xmlns:a16="http://schemas.microsoft.com/office/drawing/2014/main" id="{0451C8A5-72EA-999F-772A-2BEB6E407A82}"/>
              </a:ext>
            </a:extLst>
          </p:cNvPr>
          <p:cNvCxnSpPr>
            <a:cxnSpLocks/>
          </p:cNvCxnSpPr>
          <p:nvPr/>
        </p:nvCxnSpPr>
        <p:spPr>
          <a:xfrm flipH="1" flipV="1">
            <a:off x="9093105" y="3759472"/>
            <a:ext cx="125016" cy="1831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06" name="Conector recto de flecha 1405">
            <a:extLst>
              <a:ext uri="{FF2B5EF4-FFF2-40B4-BE49-F238E27FC236}">
                <a16:creationId xmlns:a16="http://schemas.microsoft.com/office/drawing/2014/main" id="{5522B458-095B-1530-6169-2772CA6FC730}"/>
              </a:ext>
            </a:extLst>
          </p:cNvPr>
          <p:cNvCxnSpPr>
            <a:cxnSpLocks/>
          </p:cNvCxnSpPr>
          <p:nvPr/>
        </p:nvCxnSpPr>
        <p:spPr>
          <a:xfrm flipV="1">
            <a:off x="9351795" y="3670347"/>
            <a:ext cx="0" cy="1900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07" name="Conector recto de flecha 1406">
            <a:extLst>
              <a:ext uri="{FF2B5EF4-FFF2-40B4-BE49-F238E27FC236}">
                <a16:creationId xmlns:a16="http://schemas.microsoft.com/office/drawing/2014/main" id="{53EFB3FA-167A-919E-C43F-0AA2A8827084}"/>
              </a:ext>
            </a:extLst>
          </p:cNvPr>
          <p:cNvCxnSpPr>
            <a:cxnSpLocks/>
          </p:cNvCxnSpPr>
          <p:nvPr/>
        </p:nvCxnSpPr>
        <p:spPr>
          <a:xfrm flipV="1">
            <a:off x="9522031" y="3730897"/>
            <a:ext cx="109567" cy="1969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15" name="Conector recto de flecha 1414">
            <a:extLst>
              <a:ext uri="{FF2B5EF4-FFF2-40B4-BE49-F238E27FC236}">
                <a16:creationId xmlns:a16="http://schemas.microsoft.com/office/drawing/2014/main" id="{2F4340EA-8E2A-4836-5DDB-440F1411AF80}"/>
              </a:ext>
            </a:extLst>
          </p:cNvPr>
          <p:cNvCxnSpPr>
            <a:cxnSpLocks/>
          </p:cNvCxnSpPr>
          <p:nvPr/>
        </p:nvCxnSpPr>
        <p:spPr>
          <a:xfrm>
            <a:off x="9343798" y="4113290"/>
            <a:ext cx="2173" cy="4922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21" name="Conector recto de flecha 1420">
            <a:extLst>
              <a:ext uri="{FF2B5EF4-FFF2-40B4-BE49-F238E27FC236}">
                <a16:creationId xmlns:a16="http://schemas.microsoft.com/office/drawing/2014/main" id="{E4C1522A-3777-B627-5E46-78F478D5502C}"/>
              </a:ext>
            </a:extLst>
          </p:cNvPr>
          <p:cNvCxnSpPr>
            <a:cxnSpLocks/>
          </p:cNvCxnSpPr>
          <p:nvPr/>
        </p:nvCxnSpPr>
        <p:spPr>
          <a:xfrm>
            <a:off x="10100110" y="4769742"/>
            <a:ext cx="231489"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22" name="Conector recto de flecha 1421">
            <a:extLst>
              <a:ext uri="{FF2B5EF4-FFF2-40B4-BE49-F238E27FC236}">
                <a16:creationId xmlns:a16="http://schemas.microsoft.com/office/drawing/2014/main" id="{C6BF151C-B4AF-7C88-B8A8-90980D6819B7}"/>
              </a:ext>
            </a:extLst>
          </p:cNvPr>
          <p:cNvCxnSpPr>
            <a:cxnSpLocks/>
          </p:cNvCxnSpPr>
          <p:nvPr/>
        </p:nvCxnSpPr>
        <p:spPr>
          <a:xfrm>
            <a:off x="10100110" y="4922176"/>
            <a:ext cx="234055"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23" name="Conector recto de flecha 1422">
            <a:extLst>
              <a:ext uri="{FF2B5EF4-FFF2-40B4-BE49-F238E27FC236}">
                <a16:creationId xmlns:a16="http://schemas.microsoft.com/office/drawing/2014/main" id="{103CD49A-CAC9-242A-7A7F-2050A8C99326}"/>
              </a:ext>
            </a:extLst>
          </p:cNvPr>
          <p:cNvCxnSpPr>
            <a:cxnSpLocks/>
          </p:cNvCxnSpPr>
          <p:nvPr/>
        </p:nvCxnSpPr>
        <p:spPr>
          <a:xfrm>
            <a:off x="10100110" y="5078257"/>
            <a:ext cx="2346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424" name="Grupo 1423">
            <a:extLst>
              <a:ext uri="{FF2B5EF4-FFF2-40B4-BE49-F238E27FC236}">
                <a16:creationId xmlns:a16="http://schemas.microsoft.com/office/drawing/2014/main" id="{6A3D45A2-61FF-A574-47D7-73317AD0A482}"/>
              </a:ext>
            </a:extLst>
          </p:cNvPr>
          <p:cNvGrpSpPr/>
          <p:nvPr/>
        </p:nvGrpSpPr>
        <p:grpSpPr>
          <a:xfrm>
            <a:off x="10441370" y="5048266"/>
            <a:ext cx="234697" cy="261610"/>
            <a:chOff x="3729176" y="4695678"/>
            <a:chExt cx="449621" cy="462983"/>
          </a:xfrm>
        </p:grpSpPr>
        <p:pic>
          <p:nvPicPr>
            <p:cNvPr id="1425" name="Gráfico 1424" descr="Documento contorno">
              <a:extLst>
                <a:ext uri="{FF2B5EF4-FFF2-40B4-BE49-F238E27FC236}">
                  <a16:creationId xmlns:a16="http://schemas.microsoft.com/office/drawing/2014/main" id="{774D9DEE-2DB5-3686-138D-BF8774AB068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751335" y="4695678"/>
              <a:ext cx="405305" cy="405305"/>
            </a:xfrm>
            <a:prstGeom prst="rect">
              <a:avLst/>
            </a:prstGeom>
          </p:spPr>
        </p:pic>
        <p:sp>
          <p:nvSpPr>
            <p:cNvPr id="1426" name="Rectángulo: esquinas redondeadas 27">
              <a:extLst>
                <a:ext uri="{FF2B5EF4-FFF2-40B4-BE49-F238E27FC236}">
                  <a16:creationId xmlns:a16="http://schemas.microsoft.com/office/drawing/2014/main" id="{A720ECB6-72C5-CFFB-AF45-CF0AECF29298}"/>
                </a:ext>
              </a:extLst>
            </p:cNvPr>
            <p:cNvSpPr/>
            <p:nvPr/>
          </p:nvSpPr>
          <p:spPr>
            <a:xfrm>
              <a:off x="3729176" y="5002653"/>
              <a:ext cx="449621" cy="156008"/>
            </a:xfrm>
            <a:prstGeom prst="roundRect">
              <a:avLst/>
            </a:prstGeom>
            <a:solidFill>
              <a:schemeClr val="bg1"/>
            </a:solidFill>
            <a:ln w="63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600" noProof="0">
                  <a:solidFill>
                    <a:schemeClr val="tx1"/>
                  </a:solidFill>
                  <a:latin typeface="Calibri" panose="020F0502020204030204" pitchFamily="34" charset="0"/>
                  <a:ea typeface="Calibri" panose="020F0502020204030204" pitchFamily="34" charset="0"/>
                  <a:cs typeface="Calibri" panose="020F0502020204030204" pitchFamily="34" charset="0"/>
                </a:rPr>
                <a:t>PDF</a:t>
              </a:r>
              <a:endParaRPr lang="en-US" sz="800" noProof="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1427" name="Funnel" descr="{&quot;Key&quot;:&quot;POWER_USER_SHAPE_ICON&quot;,&quot;Value&quot;:&quot;POWER_USER_SHAPE_ICON_STYLE_1&quot;}">
            <a:extLst>
              <a:ext uri="{FF2B5EF4-FFF2-40B4-BE49-F238E27FC236}">
                <a16:creationId xmlns:a16="http://schemas.microsoft.com/office/drawing/2014/main" id="{A2ABF381-E182-ECDB-FB62-FC0E0C023D37}"/>
              </a:ext>
            </a:extLst>
          </p:cNvPr>
          <p:cNvSpPr>
            <a:spLocks noChangeAspect="1"/>
          </p:cNvSpPr>
          <p:nvPr/>
        </p:nvSpPr>
        <p:spPr>
          <a:xfrm>
            <a:off x="10432840" y="4794339"/>
            <a:ext cx="223030" cy="218720"/>
          </a:xfrm>
          <a:custGeom>
            <a:avLst/>
            <a:gdLst>
              <a:gd name="connsiteX0" fmla="*/ 1085755 w 1971675"/>
              <a:gd name="connsiteY0" fmla="*/ 0 h 1933575"/>
              <a:gd name="connsiteX1" fmla="*/ 1286828 w 1971675"/>
              <a:gd name="connsiteY1" fmla="*/ 11335 h 1933575"/>
              <a:gd name="connsiteX2" fmla="*/ 1755267 w 1971675"/>
              <a:gd name="connsiteY2" fmla="*/ 90964 h 1933575"/>
              <a:gd name="connsiteX3" fmla="*/ 1887284 w 1971675"/>
              <a:gd name="connsiteY3" fmla="*/ 143828 h 1933575"/>
              <a:gd name="connsiteX4" fmla="*/ 1971675 w 1971675"/>
              <a:gd name="connsiteY4" fmla="*/ 242697 h 1933575"/>
              <a:gd name="connsiteX5" fmla="*/ 1971675 w 1971675"/>
              <a:gd name="connsiteY5" fmla="*/ 265748 h 1933575"/>
              <a:gd name="connsiteX6" fmla="*/ 1900238 w 1971675"/>
              <a:gd name="connsiteY6" fmla="*/ 421576 h 1933575"/>
              <a:gd name="connsiteX7" fmla="*/ 1779556 w 1971675"/>
              <a:gd name="connsiteY7" fmla="*/ 550831 h 1933575"/>
              <a:gd name="connsiteX8" fmla="*/ 1485233 w 1971675"/>
              <a:gd name="connsiteY8" fmla="*/ 823341 h 1933575"/>
              <a:gd name="connsiteX9" fmla="*/ 1248251 w 1971675"/>
              <a:gd name="connsiteY9" fmla="*/ 1076897 h 1933575"/>
              <a:gd name="connsiteX10" fmla="*/ 1238060 w 1971675"/>
              <a:gd name="connsiteY10" fmla="*/ 1105091 h 1933575"/>
              <a:gd name="connsiteX11" fmla="*/ 1196245 w 1971675"/>
              <a:gd name="connsiteY11" fmla="*/ 1760696 h 1933575"/>
              <a:gd name="connsiteX12" fmla="*/ 1181100 w 1971675"/>
              <a:gd name="connsiteY12" fmla="*/ 1848136 h 1933575"/>
              <a:gd name="connsiteX13" fmla="*/ 1022223 w 1971675"/>
              <a:gd name="connsiteY13" fmla="*/ 1933575 h 1933575"/>
              <a:gd name="connsiteX14" fmla="*/ 960215 w 1971675"/>
              <a:gd name="connsiteY14" fmla="*/ 1933575 h 1933575"/>
              <a:gd name="connsiteX15" fmla="*/ 775907 w 1971675"/>
              <a:gd name="connsiteY15" fmla="*/ 1791367 h 1933575"/>
              <a:gd name="connsiteX16" fmla="*/ 736759 w 1971675"/>
              <a:gd name="connsiteY16" fmla="*/ 1104424 h 1933575"/>
              <a:gd name="connsiteX17" fmla="*/ 728758 w 1971675"/>
              <a:gd name="connsiteY17" fmla="*/ 1083088 h 1933575"/>
              <a:gd name="connsiteX18" fmla="*/ 689896 w 1971675"/>
              <a:gd name="connsiteY18" fmla="*/ 1035939 h 1933575"/>
              <a:gd name="connsiteX19" fmla="*/ 453104 w 1971675"/>
              <a:gd name="connsiteY19" fmla="*/ 787051 h 1933575"/>
              <a:gd name="connsiteX20" fmla="*/ 270986 w 1971675"/>
              <a:gd name="connsiteY20" fmla="*/ 616839 h 1933575"/>
              <a:gd name="connsiteX21" fmla="*/ 119063 w 1971675"/>
              <a:gd name="connsiteY21" fmla="*/ 459391 h 1933575"/>
              <a:gd name="connsiteX22" fmla="*/ 0 w 1971675"/>
              <a:gd name="connsiteY22" fmla="*/ 259747 h 1933575"/>
              <a:gd name="connsiteX23" fmla="*/ 0 w 1971675"/>
              <a:gd name="connsiteY23" fmla="*/ 243364 h 1933575"/>
              <a:gd name="connsiteX24" fmla="*/ 90869 w 1971675"/>
              <a:gd name="connsiteY24" fmla="*/ 143161 h 1933575"/>
              <a:gd name="connsiteX25" fmla="*/ 225457 w 1971675"/>
              <a:gd name="connsiteY25" fmla="*/ 90488 h 1933575"/>
              <a:gd name="connsiteX26" fmla="*/ 678752 w 1971675"/>
              <a:gd name="connsiteY26" fmla="*/ 12573 h 1933575"/>
              <a:gd name="connsiteX27" fmla="*/ 896779 w 1971675"/>
              <a:gd name="connsiteY27" fmla="*/ 0 h 1933575"/>
              <a:gd name="connsiteX28" fmla="*/ 1085755 w 1971675"/>
              <a:gd name="connsiteY28" fmla="*/ 0 h 1933575"/>
              <a:gd name="connsiteX29" fmla="*/ 416814 w 1971675"/>
              <a:gd name="connsiteY29" fmla="*/ 113728 h 1933575"/>
              <a:gd name="connsiteX30" fmla="*/ 418910 w 1971675"/>
              <a:gd name="connsiteY30" fmla="*/ 113252 h 1933575"/>
              <a:gd name="connsiteX31" fmla="*/ 418910 w 1971675"/>
              <a:gd name="connsiteY31" fmla="*/ 113157 h 1933575"/>
              <a:gd name="connsiteX32" fmla="*/ 419005 w 1971675"/>
              <a:gd name="connsiteY32" fmla="*/ 113157 h 1933575"/>
              <a:gd name="connsiteX33" fmla="*/ 418910 w 1971675"/>
              <a:gd name="connsiteY33" fmla="*/ 113252 h 1933575"/>
              <a:gd name="connsiteX34" fmla="*/ 199168 w 1971675"/>
              <a:gd name="connsiteY34" fmla="*/ 168212 h 1933575"/>
              <a:gd name="connsiteX35" fmla="*/ 68199 w 1971675"/>
              <a:gd name="connsiteY35" fmla="*/ 247174 h 1933575"/>
              <a:gd name="connsiteX36" fmla="*/ 66961 w 1971675"/>
              <a:gd name="connsiteY36" fmla="*/ 255937 h 1933575"/>
              <a:gd name="connsiteX37" fmla="*/ 166116 w 1971675"/>
              <a:gd name="connsiteY37" fmla="*/ 412147 h 1933575"/>
              <a:gd name="connsiteX38" fmla="*/ 392430 w 1971675"/>
              <a:gd name="connsiteY38" fmla="*/ 639794 h 1933575"/>
              <a:gd name="connsiteX39" fmla="*/ 535400 w 1971675"/>
              <a:gd name="connsiteY39" fmla="*/ 773430 h 1933575"/>
              <a:gd name="connsiteX40" fmla="*/ 783622 w 1971675"/>
              <a:gd name="connsiteY40" fmla="*/ 1045369 h 1933575"/>
              <a:gd name="connsiteX41" fmla="*/ 802958 w 1971675"/>
              <a:gd name="connsiteY41" fmla="*/ 1090708 h 1933575"/>
              <a:gd name="connsiteX42" fmla="*/ 842010 w 1971675"/>
              <a:gd name="connsiteY42" fmla="*/ 1775079 h 1933575"/>
              <a:gd name="connsiteX43" fmla="*/ 853821 w 1971675"/>
              <a:gd name="connsiteY43" fmla="*/ 1820894 h 1933575"/>
              <a:gd name="connsiteX44" fmla="*/ 1073563 w 1971675"/>
              <a:gd name="connsiteY44" fmla="*/ 1854803 h 1933575"/>
              <a:gd name="connsiteX45" fmla="*/ 1114616 w 1971675"/>
              <a:gd name="connsiteY45" fmla="*/ 1829467 h 1933575"/>
              <a:gd name="connsiteX46" fmla="*/ 1127379 w 1971675"/>
              <a:gd name="connsiteY46" fmla="*/ 1786223 h 1933575"/>
              <a:gd name="connsiteX47" fmla="*/ 1172813 w 1971675"/>
              <a:gd name="connsiteY47" fmla="*/ 1088898 h 1933575"/>
              <a:gd name="connsiteX48" fmla="*/ 1239584 w 1971675"/>
              <a:gd name="connsiteY48" fmla="*/ 980027 h 1933575"/>
              <a:gd name="connsiteX49" fmla="*/ 1414748 w 1971675"/>
              <a:gd name="connsiteY49" fmla="*/ 798005 h 1933575"/>
              <a:gd name="connsiteX50" fmla="*/ 1718310 w 1971675"/>
              <a:gd name="connsiteY50" fmla="*/ 518160 h 1933575"/>
              <a:gd name="connsiteX51" fmla="*/ 1847088 w 1971675"/>
              <a:gd name="connsiteY51" fmla="*/ 380429 h 1933575"/>
              <a:gd name="connsiteX52" fmla="*/ 1903762 w 1971675"/>
              <a:gd name="connsiteY52" fmla="*/ 266700 h 1933575"/>
              <a:gd name="connsiteX53" fmla="*/ 1886998 w 1971675"/>
              <a:gd name="connsiteY53" fmla="*/ 224885 h 1933575"/>
              <a:gd name="connsiteX54" fmla="*/ 1820228 w 1971675"/>
              <a:gd name="connsiteY54" fmla="*/ 184880 h 1933575"/>
              <a:gd name="connsiteX55" fmla="*/ 1507331 w 1971675"/>
              <a:gd name="connsiteY55" fmla="*/ 103727 h 1933575"/>
              <a:gd name="connsiteX56" fmla="*/ 1506855 w 1971675"/>
              <a:gd name="connsiteY56" fmla="*/ 104013 h 1933575"/>
              <a:gd name="connsiteX57" fmla="*/ 1507141 w 1971675"/>
              <a:gd name="connsiteY57" fmla="*/ 104489 h 1933575"/>
              <a:gd name="connsiteX58" fmla="*/ 1728311 w 1971675"/>
              <a:gd name="connsiteY58" fmla="*/ 169640 h 1933575"/>
              <a:gd name="connsiteX59" fmla="*/ 1789081 w 1971675"/>
              <a:gd name="connsiteY59" fmla="*/ 210693 h 1933575"/>
              <a:gd name="connsiteX60" fmla="*/ 1807655 w 1971675"/>
              <a:gd name="connsiteY60" fmla="*/ 276606 h 1933575"/>
              <a:gd name="connsiteX61" fmla="*/ 1431036 w 1971675"/>
              <a:gd name="connsiteY61" fmla="*/ 413766 h 1933575"/>
              <a:gd name="connsiteX62" fmla="*/ 672465 w 1971675"/>
              <a:gd name="connsiteY62" fmla="*/ 427577 h 1933575"/>
              <a:gd name="connsiteX63" fmla="*/ 162020 w 1971675"/>
              <a:gd name="connsiteY63" fmla="*/ 262795 h 1933575"/>
              <a:gd name="connsiteX64" fmla="*/ 322898 w 1971675"/>
              <a:gd name="connsiteY64" fmla="*/ 139351 h 1933575"/>
              <a:gd name="connsiteX65" fmla="*/ 416814 w 1971675"/>
              <a:gd name="connsiteY65" fmla="*/ 113728 h 1933575"/>
              <a:gd name="connsiteX66" fmla="*/ 985742 w 1971675"/>
              <a:gd name="connsiteY66" fmla="*/ 373094 h 1933575"/>
              <a:gd name="connsiteX67" fmla="*/ 1602391 w 1971675"/>
              <a:gd name="connsiteY67" fmla="*/ 316135 h 1933575"/>
              <a:gd name="connsiteX68" fmla="*/ 1736789 w 1971675"/>
              <a:gd name="connsiteY68" fmla="*/ 263938 h 1933575"/>
              <a:gd name="connsiteX69" fmla="*/ 1737187 w 1971675"/>
              <a:gd name="connsiteY69" fmla="*/ 251199 h 1933575"/>
              <a:gd name="connsiteX70" fmla="*/ 1735550 w 1971675"/>
              <a:gd name="connsiteY70" fmla="*/ 249841 h 1933575"/>
              <a:gd name="connsiteX71" fmla="*/ 1632014 w 1971675"/>
              <a:gd name="connsiteY71" fmla="*/ 203835 h 1933575"/>
              <a:gd name="connsiteX72" fmla="*/ 985742 w 1971675"/>
              <a:gd name="connsiteY72" fmla="*/ 126778 h 1933575"/>
              <a:gd name="connsiteX73" fmla="*/ 339376 w 1971675"/>
              <a:gd name="connsiteY73" fmla="*/ 203930 h 1933575"/>
              <a:gd name="connsiteX74" fmla="*/ 235839 w 1971675"/>
              <a:gd name="connsiteY74" fmla="*/ 249936 h 1933575"/>
              <a:gd name="connsiteX75" fmla="*/ 233228 w 1971675"/>
              <a:gd name="connsiteY75" fmla="*/ 262379 h 1933575"/>
              <a:gd name="connsiteX76" fmla="*/ 234601 w 1971675"/>
              <a:gd name="connsiteY76" fmla="*/ 264033 h 1933575"/>
              <a:gd name="connsiteX77" fmla="*/ 368999 w 1971675"/>
              <a:gd name="connsiteY77" fmla="*/ 316230 h 1933575"/>
              <a:gd name="connsiteX78" fmla="*/ 985742 w 1971675"/>
              <a:gd name="connsiteY78" fmla="*/ 373094 h 193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971675" h="1933575">
                <a:moveTo>
                  <a:pt x="1085755" y="0"/>
                </a:moveTo>
                <a:cubicBezTo>
                  <a:pt x="1122775" y="1397"/>
                  <a:pt x="1189800" y="5175"/>
                  <a:pt x="1286828" y="11335"/>
                </a:cubicBezTo>
                <a:cubicBezTo>
                  <a:pt x="1449515" y="21622"/>
                  <a:pt x="1605661" y="48165"/>
                  <a:pt x="1755267" y="90964"/>
                </a:cubicBezTo>
                <a:cubicBezTo>
                  <a:pt x="1801114" y="104108"/>
                  <a:pt x="1845120" y="121730"/>
                  <a:pt x="1887284" y="143828"/>
                </a:cubicBezTo>
                <a:cubicBezTo>
                  <a:pt x="1932115" y="167323"/>
                  <a:pt x="1960245" y="200279"/>
                  <a:pt x="1971675" y="242697"/>
                </a:cubicBezTo>
                <a:lnTo>
                  <a:pt x="1971675" y="265748"/>
                </a:lnTo>
                <a:cubicBezTo>
                  <a:pt x="1961452" y="323088"/>
                  <a:pt x="1937639" y="375031"/>
                  <a:pt x="1900238" y="421576"/>
                </a:cubicBezTo>
                <a:cubicBezTo>
                  <a:pt x="1863217" y="467614"/>
                  <a:pt x="1822990" y="510699"/>
                  <a:pt x="1779556" y="550831"/>
                </a:cubicBezTo>
                <a:cubicBezTo>
                  <a:pt x="1596739" y="719995"/>
                  <a:pt x="1498632" y="810831"/>
                  <a:pt x="1485233" y="823341"/>
                </a:cubicBezTo>
                <a:cubicBezTo>
                  <a:pt x="1397794" y="905065"/>
                  <a:pt x="1316831" y="984504"/>
                  <a:pt x="1248251" y="1076897"/>
                </a:cubicBezTo>
                <a:cubicBezTo>
                  <a:pt x="1242092" y="1085215"/>
                  <a:pt x="1238695" y="1094613"/>
                  <a:pt x="1238060" y="1105091"/>
                </a:cubicBezTo>
                <a:cubicBezTo>
                  <a:pt x="1228916" y="1259014"/>
                  <a:pt x="1214977" y="1477550"/>
                  <a:pt x="1196245" y="1760696"/>
                </a:cubicBezTo>
                <a:cubicBezTo>
                  <a:pt x="1193387" y="1803495"/>
                  <a:pt x="1188339" y="1832642"/>
                  <a:pt x="1181100" y="1848136"/>
                </a:cubicBezTo>
                <a:cubicBezTo>
                  <a:pt x="1154049" y="1906143"/>
                  <a:pt x="1082707" y="1927955"/>
                  <a:pt x="1022223" y="1933575"/>
                </a:cubicBezTo>
                <a:lnTo>
                  <a:pt x="960215" y="1933575"/>
                </a:lnTo>
                <a:cubicBezTo>
                  <a:pt x="874776" y="1928051"/>
                  <a:pt x="781050" y="1883855"/>
                  <a:pt x="775907" y="1791367"/>
                </a:cubicBezTo>
                <a:cubicBezTo>
                  <a:pt x="771525" y="1713833"/>
                  <a:pt x="758476" y="1484852"/>
                  <a:pt x="736759" y="1104424"/>
                </a:cubicBezTo>
                <a:cubicBezTo>
                  <a:pt x="736324" y="1096669"/>
                  <a:pt x="733533" y="1089227"/>
                  <a:pt x="728758" y="1083088"/>
                </a:cubicBezTo>
                <a:cubicBezTo>
                  <a:pt x="718217" y="1069499"/>
                  <a:pt x="705263" y="1053783"/>
                  <a:pt x="689896" y="1035939"/>
                </a:cubicBezTo>
                <a:cubicBezTo>
                  <a:pt x="620808" y="955421"/>
                  <a:pt x="541877" y="872458"/>
                  <a:pt x="453104" y="787051"/>
                </a:cubicBezTo>
                <a:cubicBezTo>
                  <a:pt x="436785" y="771303"/>
                  <a:pt x="376079" y="714565"/>
                  <a:pt x="270986" y="616839"/>
                </a:cubicBezTo>
                <a:cubicBezTo>
                  <a:pt x="226028" y="574993"/>
                  <a:pt x="175387" y="522510"/>
                  <a:pt x="119063" y="459391"/>
                </a:cubicBezTo>
                <a:cubicBezTo>
                  <a:pt x="68675" y="402908"/>
                  <a:pt x="14573" y="335280"/>
                  <a:pt x="0" y="259747"/>
                </a:cubicBezTo>
                <a:lnTo>
                  <a:pt x="0" y="243364"/>
                </a:lnTo>
                <a:cubicBezTo>
                  <a:pt x="12192" y="200184"/>
                  <a:pt x="42482" y="166783"/>
                  <a:pt x="90869" y="143161"/>
                </a:cubicBezTo>
                <a:cubicBezTo>
                  <a:pt x="138176" y="119983"/>
                  <a:pt x="183039" y="102426"/>
                  <a:pt x="225457" y="90488"/>
                </a:cubicBezTo>
                <a:cubicBezTo>
                  <a:pt x="370999" y="49594"/>
                  <a:pt x="522097" y="23622"/>
                  <a:pt x="678752" y="12573"/>
                </a:cubicBezTo>
                <a:cubicBezTo>
                  <a:pt x="768160" y="6287"/>
                  <a:pt x="840835" y="2096"/>
                  <a:pt x="896779" y="0"/>
                </a:cubicBezTo>
                <a:lnTo>
                  <a:pt x="1085755" y="0"/>
                </a:lnTo>
                <a:close/>
                <a:moveTo>
                  <a:pt x="416814" y="113728"/>
                </a:moveTo>
                <a:cubicBezTo>
                  <a:pt x="418021" y="113411"/>
                  <a:pt x="418719" y="113252"/>
                  <a:pt x="418910" y="113252"/>
                </a:cubicBezTo>
                <a:lnTo>
                  <a:pt x="418910" y="113157"/>
                </a:lnTo>
                <a:cubicBezTo>
                  <a:pt x="418910" y="113030"/>
                  <a:pt x="418941" y="113030"/>
                  <a:pt x="419005" y="113157"/>
                </a:cubicBezTo>
                <a:cubicBezTo>
                  <a:pt x="419005" y="113221"/>
                  <a:pt x="418973" y="113252"/>
                  <a:pt x="418910" y="113252"/>
                </a:cubicBezTo>
                <a:cubicBezTo>
                  <a:pt x="345313" y="124936"/>
                  <a:pt x="272066" y="143256"/>
                  <a:pt x="199168" y="168212"/>
                </a:cubicBezTo>
                <a:cubicBezTo>
                  <a:pt x="158401" y="182213"/>
                  <a:pt x="90107" y="209074"/>
                  <a:pt x="68199" y="247174"/>
                </a:cubicBezTo>
                <a:cubicBezTo>
                  <a:pt x="66612" y="249968"/>
                  <a:pt x="66199" y="252889"/>
                  <a:pt x="66961" y="255937"/>
                </a:cubicBezTo>
                <a:cubicBezTo>
                  <a:pt x="80772" y="312420"/>
                  <a:pt x="128302" y="368808"/>
                  <a:pt x="166116" y="412147"/>
                </a:cubicBezTo>
                <a:cubicBezTo>
                  <a:pt x="222187" y="476472"/>
                  <a:pt x="297625" y="552355"/>
                  <a:pt x="392430" y="639794"/>
                </a:cubicBezTo>
                <a:cubicBezTo>
                  <a:pt x="472948" y="714089"/>
                  <a:pt x="520605" y="758635"/>
                  <a:pt x="535400" y="773430"/>
                </a:cubicBezTo>
                <a:cubicBezTo>
                  <a:pt x="635349" y="872617"/>
                  <a:pt x="718090" y="963263"/>
                  <a:pt x="783622" y="1045369"/>
                </a:cubicBezTo>
                <a:cubicBezTo>
                  <a:pt x="795687" y="1060418"/>
                  <a:pt x="802132" y="1075531"/>
                  <a:pt x="802958" y="1090708"/>
                </a:cubicBezTo>
                <a:cubicBezTo>
                  <a:pt x="809689" y="1214850"/>
                  <a:pt x="822706" y="1442974"/>
                  <a:pt x="842010" y="1775079"/>
                </a:cubicBezTo>
                <a:cubicBezTo>
                  <a:pt x="843217" y="1796860"/>
                  <a:pt x="847154" y="1812131"/>
                  <a:pt x="853821" y="1820894"/>
                </a:cubicBezTo>
                <a:cubicBezTo>
                  <a:pt x="896874" y="1877568"/>
                  <a:pt x="1010603" y="1872520"/>
                  <a:pt x="1073563" y="1854803"/>
                </a:cubicBezTo>
                <a:cubicBezTo>
                  <a:pt x="1090898" y="1849914"/>
                  <a:pt x="1104583" y="1841468"/>
                  <a:pt x="1114616" y="1829467"/>
                </a:cubicBezTo>
                <a:cubicBezTo>
                  <a:pt x="1121728" y="1820894"/>
                  <a:pt x="1125982" y="1806480"/>
                  <a:pt x="1127379" y="1786223"/>
                </a:cubicBezTo>
                <a:cubicBezTo>
                  <a:pt x="1136079" y="1658715"/>
                  <a:pt x="1151223" y="1426274"/>
                  <a:pt x="1172813" y="1088898"/>
                </a:cubicBezTo>
                <a:cubicBezTo>
                  <a:pt x="1174909" y="1055561"/>
                  <a:pt x="1214914" y="1008602"/>
                  <a:pt x="1239584" y="980027"/>
                </a:cubicBezTo>
                <a:cubicBezTo>
                  <a:pt x="1290257" y="921353"/>
                  <a:pt x="1348645" y="860679"/>
                  <a:pt x="1414748" y="798005"/>
                </a:cubicBezTo>
                <a:cubicBezTo>
                  <a:pt x="1481804" y="734378"/>
                  <a:pt x="1582992" y="641096"/>
                  <a:pt x="1718310" y="518160"/>
                </a:cubicBezTo>
                <a:cubicBezTo>
                  <a:pt x="1763903" y="476822"/>
                  <a:pt x="1806829" y="430911"/>
                  <a:pt x="1847088" y="380429"/>
                </a:cubicBezTo>
                <a:cubicBezTo>
                  <a:pt x="1871853" y="349282"/>
                  <a:pt x="1896428" y="307467"/>
                  <a:pt x="1903762" y="266700"/>
                </a:cubicBezTo>
                <a:cubicBezTo>
                  <a:pt x="1907477" y="246031"/>
                  <a:pt x="1900904" y="237077"/>
                  <a:pt x="1886998" y="224885"/>
                </a:cubicBezTo>
                <a:cubicBezTo>
                  <a:pt x="1870297" y="210217"/>
                  <a:pt x="1848041" y="196882"/>
                  <a:pt x="1820228" y="184880"/>
                </a:cubicBezTo>
                <a:cubicBezTo>
                  <a:pt x="1733360" y="147288"/>
                  <a:pt x="1629061" y="120237"/>
                  <a:pt x="1507331" y="103727"/>
                </a:cubicBezTo>
                <a:cubicBezTo>
                  <a:pt x="1507121" y="103675"/>
                  <a:pt x="1506908" y="103803"/>
                  <a:pt x="1506855" y="104013"/>
                </a:cubicBezTo>
                <a:cubicBezTo>
                  <a:pt x="1506802" y="104223"/>
                  <a:pt x="1506930" y="104437"/>
                  <a:pt x="1507141" y="104489"/>
                </a:cubicBezTo>
                <a:cubicBezTo>
                  <a:pt x="1586103" y="121825"/>
                  <a:pt x="1658398" y="137541"/>
                  <a:pt x="1728311" y="169640"/>
                </a:cubicBezTo>
                <a:cubicBezTo>
                  <a:pt x="1754156" y="181515"/>
                  <a:pt x="1774412" y="195199"/>
                  <a:pt x="1789081" y="210693"/>
                </a:cubicBezTo>
                <a:cubicBezTo>
                  <a:pt x="1807051" y="229680"/>
                  <a:pt x="1813243" y="251651"/>
                  <a:pt x="1807655" y="276606"/>
                </a:cubicBezTo>
                <a:cubicBezTo>
                  <a:pt x="1787366" y="366522"/>
                  <a:pt x="1508951" y="404527"/>
                  <a:pt x="1431036" y="413766"/>
                </a:cubicBezTo>
                <a:cubicBezTo>
                  <a:pt x="1190117" y="442405"/>
                  <a:pt x="937260" y="447008"/>
                  <a:pt x="672465" y="427577"/>
                </a:cubicBezTo>
                <a:cubicBezTo>
                  <a:pt x="591598" y="421576"/>
                  <a:pt x="161639" y="385286"/>
                  <a:pt x="162020" y="262795"/>
                </a:cubicBezTo>
                <a:cubicBezTo>
                  <a:pt x="162211" y="192310"/>
                  <a:pt x="263557" y="156496"/>
                  <a:pt x="322898" y="139351"/>
                </a:cubicBezTo>
                <a:cubicBezTo>
                  <a:pt x="350203" y="131477"/>
                  <a:pt x="381508" y="122936"/>
                  <a:pt x="416814" y="113728"/>
                </a:cubicBezTo>
                <a:close/>
                <a:moveTo>
                  <a:pt x="985742" y="373094"/>
                </a:moveTo>
                <a:cubicBezTo>
                  <a:pt x="1191292" y="373094"/>
                  <a:pt x="1401794" y="360617"/>
                  <a:pt x="1602391" y="316135"/>
                </a:cubicBezTo>
                <a:cubicBezTo>
                  <a:pt x="1642396" y="307276"/>
                  <a:pt x="1709166" y="289751"/>
                  <a:pt x="1736789" y="263938"/>
                </a:cubicBezTo>
                <a:cubicBezTo>
                  <a:pt x="1740409" y="260494"/>
                  <a:pt x="1740587" y="254790"/>
                  <a:pt x="1737187" y="251199"/>
                </a:cubicBezTo>
                <a:cubicBezTo>
                  <a:pt x="1736698" y="250682"/>
                  <a:pt x="1736149" y="250226"/>
                  <a:pt x="1735550" y="249841"/>
                </a:cubicBezTo>
                <a:cubicBezTo>
                  <a:pt x="1706023" y="230791"/>
                  <a:pt x="1671511" y="215456"/>
                  <a:pt x="1632014" y="203835"/>
                </a:cubicBezTo>
                <a:cubicBezTo>
                  <a:pt x="1428845" y="143828"/>
                  <a:pt x="1202912" y="126778"/>
                  <a:pt x="985742" y="126778"/>
                </a:cubicBezTo>
                <a:cubicBezTo>
                  <a:pt x="768477" y="126873"/>
                  <a:pt x="542639" y="143923"/>
                  <a:pt x="339376" y="203930"/>
                </a:cubicBezTo>
                <a:cubicBezTo>
                  <a:pt x="299879" y="215551"/>
                  <a:pt x="265367" y="230886"/>
                  <a:pt x="235839" y="249936"/>
                </a:cubicBezTo>
                <a:cubicBezTo>
                  <a:pt x="231681" y="252614"/>
                  <a:pt x="230512" y="258185"/>
                  <a:pt x="233228" y="262379"/>
                </a:cubicBezTo>
                <a:cubicBezTo>
                  <a:pt x="233619" y="262982"/>
                  <a:pt x="234080" y="263537"/>
                  <a:pt x="234601" y="264033"/>
                </a:cubicBezTo>
                <a:cubicBezTo>
                  <a:pt x="262223" y="289846"/>
                  <a:pt x="328994" y="307372"/>
                  <a:pt x="368999" y="316230"/>
                </a:cubicBezTo>
                <a:cubicBezTo>
                  <a:pt x="569690" y="360712"/>
                  <a:pt x="780193" y="373094"/>
                  <a:pt x="985742" y="373094"/>
                </a:cubicBezTo>
                <a:close/>
              </a:path>
            </a:pathLst>
          </a:custGeom>
          <a:solidFill>
            <a:schemeClr val="dk1"/>
          </a:solidFill>
          <a:ln w="9525" cap="flat">
            <a:noFill/>
            <a:prstDash val="solid"/>
            <a:miter/>
          </a:ln>
        </p:spPr>
        <p:txBody>
          <a:bodyPr rtlCol="0" anchor="ctr"/>
          <a:lstStyle/>
          <a:p>
            <a:endParaRPr lang="en-US" noProof="0"/>
          </a:p>
        </p:txBody>
      </p:sp>
      <p:cxnSp>
        <p:nvCxnSpPr>
          <p:cNvPr id="1431" name="Conector: curvado 1430">
            <a:extLst>
              <a:ext uri="{FF2B5EF4-FFF2-40B4-BE49-F238E27FC236}">
                <a16:creationId xmlns:a16="http://schemas.microsoft.com/office/drawing/2014/main" id="{041DDA1B-C521-C748-D891-E4A7C1C493E7}"/>
              </a:ext>
            </a:extLst>
          </p:cNvPr>
          <p:cNvCxnSpPr>
            <a:cxnSpLocks/>
          </p:cNvCxnSpPr>
          <p:nvPr/>
        </p:nvCxnSpPr>
        <p:spPr>
          <a:xfrm flipV="1">
            <a:off x="10816163" y="4046925"/>
            <a:ext cx="340927" cy="874474"/>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36" name="Conector: angular 1435">
            <a:extLst>
              <a:ext uri="{FF2B5EF4-FFF2-40B4-BE49-F238E27FC236}">
                <a16:creationId xmlns:a16="http://schemas.microsoft.com/office/drawing/2014/main" id="{1B07217A-75BC-0BD8-0140-CF2B49A4C378}"/>
              </a:ext>
            </a:extLst>
          </p:cNvPr>
          <p:cNvCxnSpPr>
            <a:cxnSpLocks/>
            <a:stCxn id="1258" idx="3"/>
          </p:cNvCxnSpPr>
          <p:nvPr/>
        </p:nvCxnSpPr>
        <p:spPr>
          <a:xfrm>
            <a:off x="8080456" y="4333275"/>
            <a:ext cx="613221" cy="589700"/>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438" name="CuadroTexto 1437">
            <a:extLst>
              <a:ext uri="{FF2B5EF4-FFF2-40B4-BE49-F238E27FC236}">
                <a16:creationId xmlns:a16="http://schemas.microsoft.com/office/drawing/2014/main" id="{761775BC-E728-1EE0-FE54-33A0C0FE8DDB}"/>
              </a:ext>
            </a:extLst>
          </p:cNvPr>
          <p:cNvSpPr txBox="1"/>
          <p:nvPr/>
        </p:nvSpPr>
        <p:spPr>
          <a:xfrm>
            <a:off x="4118484" y="1291502"/>
            <a:ext cx="2007297" cy="510778"/>
          </a:xfrm>
          <a:prstGeom prst="roundRect">
            <a:avLst/>
          </a:prstGeom>
          <a:noFill/>
          <a:ln w="9525">
            <a:solidFill>
              <a:schemeClr val="tx2"/>
            </a:solidFill>
          </a:ln>
          <a:effectLst>
            <a:outerShdw blurRad="50800" dist="38100" dir="2700000" algn="tl" rotWithShape="0">
              <a:prstClr val="black">
                <a:alpha val="40000"/>
              </a:prstClr>
            </a:outerShdw>
          </a:effectLst>
        </p:spPr>
        <p:txBody>
          <a:bodyPr wrap="square" rtlCol="0" anchor="ctr">
            <a:spAutoFit/>
          </a:bodyPr>
          <a:lstStyle/>
          <a:p>
            <a:pPr algn="just"/>
            <a:r>
              <a:rPr lang="en-US" sz="800" noProof="0"/>
              <a:t>Controllable workflows ensure consistent outcomes but without flexibility for complex tasks</a:t>
            </a:r>
          </a:p>
        </p:txBody>
      </p:sp>
      <p:sp>
        <p:nvSpPr>
          <p:cNvPr id="1441" name="Globo: línea doblada con barra de énfasis 1440">
            <a:extLst>
              <a:ext uri="{FF2B5EF4-FFF2-40B4-BE49-F238E27FC236}">
                <a16:creationId xmlns:a16="http://schemas.microsoft.com/office/drawing/2014/main" id="{40035675-73B9-AE14-4AC9-9C829CCAAFDD}"/>
              </a:ext>
            </a:extLst>
          </p:cNvPr>
          <p:cNvSpPr/>
          <p:nvPr/>
        </p:nvSpPr>
        <p:spPr>
          <a:xfrm flipH="1">
            <a:off x="4948695" y="1373259"/>
            <a:ext cx="1183923" cy="362324"/>
          </a:xfrm>
          <a:prstGeom prst="accentCallout2">
            <a:avLst>
              <a:gd name="adj1" fmla="val 18750"/>
              <a:gd name="adj2" fmla="val 131"/>
              <a:gd name="adj3" fmla="val 18750"/>
              <a:gd name="adj4" fmla="val -16667"/>
              <a:gd name="adj5" fmla="val 160665"/>
              <a:gd name="adj6" fmla="val -50745"/>
            </a:avLst>
          </a:pr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42" name="Globo: línea doblada con barra de énfasis 1441">
            <a:extLst>
              <a:ext uri="{FF2B5EF4-FFF2-40B4-BE49-F238E27FC236}">
                <a16:creationId xmlns:a16="http://schemas.microsoft.com/office/drawing/2014/main" id="{4EC0FA61-8067-F411-1E5D-201AB8F04189}"/>
              </a:ext>
            </a:extLst>
          </p:cNvPr>
          <p:cNvSpPr/>
          <p:nvPr/>
        </p:nvSpPr>
        <p:spPr>
          <a:xfrm rot="10800000" flipH="1">
            <a:off x="6048534" y="5347256"/>
            <a:ext cx="1046625" cy="346829"/>
          </a:xfrm>
          <a:prstGeom prst="accentCallout2">
            <a:avLst>
              <a:gd name="adj1" fmla="val 18750"/>
              <a:gd name="adj2" fmla="val 131"/>
              <a:gd name="adj3" fmla="val 18750"/>
              <a:gd name="adj4" fmla="val -16667"/>
              <a:gd name="adj5" fmla="val 138897"/>
              <a:gd name="adj6" fmla="val -34816"/>
            </a:avLst>
          </a:pr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noProof="0"/>
          </a:p>
        </p:txBody>
      </p:sp>
      <p:sp>
        <p:nvSpPr>
          <p:cNvPr id="1443" name="CuadroTexto 1442">
            <a:extLst>
              <a:ext uri="{FF2B5EF4-FFF2-40B4-BE49-F238E27FC236}">
                <a16:creationId xmlns:a16="http://schemas.microsoft.com/office/drawing/2014/main" id="{FE61C290-59DA-BC4C-30C7-A3226B828CEE}"/>
              </a:ext>
            </a:extLst>
          </p:cNvPr>
          <p:cNvSpPr txBox="1"/>
          <p:nvPr/>
        </p:nvSpPr>
        <p:spPr>
          <a:xfrm>
            <a:off x="6053188" y="5265282"/>
            <a:ext cx="1773506" cy="510778"/>
          </a:xfrm>
          <a:prstGeom prst="roundRect">
            <a:avLst/>
          </a:prstGeom>
          <a:noFill/>
          <a:ln w="12700">
            <a:solidFill>
              <a:schemeClr val="tx2"/>
            </a:solidFill>
          </a:ln>
          <a:effectLst>
            <a:outerShdw blurRad="50800" dist="38100" dir="2700000" algn="tl" rotWithShape="0">
              <a:prstClr val="black">
                <a:alpha val="40000"/>
              </a:prstClr>
            </a:outerShdw>
          </a:effectLst>
        </p:spPr>
        <p:txBody>
          <a:bodyPr wrap="square" rtlCol="0">
            <a:spAutoFit/>
          </a:bodyPr>
          <a:lstStyle/>
          <a:p>
            <a:pPr algn="just"/>
            <a:r>
              <a:rPr lang="en-US" sz="800" noProof="0"/>
              <a:t>A data agent brings flexibility and the ability to adapt to changing circumstances. </a:t>
            </a:r>
          </a:p>
        </p:txBody>
      </p:sp>
      <p:pic>
        <p:nvPicPr>
          <p:cNvPr id="1445" name="Picture 2" descr="Webhook Icon SVG and PNG for Seamless Integrations">
            <a:extLst>
              <a:ext uri="{FF2B5EF4-FFF2-40B4-BE49-F238E27FC236}">
                <a16:creationId xmlns:a16="http://schemas.microsoft.com/office/drawing/2014/main" id="{C480410F-381E-61AD-A73E-093899B7B1C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209376" y="2736535"/>
            <a:ext cx="267277" cy="267277"/>
          </a:xfrm>
          <a:prstGeom prst="rect">
            <a:avLst/>
          </a:prstGeom>
          <a:noFill/>
          <a:extLst>
            <a:ext uri="{909E8E84-426E-40DD-AFC4-6F175D3DCCD1}">
              <a14:hiddenFill xmlns:a14="http://schemas.microsoft.com/office/drawing/2010/main">
                <a:solidFill>
                  <a:srgbClr val="FFFFFF"/>
                </a:solidFill>
              </a14:hiddenFill>
            </a:ext>
          </a:extLst>
        </p:spPr>
      </p:pic>
      <p:pic>
        <p:nvPicPr>
          <p:cNvPr id="1447" name="Picture 2" descr="Webhook Icon SVG and PNG for Seamless Integrations">
            <a:extLst>
              <a:ext uri="{FF2B5EF4-FFF2-40B4-BE49-F238E27FC236}">
                <a16:creationId xmlns:a16="http://schemas.microsoft.com/office/drawing/2014/main" id="{4729B23E-0EB6-653B-20C6-BF6EF43E2723}"/>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412913" y="4418729"/>
            <a:ext cx="267277" cy="267277"/>
          </a:xfrm>
          <a:prstGeom prst="rect">
            <a:avLst/>
          </a:prstGeom>
          <a:noFill/>
          <a:extLst>
            <a:ext uri="{909E8E84-426E-40DD-AFC4-6F175D3DCCD1}">
              <a14:hiddenFill xmlns:a14="http://schemas.microsoft.com/office/drawing/2010/main">
                <a:solidFill>
                  <a:srgbClr val="FFFFFF"/>
                </a:solidFill>
              </a14:hiddenFill>
            </a:ext>
          </a:extLst>
        </p:spPr>
      </p:pic>
      <p:cxnSp>
        <p:nvCxnSpPr>
          <p:cNvPr id="1451" name="Conector: angular 1450">
            <a:extLst>
              <a:ext uri="{FF2B5EF4-FFF2-40B4-BE49-F238E27FC236}">
                <a16:creationId xmlns:a16="http://schemas.microsoft.com/office/drawing/2014/main" id="{D4420CA8-2E63-5C4C-DF35-7F9181A1A2F9}"/>
              </a:ext>
            </a:extLst>
          </p:cNvPr>
          <p:cNvCxnSpPr>
            <a:cxnSpLocks/>
          </p:cNvCxnSpPr>
          <p:nvPr/>
        </p:nvCxnSpPr>
        <p:spPr>
          <a:xfrm rot="16200000" flipH="1">
            <a:off x="8071429" y="4472132"/>
            <a:ext cx="605732" cy="123105"/>
          </a:xfrm>
          <a:prstGeom prst="bentConnector3">
            <a:avLst>
              <a:gd name="adj1" fmla="val 99542"/>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461" name="Conector: angular 1460">
            <a:extLst>
              <a:ext uri="{FF2B5EF4-FFF2-40B4-BE49-F238E27FC236}">
                <a16:creationId xmlns:a16="http://schemas.microsoft.com/office/drawing/2014/main" id="{6AC516F3-EE21-A22F-66FB-2C37BA0D9F33}"/>
              </a:ext>
            </a:extLst>
          </p:cNvPr>
          <p:cNvCxnSpPr>
            <a:cxnSpLocks/>
          </p:cNvCxnSpPr>
          <p:nvPr/>
        </p:nvCxnSpPr>
        <p:spPr>
          <a:xfrm rot="16200000" flipH="1">
            <a:off x="8361795" y="4318804"/>
            <a:ext cx="481292" cy="148149"/>
          </a:xfrm>
          <a:prstGeom prst="bentConnector3">
            <a:avLst>
              <a:gd name="adj1" fmla="val 9988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462" name="Conector: angular 1461">
            <a:extLst>
              <a:ext uri="{FF2B5EF4-FFF2-40B4-BE49-F238E27FC236}">
                <a16:creationId xmlns:a16="http://schemas.microsoft.com/office/drawing/2014/main" id="{C2F87E8E-C5CA-B4DD-3AEE-950699F447D9}"/>
              </a:ext>
            </a:extLst>
          </p:cNvPr>
          <p:cNvCxnSpPr>
            <a:cxnSpLocks/>
          </p:cNvCxnSpPr>
          <p:nvPr/>
        </p:nvCxnSpPr>
        <p:spPr>
          <a:xfrm rot="16200000" flipH="1">
            <a:off x="8256748" y="4447827"/>
            <a:ext cx="420453" cy="115728"/>
          </a:xfrm>
          <a:prstGeom prst="bentConnector3">
            <a:avLst>
              <a:gd name="adj1" fmla="val 99962"/>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pic>
        <p:nvPicPr>
          <p:cNvPr id="1365" name="Picture 6" descr="icono de documentos de documentos, estilo de contorno 15265640 Vector ...">
            <a:extLst>
              <a:ext uri="{FF2B5EF4-FFF2-40B4-BE49-F238E27FC236}">
                <a16:creationId xmlns:a16="http://schemas.microsoft.com/office/drawing/2014/main" id="{D8F5AF0E-E6DC-285A-3E3A-236C1278F49F}"/>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12217" t="4657" r="12593" b="5015"/>
          <a:stretch>
            <a:fillRect/>
          </a:stretch>
        </p:blipFill>
        <p:spPr bwMode="auto">
          <a:xfrm>
            <a:off x="8255108" y="3846229"/>
            <a:ext cx="346837" cy="449237"/>
          </a:xfrm>
          <a:prstGeom prst="rect">
            <a:avLst/>
          </a:prstGeom>
          <a:noFill/>
          <a:extLst>
            <a:ext uri="{909E8E84-426E-40DD-AFC4-6F175D3DCCD1}">
              <a14:hiddenFill xmlns:a14="http://schemas.microsoft.com/office/drawing/2010/main">
                <a:solidFill>
                  <a:srgbClr val="FFFFFF"/>
                </a:solidFill>
              </a14:hiddenFill>
            </a:ext>
          </a:extLst>
        </p:spPr>
      </p:pic>
      <p:cxnSp>
        <p:nvCxnSpPr>
          <p:cNvPr id="1480" name="Conector: angular 1479">
            <a:extLst>
              <a:ext uri="{FF2B5EF4-FFF2-40B4-BE49-F238E27FC236}">
                <a16:creationId xmlns:a16="http://schemas.microsoft.com/office/drawing/2014/main" id="{10B2B45E-E32C-D9B1-5CDC-90BA18F48DFC}"/>
              </a:ext>
            </a:extLst>
          </p:cNvPr>
          <p:cNvCxnSpPr>
            <a:cxnSpLocks/>
          </p:cNvCxnSpPr>
          <p:nvPr/>
        </p:nvCxnSpPr>
        <p:spPr>
          <a:xfrm rot="10800000" flipH="1">
            <a:off x="8332219" y="1972904"/>
            <a:ext cx="18262" cy="951648"/>
          </a:xfrm>
          <a:prstGeom prst="bentConnector4">
            <a:avLst>
              <a:gd name="adj1" fmla="val -721515"/>
              <a:gd name="adj2" fmla="val 100336"/>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489" name="Conector: angular 1488">
            <a:extLst>
              <a:ext uri="{FF2B5EF4-FFF2-40B4-BE49-F238E27FC236}">
                <a16:creationId xmlns:a16="http://schemas.microsoft.com/office/drawing/2014/main" id="{DFA26E44-C927-7BCA-DD17-3E0074A9B49A}"/>
              </a:ext>
            </a:extLst>
          </p:cNvPr>
          <p:cNvCxnSpPr>
            <a:cxnSpLocks/>
          </p:cNvCxnSpPr>
          <p:nvPr/>
        </p:nvCxnSpPr>
        <p:spPr>
          <a:xfrm rot="10800000" flipH="1">
            <a:off x="8387309" y="1815424"/>
            <a:ext cx="18262" cy="951648"/>
          </a:xfrm>
          <a:prstGeom prst="bentConnector4">
            <a:avLst>
              <a:gd name="adj1" fmla="val -721515"/>
              <a:gd name="adj2" fmla="val 100336"/>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490" name="Conector: angular 1489">
            <a:extLst>
              <a:ext uri="{FF2B5EF4-FFF2-40B4-BE49-F238E27FC236}">
                <a16:creationId xmlns:a16="http://schemas.microsoft.com/office/drawing/2014/main" id="{C9FD0F74-7D28-C861-BACC-D790FEE145E0}"/>
              </a:ext>
            </a:extLst>
          </p:cNvPr>
          <p:cNvCxnSpPr>
            <a:cxnSpLocks/>
          </p:cNvCxnSpPr>
          <p:nvPr/>
        </p:nvCxnSpPr>
        <p:spPr>
          <a:xfrm rot="5400000" flipH="1" flipV="1">
            <a:off x="7885781" y="2184403"/>
            <a:ext cx="1020651" cy="169529"/>
          </a:xfrm>
          <a:prstGeom prst="bentConnector3">
            <a:avLst>
              <a:gd name="adj1" fmla="val 10031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433" name="Conector: angular 1432">
            <a:extLst>
              <a:ext uri="{FF2B5EF4-FFF2-40B4-BE49-F238E27FC236}">
                <a16:creationId xmlns:a16="http://schemas.microsoft.com/office/drawing/2014/main" id="{E173FA2E-62EF-015D-7278-E1E816D3F9A8}"/>
              </a:ext>
            </a:extLst>
          </p:cNvPr>
          <p:cNvCxnSpPr>
            <a:cxnSpLocks/>
            <a:stCxn id="1060" idx="3"/>
          </p:cNvCxnSpPr>
          <p:nvPr/>
        </p:nvCxnSpPr>
        <p:spPr>
          <a:xfrm flipV="1">
            <a:off x="7826694" y="2156314"/>
            <a:ext cx="534863" cy="563895"/>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pic>
        <p:nvPicPr>
          <p:cNvPr id="1479" name="Picture 6" descr="icono de documentos de documentos, estilo de contorno 15265640 Vector ...">
            <a:extLst>
              <a:ext uri="{FF2B5EF4-FFF2-40B4-BE49-F238E27FC236}">
                <a16:creationId xmlns:a16="http://schemas.microsoft.com/office/drawing/2014/main" id="{734D706D-D3E3-1A60-4659-4130128BF547}"/>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12217" t="4657" r="12593" b="5015"/>
          <a:stretch>
            <a:fillRect/>
          </a:stretch>
        </p:blipFill>
        <p:spPr bwMode="auto">
          <a:xfrm>
            <a:off x="8301003" y="2706625"/>
            <a:ext cx="346837" cy="449237"/>
          </a:xfrm>
          <a:prstGeom prst="rect">
            <a:avLst/>
          </a:prstGeom>
          <a:noFill/>
          <a:extLst>
            <a:ext uri="{909E8E84-426E-40DD-AFC4-6F175D3DCCD1}">
              <a14:hiddenFill xmlns:a14="http://schemas.microsoft.com/office/drawing/2010/main">
                <a:solidFill>
                  <a:srgbClr val="FFFFFF"/>
                </a:solidFill>
              </a14:hiddenFill>
            </a:ext>
          </a:extLst>
        </p:spPr>
      </p:pic>
      <p:cxnSp>
        <p:nvCxnSpPr>
          <p:cNvPr id="1514" name="Conector: curvado 1513">
            <a:extLst>
              <a:ext uri="{FF2B5EF4-FFF2-40B4-BE49-F238E27FC236}">
                <a16:creationId xmlns:a16="http://schemas.microsoft.com/office/drawing/2014/main" id="{27763B2C-77C8-891C-79A8-EE2A3E7CC455}"/>
              </a:ext>
            </a:extLst>
          </p:cNvPr>
          <p:cNvCxnSpPr>
            <a:cxnSpLocks/>
          </p:cNvCxnSpPr>
          <p:nvPr/>
        </p:nvCxnSpPr>
        <p:spPr>
          <a:xfrm>
            <a:off x="10735863" y="2046041"/>
            <a:ext cx="421227" cy="1045201"/>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sp>
        <p:nvSpPr>
          <p:cNvPr id="1258" name="Rectángulo: esquinas redondeadas 1257">
            <a:extLst>
              <a:ext uri="{FF2B5EF4-FFF2-40B4-BE49-F238E27FC236}">
                <a16:creationId xmlns:a16="http://schemas.microsoft.com/office/drawing/2014/main" id="{BC4CA2E5-E8F6-53E6-F659-C6302EBE6BB1}"/>
              </a:ext>
            </a:extLst>
          </p:cNvPr>
          <p:cNvSpPr/>
          <p:nvPr/>
        </p:nvSpPr>
        <p:spPr>
          <a:xfrm>
            <a:off x="4035259" y="3701316"/>
            <a:ext cx="3783840" cy="1508759"/>
          </a:xfrm>
          <a:prstGeom prst="roundRect">
            <a:avLst/>
          </a:prstGeom>
          <a:noFill/>
          <a:ln w="19050">
            <a:solidFill>
              <a:schemeClr val="tx2">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17" name="Rectángulo 1516">
            <a:extLst>
              <a:ext uri="{FF2B5EF4-FFF2-40B4-BE49-F238E27FC236}">
                <a16:creationId xmlns:a16="http://schemas.microsoft.com/office/drawing/2014/main" id="{3085E874-3BA9-DBE5-6605-8F82ED63FD45}"/>
              </a:ext>
            </a:extLst>
          </p:cNvPr>
          <p:cNvSpPr/>
          <p:nvPr/>
        </p:nvSpPr>
        <p:spPr>
          <a:xfrm>
            <a:off x="2287393" y="5858034"/>
            <a:ext cx="1414914" cy="281280"/>
          </a:xfrm>
          <a:prstGeom prst="rect">
            <a:avLst/>
          </a:prstGeom>
          <a:noFill/>
          <a:ln>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noProof="0">
                <a:solidFill>
                  <a:schemeClr val="tx1"/>
                </a:solidFill>
                <a:latin typeface="Calibri" panose="020F0502020204030204" pitchFamily="34" charset="0"/>
                <a:ea typeface="Calibri" panose="020F0502020204030204" pitchFamily="34" charset="0"/>
                <a:cs typeface="Calibri" panose="020F0502020204030204" pitchFamily="34" charset="0"/>
              </a:rPr>
              <a:t>CONSTRUCTION</a:t>
            </a:r>
          </a:p>
        </p:txBody>
      </p:sp>
      <p:sp>
        <p:nvSpPr>
          <p:cNvPr id="1518" name="Rectángulo 1517">
            <a:extLst>
              <a:ext uri="{FF2B5EF4-FFF2-40B4-BE49-F238E27FC236}">
                <a16:creationId xmlns:a16="http://schemas.microsoft.com/office/drawing/2014/main" id="{D4228B52-0CF6-8106-C285-B5CC89EC183F}"/>
              </a:ext>
            </a:extLst>
          </p:cNvPr>
          <p:cNvSpPr/>
          <p:nvPr/>
        </p:nvSpPr>
        <p:spPr>
          <a:xfrm>
            <a:off x="3855779" y="5858034"/>
            <a:ext cx="4019039" cy="281279"/>
          </a:xfrm>
          <a:prstGeom prst="rect">
            <a:avLst/>
          </a:prstGeom>
          <a:noFill/>
          <a:ln>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noProof="0">
                <a:solidFill>
                  <a:schemeClr val="tx1"/>
                </a:solidFill>
                <a:latin typeface="Calibri" panose="020F0502020204030204" pitchFamily="34" charset="0"/>
                <a:ea typeface="Calibri" panose="020F0502020204030204" pitchFamily="34" charset="0"/>
                <a:cs typeface="Calibri" panose="020F0502020204030204" pitchFamily="34" charset="0"/>
              </a:rPr>
              <a:t>WORKFLOW</a:t>
            </a:r>
            <a:endParaRPr lang="en-US" noProof="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519" name="Rectángulo 1518">
            <a:extLst>
              <a:ext uri="{FF2B5EF4-FFF2-40B4-BE49-F238E27FC236}">
                <a16:creationId xmlns:a16="http://schemas.microsoft.com/office/drawing/2014/main" id="{75B20A7F-E319-ECF1-CD13-89017A341B0A}"/>
              </a:ext>
            </a:extLst>
          </p:cNvPr>
          <p:cNvSpPr/>
          <p:nvPr/>
        </p:nvSpPr>
        <p:spPr>
          <a:xfrm>
            <a:off x="8028290" y="5852044"/>
            <a:ext cx="2859020" cy="287269"/>
          </a:xfrm>
          <a:prstGeom prst="rect">
            <a:avLst/>
          </a:prstGeom>
          <a:noFill/>
          <a:ln>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noProof="0">
                <a:solidFill>
                  <a:schemeClr val="tx1"/>
                </a:solidFill>
                <a:latin typeface="Calibri" panose="020F0502020204030204" pitchFamily="34" charset="0"/>
                <a:ea typeface="Calibri" panose="020F0502020204030204" pitchFamily="34" charset="0"/>
                <a:cs typeface="Calibri" panose="020F0502020204030204" pitchFamily="34" charset="0"/>
              </a:rPr>
              <a:t>EXECUTION</a:t>
            </a:r>
            <a:endParaRPr lang="en-US" noProof="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C48B90EE-A72E-728C-F3DF-729F8D4EDF96}"/>
              </a:ext>
            </a:extLst>
          </p:cNvPr>
          <p:cNvPicPr>
            <a:picLocks noChangeAspect="1"/>
          </p:cNvPicPr>
          <p:nvPr/>
        </p:nvPicPr>
        <p:blipFill>
          <a:blip r:embed="rId36"/>
          <a:stretch>
            <a:fillRect/>
          </a:stretch>
        </p:blipFill>
        <p:spPr>
          <a:xfrm>
            <a:off x="10269298" y="1786438"/>
            <a:ext cx="485438" cy="574238"/>
          </a:xfrm>
          <a:prstGeom prst="rect">
            <a:avLst/>
          </a:prstGeom>
        </p:spPr>
      </p:pic>
      <p:pic>
        <p:nvPicPr>
          <p:cNvPr id="6" name="Imagen 5">
            <a:extLst>
              <a:ext uri="{FF2B5EF4-FFF2-40B4-BE49-F238E27FC236}">
                <a16:creationId xmlns:a16="http://schemas.microsoft.com/office/drawing/2014/main" id="{6B948534-2F6D-3C74-5031-C9BA953A183F}"/>
              </a:ext>
            </a:extLst>
          </p:cNvPr>
          <p:cNvPicPr>
            <a:picLocks noChangeAspect="1"/>
          </p:cNvPicPr>
          <p:nvPr/>
        </p:nvPicPr>
        <p:blipFill>
          <a:blip r:embed="rId37"/>
          <a:stretch>
            <a:fillRect/>
          </a:stretch>
        </p:blipFill>
        <p:spPr>
          <a:xfrm>
            <a:off x="10347185" y="4363507"/>
            <a:ext cx="369228" cy="412598"/>
          </a:xfrm>
          <a:prstGeom prst="rect">
            <a:avLst/>
          </a:prstGeom>
        </p:spPr>
      </p:pic>
      <p:pic>
        <p:nvPicPr>
          <p:cNvPr id="4" name="Picture 3">
            <a:extLst>
              <a:ext uri="{FF2B5EF4-FFF2-40B4-BE49-F238E27FC236}">
                <a16:creationId xmlns:a16="http://schemas.microsoft.com/office/drawing/2014/main" id="{75A9E53A-9D0C-45F1-02AA-06213822B4D0}"/>
              </a:ext>
            </a:extLst>
          </p:cNvPr>
          <p:cNvPicPr>
            <a:picLocks noChangeAspect="1"/>
          </p:cNvPicPr>
          <p:nvPr/>
        </p:nvPicPr>
        <p:blipFill>
          <a:blip r:embed="rId38"/>
          <a:stretch>
            <a:fillRect/>
          </a:stretch>
        </p:blipFill>
        <p:spPr>
          <a:xfrm>
            <a:off x="2934623" y="2138072"/>
            <a:ext cx="647070" cy="641023"/>
          </a:xfrm>
          <a:prstGeom prst="rect">
            <a:avLst/>
          </a:prstGeom>
        </p:spPr>
      </p:pic>
      <p:cxnSp>
        <p:nvCxnSpPr>
          <p:cNvPr id="8" name="Straight Arrow Connector 7">
            <a:extLst>
              <a:ext uri="{FF2B5EF4-FFF2-40B4-BE49-F238E27FC236}">
                <a16:creationId xmlns:a16="http://schemas.microsoft.com/office/drawing/2014/main" id="{0F2C01C5-9A7A-23F1-883C-F2C25AAC9BE3}"/>
              </a:ext>
            </a:extLst>
          </p:cNvPr>
          <p:cNvCxnSpPr/>
          <p:nvPr/>
        </p:nvCxnSpPr>
        <p:spPr>
          <a:xfrm>
            <a:off x="1580515" y="3573356"/>
            <a:ext cx="8856000"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CuadroTexto 1437">
            <a:extLst>
              <a:ext uri="{FF2B5EF4-FFF2-40B4-BE49-F238E27FC236}">
                <a16:creationId xmlns:a16="http://schemas.microsoft.com/office/drawing/2014/main" id="{D3714191-6A2B-A465-9646-F0BB5647170A}"/>
              </a:ext>
            </a:extLst>
          </p:cNvPr>
          <p:cNvSpPr txBox="1"/>
          <p:nvPr/>
        </p:nvSpPr>
        <p:spPr>
          <a:xfrm>
            <a:off x="2508500" y="1423616"/>
            <a:ext cx="1001781" cy="510778"/>
          </a:xfrm>
          <a:prstGeom prst="roundRect">
            <a:avLst/>
          </a:prstGeom>
          <a:noFill/>
          <a:ln w="9525">
            <a:solidFill>
              <a:schemeClr val="tx2"/>
            </a:solidFill>
          </a:ln>
          <a:effectLst>
            <a:outerShdw blurRad="50800" dist="38100" dir="2700000" algn="tl" rotWithShape="0">
              <a:prstClr val="black">
                <a:alpha val="40000"/>
              </a:prstClr>
            </a:outerShdw>
          </a:effectLst>
        </p:spPr>
        <p:txBody>
          <a:bodyPr wrap="square" rtlCol="0" anchor="ctr">
            <a:spAutoFit/>
          </a:bodyPr>
          <a:lstStyle/>
          <a:p>
            <a:pPr algn="ctr"/>
            <a:r>
              <a:rPr lang="en-US" sz="800" noProof="0"/>
              <a:t>Manually</a:t>
            </a:r>
          </a:p>
          <a:p>
            <a:pPr algn="ctr"/>
            <a:r>
              <a:rPr lang="en-US" sz="800" noProof="0"/>
              <a:t>Constructing via pull-and-drag</a:t>
            </a:r>
          </a:p>
        </p:txBody>
      </p:sp>
      <p:sp>
        <p:nvSpPr>
          <p:cNvPr id="16" name="CuadroTexto 1437">
            <a:extLst>
              <a:ext uri="{FF2B5EF4-FFF2-40B4-BE49-F238E27FC236}">
                <a16:creationId xmlns:a16="http://schemas.microsoft.com/office/drawing/2014/main" id="{1142CBFC-3BFD-0C8F-E021-3756C25E38A2}"/>
              </a:ext>
            </a:extLst>
          </p:cNvPr>
          <p:cNvSpPr txBox="1"/>
          <p:nvPr/>
        </p:nvSpPr>
        <p:spPr>
          <a:xfrm>
            <a:off x="2508500" y="3909705"/>
            <a:ext cx="1001781" cy="510778"/>
          </a:xfrm>
          <a:prstGeom prst="roundRect">
            <a:avLst/>
          </a:prstGeom>
          <a:noFill/>
          <a:ln w="9525">
            <a:solidFill>
              <a:schemeClr val="tx2"/>
            </a:solidFill>
          </a:ln>
          <a:effectLst>
            <a:outerShdw blurRad="50800" dist="38100" dir="2700000" algn="tl" rotWithShape="0">
              <a:prstClr val="black">
                <a:alpha val="40000"/>
              </a:prstClr>
            </a:outerShdw>
          </a:effectLst>
        </p:spPr>
        <p:txBody>
          <a:bodyPr wrap="square" rtlCol="0" anchor="ctr">
            <a:spAutoFit/>
          </a:bodyPr>
          <a:lstStyle/>
          <a:p>
            <a:pPr algn="ctr"/>
            <a:r>
              <a:rPr lang="en-US" sz="800" noProof="0"/>
              <a:t>Automatically</a:t>
            </a:r>
          </a:p>
          <a:p>
            <a:pPr algn="ctr"/>
            <a:r>
              <a:rPr lang="en-US" sz="800" noProof="0"/>
              <a:t>Orchestrating &amp; testing</a:t>
            </a:r>
          </a:p>
        </p:txBody>
      </p:sp>
      <p:pic>
        <p:nvPicPr>
          <p:cNvPr id="18" name="Picture 17">
            <a:extLst>
              <a:ext uri="{FF2B5EF4-FFF2-40B4-BE49-F238E27FC236}">
                <a16:creationId xmlns:a16="http://schemas.microsoft.com/office/drawing/2014/main" id="{70DA7343-9F6D-F3B1-DBD3-4CE5A5DA9C23}"/>
              </a:ext>
            </a:extLst>
          </p:cNvPr>
          <p:cNvPicPr>
            <a:picLocks noChangeAspect="1"/>
          </p:cNvPicPr>
          <p:nvPr/>
        </p:nvPicPr>
        <p:blipFill>
          <a:blip r:embed="rId39"/>
          <a:stretch>
            <a:fillRect/>
          </a:stretch>
        </p:blipFill>
        <p:spPr>
          <a:xfrm>
            <a:off x="2702530" y="4552945"/>
            <a:ext cx="821126" cy="736908"/>
          </a:xfrm>
          <a:prstGeom prst="rect">
            <a:avLst/>
          </a:prstGeom>
        </p:spPr>
      </p:pic>
      <p:pic>
        <p:nvPicPr>
          <p:cNvPr id="22" name="Imagen 2" descr="NTT Data - Red Seguridad">
            <a:extLst>
              <a:ext uri="{FF2B5EF4-FFF2-40B4-BE49-F238E27FC236}">
                <a16:creationId xmlns:a16="http://schemas.microsoft.com/office/drawing/2014/main" id="{C4C83FC1-1C62-FA29-B262-ED2ADB9B5FEB}"/>
              </a:ext>
            </a:extLst>
          </p:cNvPr>
          <p:cNvPicPr>
            <a:picLocks noChangeAspect="1"/>
          </p:cNvPicPr>
          <p:nvPr/>
        </p:nvPicPr>
        <p:blipFill>
          <a:blip r:embed="rId40"/>
          <a:stretch>
            <a:fillRect/>
          </a:stretch>
        </p:blipFill>
        <p:spPr>
          <a:xfrm>
            <a:off x="10881313" y="-202669"/>
            <a:ext cx="1166998" cy="847775"/>
          </a:xfrm>
          <a:prstGeom prst="rect">
            <a:avLst/>
          </a:prstGeom>
        </p:spPr>
      </p:pic>
      <p:pic>
        <p:nvPicPr>
          <p:cNvPr id="23" name="Picture 22">
            <a:extLst>
              <a:ext uri="{FF2B5EF4-FFF2-40B4-BE49-F238E27FC236}">
                <a16:creationId xmlns:a16="http://schemas.microsoft.com/office/drawing/2014/main" id="{CC5FBAB6-DB68-8751-1FBB-401F00F846B8}"/>
              </a:ext>
            </a:extLst>
          </p:cNvPr>
          <p:cNvPicPr>
            <a:picLocks noChangeAspect="1"/>
          </p:cNvPicPr>
          <p:nvPr/>
        </p:nvPicPr>
        <p:blipFill>
          <a:blip r:embed="rId41"/>
          <a:srcRect r="22480"/>
          <a:stretch>
            <a:fillRect/>
          </a:stretch>
        </p:blipFill>
        <p:spPr>
          <a:xfrm>
            <a:off x="9081410" y="32335"/>
            <a:ext cx="1610515" cy="388493"/>
          </a:xfrm>
          <a:prstGeom prst="rect">
            <a:avLst/>
          </a:prstGeom>
        </p:spPr>
      </p:pic>
      <p:pic>
        <p:nvPicPr>
          <p:cNvPr id="32" name="Imagem 9" descr="Ícone&#10;&#10;Descrição gerada automaticamente">
            <a:extLst>
              <a:ext uri="{FF2B5EF4-FFF2-40B4-BE49-F238E27FC236}">
                <a16:creationId xmlns:a16="http://schemas.microsoft.com/office/drawing/2014/main" id="{3F7E3392-7D7D-4512-E8B5-9D20F156C928}"/>
              </a:ext>
            </a:extLst>
          </p:cNvPr>
          <p:cNvPicPr>
            <a:picLocks noChangeAspect="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5011580" y="4452522"/>
            <a:ext cx="194815" cy="214796"/>
          </a:xfrm>
          <a:prstGeom prst="rect">
            <a:avLst/>
          </a:prstGeom>
        </p:spPr>
      </p:pic>
      <p:sp>
        <p:nvSpPr>
          <p:cNvPr id="33" name="Rectángulo: esquinas redondeadas 1258">
            <a:extLst>
              <a:ext uri="{FF2B5EF4-FFF2-40B4-BE49-F238E27FC236}">
                <a16:creationId xmlns:a16="http://schemas.microsoft.com/office/drawing/2014/main" id="{2EC91409-AE3A-91B5-0B48-9B851981128F}"/>
              </a:ext>
            </a:extLst>
          </p:cNvPr>
          <p:cNvSpPr/>
          <p:nvPr/>
        </p:nvSpPr>
        <p:spPr>
          <a:xfrm>
            <a:off x="6304993" y="3988593"/>
            <a:ext cx="346877" cy="331722"/>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34" name="Imagem 9" descr="Ícone&#10;&#10;Descrição gerada automaticamente">
            <a:extLst>
              <a:ext uri="{FF2B5EF4-FFF2-40B4-BE49-F238E27FC236}">
                <a16:creationId xmlns:a16="http://schemas.microsoft.com/office/drawing/2014/main" id="{7416F3C0-B2C7-456D-18A9-646E22B3EB95}"/>
              </a:ext>
            </a:extLst>
          </p:cNvPr>
          <p:cNvPicPr>
            <a:picLocks noChangeAspect="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6387900" y="4056919"/>
            <a:ext cx="194815" cy="214796"/>
          </a:xfrm>
          <a:prstGeom prst="rect">
            <a:avLst/>
          </a:prstGeom>
        </p:spPr>
      </p:pic>
      <p:sp>
        <p:nvSpPr>
          <p:cNvPr id="41" name="CuadroTexto 1437">
            <a:extLst>
              <a:ext uri="{FF2B5EF4-FFF2-40B4-BE49-F238E27FC236}">
                <a16:creationId xmlns:a16="http://schemas.microsoft.com/office/drawing/2014/main" id="{F4895EC7-BC0A-2ABC-179E-C86E2DF155D7}"/>
              </a:ext>
            </a:extLst>
          </p:cNvPr>
          <p:cNvSpPr txBox="1"/>
          <p:nvPr/>
        </p:nvSpPr>
        <p:spPr>
          <a:xfrm>
            <a:off x="8533621" y="1315828"/>
            <a:ext cx="1908000" cy="238363"/>
          </a:xfrm>
          <a:prstGeom prst="roundRect">
            <a:avLst/>
          </a:prstGeom>
          <a:noFill/>
          <a:ln w="9525">
            <a:solidFill>
              <a:schemeClr val="tx2"/>
            </a:solidFill>
          </a:ln>
          <a:effectLst>
            <a:outerShdw blurRad="50800" dist="38100" dir="2700000" algn="tl" rotWithShape="0">
              <a:prstClr val="black">
                <a:alpha val="40000"/>
              </a:prstClr>
            </a:outerShdw>
          </a:effectLst>
        </p:spPr>
        <p:txBody>
          <a:bodyPr wrap="square" rtlCol="0" anchor="ctr">
            <a:spAutoFit/>
          </a:bodyPr>
          <a:lstStyle/>
          <a:p>
            <a:pPr algn="ctr"/>
            <a:r>
              <a:rPr lang="en-US" sz="800" b="1" noProof="0"/>
              <a:t>Can </a:t>
            </a:r>
            <a:r>
              <a:rPr lang="en-US" sz="800" b="1" i="1" noProof="0">
                <a:solidFill>
                  <a:schemeClr val="bg1"/>
                </a:solidFill>
                <a:highlight>
                  <a:srgbClr val="808080"/>
                </a:highlight>
              </a:rPr>
              <a:t>only</a:t>
            </a:r>
            <a:r>
              <a:rPr lang="en-US" sz="800" b="1" noProof="0"/>
              <a:t> handle rigid tasks</a:t>
            </a:r>
          </a:p>
        </p:txBody>
      </p:sp>
      <p:sp>
        <p:nvSpPr>
          <p:cNvPr id="43" name="CuadroTexto 1437">
            <a:extLst>
              <a:ext uri="{FF2B5EF4-FFF2-40B4-BE49-F238E27FC236}">
                <a16:creationId xmlns:a16="http://schemas.microsoft.com/office/drawing/2014/main" id="{11756724-012B-92BF-CF75-20A1D26BB6F7}"/>
              </a:ext>
            </a:extLst>
          </p:cNvPr>
          <p:cNvSpPr txBox="1"/>
          <p:nvPr/>
        </p:nvSpPr>
        <p:spPr>
          <a:xfrm>
            <a:off x="8550970" y="5484392"/>
            <a:ext cx="1908000" cy="238363"/>
          </a:xfrm>
          <a:prstGeom prst="roundRect">
            <a:avLst/>
          </a:prstGeom>
          <a:noFill/>
          <a:ln w="9525">
            <a:solidFill>
              <a:schemeClr val="tx2"/>
            </a:solidFill>
          </a:ln>
          <a:effectLst>
            <a:outerShdw blurRad="50800" dist="38100" dir="2700000" algn="tl" rotWithShape="0">
              <a:prstClr val="black">
                <a:alpha val="40000"/>
              </a:prstClr>
            </a:outerShdw>
          </a:effectLst>
        </p:spPr>
        <p:txBody>
          <a:bodyPr wrap="square" lIns="36000" rIns="36000" rtlCol="0" anchor="ctr">
            <a:spAutoFit/>
          </a:bodyPr>
          <a:lstStyle/>
          <a:p>
            <a:pPr algn="ctr"/>
            <a:r>
              <a:rPr lang="en-US" sz="800" b="1" noProof="0"/>
              <a:t>Can handle </a:t>
            </a:r>
            <a:r>
              <a:rPr lang="en-US" sz="800" b="1" i="1" noProof="0">
                <a:solidFill>
                  <a:schemeClr val="bg1"/>
                </a:solidFill>
                <a:highlight>
                  <a:srgbClr val="808080"/>
                </a:highlight>
              </a:rPr>
              <a:t>rigid</a:t>
            </a:r>
            <a:r>
              <a:rPr lang="en-US" sz="800" b="1" noProof="0"/>
              <a:t> and </a:t>
            </a:r>
            <a:r>
              <a:rPr lang="en-US" sz="800" b="1" i="1" noProof="0">
                <a:solidFill>
                  <a:schemeClr val="bg1"/>
                </a:solidFill>
                <a:highlight>
                  <a:srgbClr val="808080"/>
                </a:highlight>
              </a:rPr>
              <a:t>flexible</a:t>
            </a:r>
            <a:r>
              <a:rPr lang="en-US" sz="800" b="1" noProof="0"/>
              <a:t> tasks</a:t>
            </a:r>
          </a:p>
        </p:txBody>
      </p:sp>
      <p:sp>
        <p:nvSpPr>
          <p:cNvPr id="44" name="CuadroTexto 1437">
            <a:extLst>
              <a:ext uri="{FF2B5EF4-FFF2-40B4-BE49-F238E27FC236}">
                <a16:creationId xmlns:a16="http://schemas.microsoft.com/office/drawing/2014/main" id="{E7A0C221-A0F8-C35E-06C0-F5EDB219B862}"/>
              </a:ext>
            </a:extLst>
          </p:cNvPr>
          <p:cNvSpPr txBox="1"/>
          <p:nvPr/>
        </p:nvSpPr>
        <p:spPr>
          <a:xfrm>
            <a:off x="2508500" y="5354559"/>
            <a:ext cx="1129069" cy="374571"/>
          </a:xfrm>
          <a:prstGeom prst="roundRect">
            <a:avLst/>
          </a:prstGeom>
          <a:noFill/>
          <a:ln w="9525">
            <a:solidFill>
              <a:schemeClr val="tx2"/>
            </a:solidFill>
          </a:ln>
          <a:effectLst>
            <a:outerShdw blurRad="50800" dist="38100" dir="2700000" algn="tl" rotWithShape="0">
              <a:prstClr val="black">
                <a:alpha val="40000"/>
              </a:prstClr>
            </a:outerShdw>
          </a:effectLst>
        </p:spPr>
        <p:txBody>
          <a:bodyPr wrap="square" lIns="0" rIns="0" rtlCol="0" anchor="ctr">
            <a:spAutoFit/>
          </a:bodyPr>
          <a:lstStyle/>
          <a:p>
            <a:pPr algn="ctr"/>
            <a:r>
              <a:rPr lang="en-US" sz="800" b="1" noProof="0"/>
              <a:t>Agentic Workflow</a:t>
            </a:r>
          </a:p>
          <a:p>
            <a:pPr algn="ctr"/>
            <a:r>
              <a:rPr lang="en-US" sz="800" b="1" noProof="0"/>
              <a:t>Description language</a:t>
            </a:r>
          </a:p>
        </p:txBody>
      </p:sp>
      <p:cxnSp>
        <p:nvCxnSpPr>
          <p:cNvPr id="45" name="Conector: curvado 1513">
            <a:extLst>
              <a:ext uri="{FF2B5EF4-FFF2-40B4-BE49-F238E27FC236}">
                <a16:creationId xmlns:a16="http://schemas.microsoft.com/office/drawing/2014/main" id="{D064C29B-EF1D-39EE-1F74-6FCA264CB7E8}"/>
              </a:ext>
            </a:extLst>
          </p:cNvPr>
          <p:cNvCxnSpPr>
            <a:cxnSpLocks/>
          </p:cNvCxnSpPr>
          <p:nvPr/>
        </p:nvCxnSpPr>
        <p:spPr>
          <a:xfrm rot="5400000" flipH="1" flipV="1">
            <a:off x="176523" y="2426657"/>
            <a:ext cx="1214614" cy="502159"/>
          </a:xfrm>
          <a:prstGeom prst="curvedConnector3">
            <a:avLst>
              <a:gd name="adj1" fmla="val 99618"/>
            </a:avLst>
          </a:prstGeom>
          <a:ln>
            <a:tailEnd type="triangle"/>
          </a:ln>
        </p:spPr>
        <p:style>
          <a:lnRef idx="2">
            <a:schemeClr val="dk1"/>
          </a:lnRef>
          <a:fillRef idx="0">
            <a:schemeClr val="dk1"/>
          </a:fillRef>
          <a:effectRef idx="1">
            <a:schemeClr val="dk1"/>
          </a:effectRef>
          <a:fontRef idx="minor">
            <a:schemeClr val="tx1"/>
          </a:fontRef>
        </p:style>
      </p:cxnSp>
      <p:cxnSp>
        <p:nvCxnSpPr>
          <p:cNvPr id="50" name="Conector: curvado 1430">
            <a:extLst>
              <a:ext uri="{FF2B5EF4-FFF2-40B4-BE49-F238E27FC236}">
                <a16:creationId xmlns:a16="http://schemas.microsoft.com/office/drawing/2014/main" id="{BDC16B61-6247-26C1-C8E8-512F13E6FB19}"/>
              </a:ext>
            </a:extLst>
          </p:cNvPr>
          <p:cNvCxnSpPr>
            <a:cxnSpLocks/>
          </p:cNvCxnSpPr>
          <p:nvPr/>
        </p:nvCxnSpPr>
        <p:spPr>
          <a:xfrm rot="16200000" flipH="1">
            <a:off x="-22570" y="4516244"/>
            <a:ext cx="1366064" cy="295960"/>
          </a:xfrm>
          <a:prstGeom prst="curvedConnector3">
            <a:avLst>
              <a:gd name="adj1" fmla="val 10096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1" name="Imagen 10">
            <a:extLst>
              <a:ext uri="{FF2B5EF4-FFF2-40B4-BE49-F238E27FC236}">
                <a16:creationId xmlns:a16="http://schemas.microsoft.com/office/drawing/2014/main" id="{C0E84AF2-2459-D33B-AD15-11A36A83E9DE}"/>
              </a:ext>
            </a:extLst>
          </p:cNvPr>
          <p:cNvPicPr>
            <a:picLocks noChangeAspect="1"/>
          </p:cNvPicPr>
          <p:nvPr/>
        </p:nvPicPr>
        <p:blipFill>
          <a:blip r:embed="rId42"/>
          <a:stretch>
            <a:fillRect/>
          </a:stretch>
        </p:blipFill>
        <p:spPr>
          <a:xfrm>
            <a:off x="8704162" y="2884871"/>
            <a:ext cx="537014" cy="650838"/>
          </a:xfrm>
          <a:prstGeom prst="rect">
            <a:avLst/>
          </a:prstGeom>
        </p:spPr>
      </p:pic>
      <p:cxnSp>
        <p:nvCxnSpPr>
          <p:cNvPr id="15" name="Conector recto de flecha 14">
            <a:extLst>
              <a:ext uri="{FF2B5EF4-FFF2-40B4-BE49-F238E27FC236}">
                <a16:creationId xmlns:a16="http://schemas.microsoft.com/office/drawing/2014/main" id="{C868EC98-7694-1417-71D0-CD894C6C396E}"/>
              </a:ext>
            </a:extLst>
          </p:cNvPr>
          <p:cNvCxnSpPr/>
          <p:nvPr/>
        </p:nvCxnSpPr>
        <p:spPr>
          <a:xfrm flipV="1">
            <a:off x="8982075" y="2594770"/>
            <a:ext cx="0" cy="294723"/>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 name="Conector recto de flecha 1255">
            <a:extLst>
              <a:ext uri="{FF2B5EF4-FFF2-40B4-BE49-F238E27FC236}">
                <a16:creationId xmlns:a16="http://schemas.microsoft.com/office/drawing/2014/main" id="{060C3558-5DE3-6A68-EAF8-B356C7FE6E31}"/>
              </a:ext>
            </a:extLst>
          </p:cNvPr>
          <p:cNvCxnSpPr>
            <a:cxnSpLocks/>
          </p:cNvCxnSpPr>
          <p:nvPr/>
        </p:nvCxnSpPr>
        <p:spPr>
          <a:xfrm>
            <a:off x="6630106" y="4145165"/>
            <a:ext cx="28446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3534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64D7D96-B54B-13B9-2FAF-7A3B0378474A}"/>
              </a:ext>
            </a:extLst>
          </p:cNvPr>
          <p:cNvSpPr>
            <a:spLocks noGrp="1"/>
          </p:cNvSpPr>
          <p:nvPr>
            <p:ph type="body" sz="quarter" idx="10"/>
          </p:nvPr>
        </p:nvSpPr>
        <p:spPr>
          <a:xfrm>
            <a:off x="688285" y="1571102"/>
            <a:ext cx="4970237" cy="4257675"/>
          </a:xfrm>
        </p:spPr>
        <p:txBody>
          <a:bodyPr/>
          <a:lstStyle/>
          <a:p>
            <a:r>
              <a:rPr lang="en-US" noProof="0"/>
              <a:t>Thank You.</a:t>
            </a:r>
          </a:p>
          <a:p>
            <a:pPr lvl="1"/>
            <a:r>
              <a:rPr lang="en-US" noProof="0"/>
              <a:t>Our purpose is to help people </a:t>
            </a:r>
            <a:br>
              <a:rPr lang="en-US" noProof="0"/>
            </a:br>
            <a:r>
              <a:rPr lang="en-US" noProof="0"/>
              <a:t>and businesses prosper.</a:t>
            </a:r>
          </a:p>
          <a:p>
            <a:pPr lvl="1"/>
            <a:r>
              <a:rPr lang="en-US" noProof="0"/>
              <a:t>Our culture is based on believing </a:t>
            </a:r>
            <a:br>
              <a:rPr lang="en-US" noProof="0"/>
            </a:br>
            <a:r>
              <a:rPr lang="en-US" noProof="0"/>
              <a:t>that everything we do should be:</a:t>
            </a:r>
          </a:p>
          <a:p>
            <a:pPr lvl="1"/>
            <a:r>
              <a:rPr lang="en-US" sz="2000" noProof="0"/>
              <a:t>Simple Personal Fair</a:t>
            </a:r>
          </a:p>
          <a:p>
            <a:endParaRPr lang="en-US" noProof="0"/>
          </a:p>
          <a:p>
            <a:endParaRPr lang="en-US" noProof="0"/>
          </a:p>
        </p:txBody>
      </p:sp>
    </p:spTree>
    <p:extLst>
      <p:ext uri="{BB962C8B-B14F-4D97-AF65-F5344CB8AC3E}">
        <p14:creationId xmlns:p14="http://schemas.microsoft.com/office/powerpoint/2010/main" val="1554125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232BA6-60F8-4C0D-9E41-647FA5174675}"/>
              </a:ext>
            </a:extLst>
          </p:cNvPr>
          <p:cNvSpPr>
            <a:spLocks noGrp="1"/>
          </p:cNvSpPr>
          <p:nvPr>
            <p:ph type="body" sz="quarter" idx="14"/>
          </p:nvPr>
        </p:nvSpPr>
        <p:spPr>
          <a:xfrm>
            <a:off x="615600" y="286950"/>
            <a:ext cx="2227213" cy="307777"/>
          </a:xfrm>
        </p:spPr>
        <p:txBody>
          <a:bodyPr/>
          <a:lstStyle/>
          <a:p>
            <a:pPr marL="0" indent="0">
              <a:buNone/>
            </a:pPr>
            <a:r>
              <a:rPr lang="en-US" b="0" noProof="0">
                <a:solidFill>
                  <a:srgbClr val="F14949"/>
                </a:solidFill>
                <a:latin typeface="Santander Headline" panose="020B0504020201020104"/>
              </a:rPr>
              <a:t>Agentic Architecture</a:t>
            </a:r>
          </a:p>
        </p:txBody>
      </p:sp>
      <p:sp>
        <p:nvSpPr>
          <p:cNvPr id="11" name="TextBox 1">
            <a:extLst>
              <a:ext uri="{FF2B5EF4-FFF2-40B4-BE49-F238E27FC236}">
                <a16:creationId xmlns:a16="http://schemas.microsoft.com/office/drawing/2014/main" id="{F14F5B73-2574-4FD8-9340-F32CBCEC8193}"/>
              </a:ext>
            </a:extLst>
          </p:cNvPr>
          <p:cNvSpPr txBox="1"/>
          <p:nvPr/>
        </p:nvSpPr>
        <p:spPr>
          <a:xfrm>
            <a:off x="376223" y="983295"/>
            <a:ext cx="11304000" cy="394670"/>
          </a:xfrm>
          <a:prstGeom prst="rect">
            <a:avLst/>
          </a:prstGeom>
          <a:solidFill>
            <a:schemeClr val="bg1"/>
          </a:solidFill>
          <a:ln w="9525">
            <a:solidFill>
              <a:srgbClr val="EC0000"/>
            </a:solidFill>
            <a:prstDash val="dash"/>
          </a:ln>
        </p:spPr>
        <p:txBody>
          <a:bodyPr wrap="square" rtlCol="0" anchor="t">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just" fontAlgn="ctr">
              <a:spcBef>
                <a:spcPct val="0"/>
              </a:spcBef>
              <a:buClr>
                <a:srgbClr val="FF0000"/>
              </a:buClr>
              <a:defRPr/>
            </a:pPr>
            <a:r>
              <a:rPr lang="en-US" sz="1000" noProof="0">
                <a:latin typeface="Santander Text"/>
              </a:rPr>
              <a:t>Proprietary Agency Catalog as a decision-making and group federation engine. It ensures traceability and security in the exposure and use of agents, defines guardrails, governs multiple LLMs from different providers, manages the decision matrix, and is aligned with Market Watch.</a:t>
            </a:r>
            <a:endParaRPr kumimoji="0" lang="en-US" sz="1000" b="0" u="none" strike="noStrike" kern="1200" cap="none" spc="0" normalizeH="0" baseline="0" noProof="0">
              <a:ln>
                <a:noFill/>
              </a:ln>
              <a:solidFill>
                <a:prstClr val="black">
                  <a:lumMod val="50000"/>
                  <a:lumOff val="50000"/>
                </a:prstClr>
              </a:solidFill>
              <a:effectLst/>
              <a:uLnTx/>
              <a:uFillTx/>
              <a:latin typeface="Santander Text"/>
            </a:endParaRPr>
          </a:p>
        </p:txBody>
      </p:sp>
      <p:sp>
        <p:nvSpPr>
          <p:cNvPr id="93" name="TextBox 1">
            <a:extLst>
              <a:ext uri="{FF2B5EF4-FFF2-40B4-BE49-F238E27FC236}">
                <a16:creationId xmlns:a16="http://schemas.microsoft.com/office/drawing/2014/main" id="{60398959-C250-4525-B652-A580616852FD}"/>
              </a:ext>
            </a:extLst>
          </p:cNvPr>
          <p:cNvSpPr txBox="1"/>
          <p:nvPr/>
        </p:nvSpPr>
        <p:spPr>
          <a:xfrm>
            <a:off x="376223" y="1457128"/>
            <a:ext cx="11304000" cy="207556"/>
          </a:xfrm>
          <a:prstGeom prst="rect">
            <a:avLst/>
          </a:prstGeom>
          <a:solidFill>
            <a:schemeClr val="bg1"/>
          </a:solidFill>
          <a:ln w="9525">
            <a:solidFill>
              <a:srgbClr val="EC0000"/>
            </a:solidFill>
            <a:prstDash val="dash"/>
          </a:ln>
        </p:spPr>
        <p:txBody>
          <a:bodyPr wrap="square" rtlCol="0" anchor="ctr">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000" b="1" noProof="0">
                <a:latin typeface="Santander Text"/>
              </a:rPr>
              <a:t>Registration and Publication of New Agents, </a:t>
            </a:r>
            <a:r>
              <a:rPr lang="en-US" sz="1000" b="1" noProof="0">
                <a:solidFill>
                  <a:srgbClr val="FF0000"/>
                </a:solidFill>
                <a:latin typeface="Santander Text"/>
              </a:rPr>
              <a:t>Multi-Agents, and Agencies</a:t>
            </a:r>
          </a:p>
        </p:txBody>
      </p:sp>
      <p:sp>
        <p:nvSpPr>
          <p:cNvPr id="10" name="Rectangle 9">
            <a:extLst>
              <a:ext uri="{FF2B5EF4-FFF2-40B4-BE49-F238E27FC236}">
                <a16:creationId xmlns:a16="http://schemas.microsoft.com/office/drawing/2014/main" id="{4639C7F1-EDBB-488E-ADB9-EE7B68CC224E}"/>
              </a:ext>
            </a:extLst>
          </p:cNvPr>
          <p:cNvSpPr/>
          <p:nvPr/>
        </p:nvSpPr>
        <p:spPr>
          <a:xfrm>
            <a:off x="376223" y="781098"/>
            <a:ext cx="4140000" cy="203066"/>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prstClr val="white"/>
                </a:solidFill>
                <a:latin typeface="Santander Text" panose="020B0504020201020104"/>
                <a:ea typeface="Calibri" panose="020F0502020204030204" pitchFamily="34" charset="0"/>
                <a:cs typeface="Calibri" panose="020F0502020204030204" pitchFamily="34" charset="0"/>
              </a:rPr>
              <a:t>Capabilities</a:t>
            </a:r>
          </a:p>
        </p:txBody>
      </p:sp>
      <p:sp>
        <p:nvSpPr>
          <p:cNvPr id="2" name="CuadroTexto 1">
            <a:extLst>
              <a:ext uri="{FF2B5EF4-FFF2-40B4-BE49-F238E27FC236}">
                <a16:creationId xmlns:a16="http://schemas.microsoft.com/office/drawing/2014/main" id="{15DE1E5B-4B6A-2B67-2699-D2EA6B7A67CF}"/>
              </a:ext>
            </a:extLst>
          </p:cNvPr>
          <p:cNvSpPr txBox="1"/>
          <p:nvPr/>
        </p:nvSpPr>
        <p:spPr>
          <a:xfrm>
            <a:off x="517174" y="519487"/>
            <a:ext cx="5229759" cy="276999"/>
          </a:xfrm>
          <a:prstGeom prst="rect">
            <a:avLst/>
          </a:prstGeom>
          <a:noFill/>
        </p:spPr>
        <p:txBody>
          <a:bodyPr wrap="square" rtlCol="0">
            <a:spAutoFit/>
          </a:bodyPr>
          <a:lstStyle/>
          <a:p>
            <a:r>
              <a:rPr lang="en-US" sz="1200" noProof="0">
                <a:solidFill>
                  <a:srgbClr val="F14949"/>
                </a:solidFill>
                <a:latin typeface="Santander Headline" panose="020B0504020201020104"/>
              </a:rPr>
              <a:t>Required Capabilities: Target Architecture</a:t>
            </a:r>
          </a:p>
        </p:txBody>
      </p:sp>
      <p:sp>
        <p:nvSpPr>
          <p:cNvPr id="6" name="TextBox 1">
            <a:extLst>
              <a:ext uri="{FF2B5EF4-FFF2-40B4-BE49-F238E27FC236}">
                <a16:creationId xmlns:a16="http://schemas.microsoft.com/office/drawing/2014/main" id="{1FF42BB9-5837-482C-040F-3B60D3D168C7}"/>
              </a:ext>
            </a:extLst>
          </p:cNvPr>
          <p:cNvSpPr txBox="1"/>
          <p:nvPr/>
        </p:nvSpPr>
        <p:spPr>
          <a:xfrm>
            <a:off x="376223" y="1743847"/>
            <a:ext cx="11304000" cy="2125833"/>
          </a:xfrm>
          <a:prstGeom prst="rect">
            <a:avLst/>
          </a:prstGeom>
          <a:solidFill>
            <a:schemeClr val="bg1"/>
          </a:solidFill>
          <a:ln w="9525">
            <a:solidFill>
              <a:srgbClr val="EC0000"/>
            </a:solidFill>
            <a:prstDash val="dash"/>
          </a:ln>
        </p:spPr>
        <p:txBody>
          <a:bodyPr wrap="square" rtlCol="0" anchor="ctr">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000" noProof="0">
                <a:latin typeface="Santander Text"/>
              </a:rPr>
              <a:t>Decision Matrix (DMN) based on the LLM Model Catalog (review agency selection criteria):</a:t>
            </a:r>
          </a:p>
          <a:p>
            <a:pPr marL="171450" indent="-171450" algn="just">
              <a:lnSpc>
                <a:spcPct val="150000"/>
              </a:lnSpc>
              <a:buFont typeface="Arial" panose="020B0604020202020204" pitchFamily="34" charset="0"/>
              <a:buChar char="•"/>
            </a:pPr>
            <a:r>
              <a:rPr lang="en-US" sz="1000" b="1" noProof="0">
                <a:latin typeface="Santander Text"/>
              </a:rPr>
              <a:t>Agencies:</a:t>
            </a:r>
            <a:r>
              <a:rPr lang="en-US" sz="1000" noProof="0">
                <a:latin typeface="Santander Text"/>
              </a:rPr>
              <a:t> Include agents, multi-agents, and interact with other agencies. They expose capabilities.</a:t>
            </a:r>
          </a:p>
          <a:p>
            <a:pPr marL="171450" indent="-171450" algn="just">
              <a:lnSpc>
                <a:spcPct val="150000"/>
              </a:lnSpc>
              <a:buFont typeface="Arial" panose="020B0604020202020204" pitchFamily="34" charset="0"/>
              <a:buChar char="•"/>
            </a:pPr>
            <a:r>
              <a:rPr lang="en-US" sz="1000" b="1" noProof="0">
                <a:latin typeface="Santander Text"/>
              </a:rPr>
              <a:t>Central Orchestrator Agency Catalog:</a:t>
            </a:r>
            <a:r>
              <a:rPr lang="en-US" sz="1000" noProof="0">
                <a:latin typeface="Santander Text"/>
              </a:rPr>
              <a:t> Minimizes operational load on business units by guiding which agent to use.</a:t>
            </a:r>
          </a:p>
          <a:p>
            <a:pPr marL="171450" indent="-171450" algn="just">
              <a:lnSpc>
                <a:spcPct val="150000"/>
              </a:lnSpc>
              <a:buFont typeface="Arial" panose="020B0604020202020204" pitchFamily="34" charset="0"/>
              <a:buChar char="•"/>
            </a:pPr>
            <a:r>
              <a:rPr lang="en-US" sz="1000" b="1" noProof="0">
                <a:latin typeface="Santander Text"/>
              </a:rPr>
              <a:t>Decision Matrix:</a:t>
            </a:r>
            <a:r>
              <a:rPr lang="en-US" sz="1000" noProof="0">
                <a:latin typeface="Santander Text"/>
              </a:rPr>
              <a:t> Ensures each agent uses the appropriate LLM, providing differentiated value and justifying cost (</a:t>
            </a:r>
            <a:r>
              <a:rPr lang="en-US" sz="1000" noProof="0" err="1">
                <a:latin typeface="Santander Text"/>
              </a:rPr>
              <a:t>AgNTTic</a:t>
            </a:r>
            <a:r>
              <a:rPr lang="en-US" sz="1000" noProof="0">
                <a:latin typeface="Santander Text"/>
              </a:rPr>
              <a:t> broker). Centralized vs. distributed approach.</a:t>
            </a:r>
          </a:p>
          <a:p>
            <a:pPr marL="171450" indent="-171450" algn="just">
              <a:lnSpc>
                <a:spcPct val="150000"/>
              </a:lnSpc>
              <a:buFont typeface="Arial" panose="020B0604020202020204" pitchFamily="34" charset="0"/>
              <a:buChar char="•"/>
            </a:pPr>
            <a:r>
              <a:rPr lang="en-US" sz="1000" b="1" noProof="0">
                <a:latin typeface="Santander Text"/>
              </a:rPr>
              <a:t>Intelligent Routing:</a:t>
            </a:r>
            <a:r>
              <a:rPr lang="en-US" sz="1000" noProof="0">
                <a:latin typeface="Santander Text"/>
              </a:rPr>
              <a:t> Decision matrix for automatic routing of requests to the most suitable AI engine (LLM) based on cost, accuracy, latency, synchronous/asynchronous execution, and the LLM required to resolve the request (Gemini, ChatGPT, fine-tuned models).</a:t>
            </a:r>
          </a:p>
          <a:p>
            <a:pPr marL="171450" indent="-171450" algn="just">
              <a:lnSpc>
                <a:spcPct val="150000"/>
              </a:lnSpc>
              <a:buFont typeface="Arial" panose="020B0604020202020204" pitchFamily="34" charset="0"/>
              <a:buChar char="•"/>
            </a:pPr>
            <a:r>
              <a:rPr lang="en-US" sz="1000" b="1" noProof="0">
                <a:latin typeface="Santander Text"/>
              </a:rPr>
              <a:t>Non-Functional Criteria-Based:</a:t>
            </a:r>
            <a:r>
              <a:rPr lang="en-US" sz="1000" noProof="0">
                <a:latin typeface="Santander Text"/>
              </a:rPr>
              <a:t> Routing and agent selection are guided by non-functional requirements.</a:t>
            </a:r>
          </a:p>
          <a:p>
            <a:pPr marL="171450" indent="-171450" algn="just">
              <a:lnSpc>
                <a:spcPct val="150000"/>
              </a:lnSpc>
              <a:buFont typeface="Arial" panose="020B0604020202020204" pitchFamily="34" charset="0"/>
              <a:buChar char="•"/>
            </a:pPr>
            <a:r>
              <a:rPr lang="en-US" sz="1000" b="1" noProof="0">
                <a:latin typeface="Santander Text"/>
              </a:rPr>
              <a:t>Orchestration Consistency:</a:t>
            </a:r>
            <a:r>
              <a:rPr lang="en-US" sz="1000" noProof="0">
                <a:latin typeface="Santander Text"/>
              </a:rPr>
              <a:t> Ensures workflow behavior in non-deterministic cases and reliability of routing (catalog selects the correct agent according to the Decision Matrix).</a:t>
            </a:r>
          </a:p>
          <a:p>
            <a:pPr marL="171450" indent="-171450" algn="just">
              <a:lnSpc>
                <a:spcPct val="150000"/>
              </a:lnSpc>
              <a:buFont typeface="Arial" panose="020B0604020202020204" pitchFamily="34" charset="0"/>
              <a:buChar char="•"/>
            </a:pPr>
            <a:r>
              <a:rPr lang="en-US" sz="1000" b="1" noProof="0">
                <a:latin typeface="Santander Text"/>
              </a:rPr>
              <a:t>Human Rubric:</a:t>
            </a:r>
            <a:r>
              <a:rPr lang="en-US" sz="1000" noProof="0">
                <a:latin typeface="Santander Text"/>
              </a:rPr>
              <a:t> Handles complex use cases, e.g., DNI processing across 13 pages.</a:t>
            </a:r>
          </a:p>
        </p:txBody>
      </p:sp>
      <p:sp>
        <p:nvSpPr>
          <p:cNvPr id="96" name="TextBox 1">
            <a:extLst>
              <a:ext uri="{FF2B5EF4-FFF2-40B4-BE49-F238E27FC236}">
                <a16:creationId xmlns:a16="http://schemas.microsoft.com/office/drawing/2014/main" id="{40FBE64B-6867-28E7-69D0-8A6699EA08E3}"/>
              </a:ext>
            </a:extLst>
          </p:cNvPr>
          <p:cNvSpPr txBox="1"/>
          <p:nvPr/>
        </p:nvSpPr>
        <p:spPr>
          <a:xfrm>
            <a:off x="373866" y="3948511"/>
            <a:ext cx="11304000" cy="255149"/>
          </a:xfrm>
          <a:prstGeom prst="rect">
            <a:avLst/>
          </a:prstGeom>
          <a:solidFill>
            <a:schemeClr val="bg1"/>
          </a:solidFill>
          <a:ln w="9525">
            <a:solidFill>
              <a:srgbClr val="EC0000"/>
            </a:solidFill>
            <a:prstDash val="dash"/>
          </a:ln>
        </p:spPr>
        <p:txBody>
          <a:bodyPr wrap="square" rtlCol="0" anchor="ctr">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000" b="1" noProof="0">
                <a:latin typeface="Santander Text"/>
              </a:rPr>
              <a:t>Stack Management</a:t>
            </a:r>
            <a:r>
              <a:rPr lang="en-US" sz="1000" noProof="0">
                <a:latin typeface="Santander Text"/>
              </a:rPr>
              <a:t>: Avoid license duplication and over-provisioning through dynamic resource optimization when adopting multiple LLMs.</a:t>
            </a:r>
          </a:p>
        </p:txBody>
      </p:sp>
      <p:sp>
        <p:nvSpPr>
          <p:cNvPr id="97" name="TextBox 1">
            <a:extLst>
              <a:ext uri="{FF2B5EF4-FFF2-40B4-BE49-F238E27FC236}">
                <a16:creationId xmlns:a16="http://schemas.microsoft.com/office/drawing/2014/main" id="{BDA3060A-D8AD-856A-7DC1-4B27F50C3CCE}"/>
              </a:ext>
            </a:extLst>
          </p:cNvPr>
          <p:cNvSpPr txBox="1"/>
          <p:nvPr/>
        </p:nvSpPr>
        <p:spPr>
          <a:xfrm>
            <a:off x="360983" y="4279504"/>
            <a:ext cx="11304000" cy="806846"/>
          </a:xfrm>
          <a:prstGeom prst="rect">
            <a:avLst/>
          </a:prstGeom>
          <a:solidFill>
            <a:schemeClr val="bg1"/>
          </a:solidFill>
          <a:ln w="9525">
            <a:solidFill>
              <a:srgbClr val="EC0000"/>
            </a:solidFill>
            <a:prstDash val="dash"/>
          </a:ln>
        </p:spPr>
        <p:txBody>
          <a:bodyPr wrap="square" rtlCol="0" anchor="ctr">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ts val="2000"/>
              </a:lnSpc>
            </a:pPr>
            <a:r>
              <a:rPr lang="en-US" sz="1000" b="1" noProof="0">
                <a:latin typeface="Santander Text"/>
              </a:rPr>
              <a:t>Governance and Audit</a:t>
            </a:r>
            <a:r>
              <a:rPr lang="en-US" sz="1000" noProof="0">
                <a:latin typeface="Santander Text"/>
              </a:rPr>
              <a:t>: Unify control of usage policies and centralize calls to multiple providers (multi-LLM).</a:t>
            </a:r>
          </a:p>
          <a:p>
            <a:pPr marL="171450" indent="-171450" algn="just">
              <a:lnSpc>
                <a:spcPts val="2000"/>
              </a:lnSpc>
              <a:buFont typeface="Arial" panose="020B0604020202020204" pitchFamily="34" charset="0"/>
              <a:buChar char="•"/>
            </a:pPr>
            <a:r>
              <a:rPr lang="en-US" sz="1000" noProof="0">
                <a:latin typeface="Santander Text"/>
              </a:rPr>
              <a:t>Request → Central Orchestrator Agent → Catalog/Decision Matrix (DMN) Lookup → Routing to Specialized Agent (MAISA/Watson/N8N/AWS Quick Automate)</a:t>
            </a:r>
          </a:p>
          <a:p>
            <a:pPr marL="171450" indent="-171450" algn="just">
              <a:lnSpc>
                <a:spcPts val="2000"/>
              </a:lnSpc>
              <a:buFont typeface="Arial" panose="020B0604020202020204" pitchFamily="34" charset="0"/>
              <a:buChar char="•"/>
            </a:pPr>
            <a:r>
              <a:rPr lang="en-US" sz="1000" noProof="0">
                <a:latin typeface="Santander Text"/>
              </a:rPr>
              <a:t>Ensure alignment with the Data &amp; Analytics team for catalog development.</a:t>
            </a:r>
            <a:endParaRPr lang="en-US" sz="1000" b="1" noProof="0">
              <a:latin typeface="Santander Text"/>
            </a:endParaRPr>
          </a:p>
        </p:txBody>
      </p:sp>
      <p:sp>
        <p:nvSpPr>
          <p:cNvPr id="100" name="Rectangle 9">
            <a:extLst>
              <a:ext uri="{FF2B5EF4-FFF2-40B4-BE49-F238E27FC236}">
                <a16:creationId xmlns:a16="http://schemas.microsoft.com/office/drawing/2014/main" id="{7A103E70-08B3-490B-D044-2A65A115535F}"/>
              </a:ext>
            </a:extLst>
          </p:cNvPr>
          <p:cNvSpPr/>
          <p:nvPr/>
        </p:nvSpPr>
        <p:spPr>
          <a:xfrm>
            <a:off x="360983" y="5193041"/>
            <a:ext cx="11314526" cy="255149"/>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prstClr val="white"/>
                </a:solidFill>
                <a:latin typeface="Santander Text" panose="020B0504020201020104"/>
                <a:ea typeface="Calibri" panose="020F0502020204030204" pitchFamily="34" charset="0"/>
                <a:cs typeface="Calibri" panose="020F0502020204030204" pitchFamily="34" charset="0"/>
              </a:rPr>
              <a:t>MCP Gateway: Secure and Profiled Access</a:t>
            </a:r>
          </a:p>
        </p:txBody>
      </p:sp>
      <p:sp>
        <p:nvSpPr>
          <p:cNvPr id="101" name="TextBox 1">
            <a:extLst>
              <a:ext uri="{FF2B5EF4-FFF2-40B4-BE49-F238E27FC236}">
                <a16:creationId xmlns:a16="http://schemas.microsoft.com/office/drawing/2014/main" id="{99B645D8-748A-9A2C-33F7-5930A82D753E}"/>
              </a:ext>
            </a:extLst>
          </p:cNvPr>
          <p:cNvSpPr txBox="1"/>
          <p:nvPr/>
        </p:nvSpPr>
        <p:spPr>
          <a:xfrm>
            <a:off x="360983" y="5459639"/>
            <a:ext cx="3650963" cy="1134747"/>
          </a:xfrm>
          <a:prstGeom prst="rect">
            <a:avLst/>
          </a:prstGeom>
          <a:solidFill>
            <a:schemeClr val="bg1"/>
          </a:solidFill>
          <a:ln w="9525">
            <a:solidFill>
              <a:srgbClr val="EC0000"/>
            </a:solidFill>
            <a:prstDash val="dash"/>
          </a:ln>
        </p:spPr>
        <p:txBody>
          <a:bodyPr wrap="square" rtlCol="0" anchor="ctr">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000" b="1" noProof="0">
                <a:latin typeface="Santander Text"/>
              </a:rPr>
              <a:t>MCP Gateway Architecture Design at Group Level</a:t>
            </a:r>
          </a:p>
          <a:p>
            <a:pPr marL="171450" indent="-171450" algn="just">
              <a:buFont typeface="Arial" panose="020B0604020202020204" pitchFamily="34" charset="0"/>
              <a:buChar char="•"/>
            </a:pPr>
            <a:r>
              <a:rPr lang="en-US" sz="1000" noProof="0">
                <a:latin typeface="Santander Text"/>
              </a:rPr>
              <a:t>Define usage criteria compared to a traditional API Gateway and select the product.</a:t>
            </a:r>
          </a:p>
          <a:p>
            <a:pPr marL="171450" indent="-171450" algn="just">
              <a:buFont typeface="Arial" panose="020B0604020202020204" pitchFamily="34" charset="0"/>
              <a:buChar char="•"/>
            </a:pPr>
            <a:r>
              <a:rPr lang="en-US" sz="1000" noProof="0">
                <a:latin typeface="Santander Text"/>
              </a:rPr>
              <a:t>Implement different security levels.</a:t>
            </a:r>
          </a:p>
          <a:p>
            <a:pPr marL="171450" indent="-171450" algn="just">
              <a:buFont typeface="Arial" panose="020B0604020202020204" pitchFamily="34" charset="0"/>
              <a:buChar char="•"/>
            </a:pPr>
            <a:r>
              <a:rPr lang="en-US" sz="1000" noProof="0">
                <a:latin typeface="Santander Text"/>
              </a:rPr>
              <a:t>Manage exposure of employee data, client information, and sensitive data.</a:t>
            </a:r>
          </a:p>
          <a:p>
            <a:pPr marL="171450" indent="-171450" algn="just">
              <a:buFont typeface="Arial" panose="020B0604020202020204" pitchFamily="34" charset="0"/>
              <a:buChar char="•"/>
            </a:pPr>
            <a:r>
              <a:rPr lang="en-US" sz="1000" noProof="0">
                <a:latin typeface="Santander Text"/>
              </a:rPr>
              <a:t>Involve Security and CISO teams.</a:t>
            </a:r>
          </a:p>
        </p:txBody>
      </p:sp>
      <p:sp>
        <p:nvSpPr>
          <p:cNvPr id="102" name="TextBox 1">
            <a:extLst>
              <a:ext uri="{FF2B5EF4-FFF2-40B4-BE49-F238E27FC236}">
                <a16:creationId xmlns:a16="http://schemas.microsoft.com/office/drawing/2014/main" id="{9C25F64E-A5DF-DCD9-77DF-4811AFFB1564}"/>
              </a:ext>
            </a:extLst>
          </p:cNvPr>
          <p:cNvSpPr txBox="1"/>
          <p:nvPr/>
        </p:nvSpPr>
        <p:spPr>
          <a:xfrm>
            <a:off x="4183417" y="5459638"/>
            <a:ext cx="3650963" cy="1134747"/>
          </a:xfrm>
          <a:prstGeom prst="rect">
            <a:avLst/>
          </a:prstGeom>
          <a:solidFill>
            <a:schemeClr val="bg1"/>
          </a:solidFill>
          <a:ln w="9525">
            <a:solidFill>
              <a:srgbClr val="EC0000"/>
            </a:solidFill>
            <a:prstDash val="dash"/>
          </a:ln>
        </p:spPr>
        <p:txBody>
          <a:bodyPr wrap="square" rtlCol="0" anchor="ctr">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000" b="1" noProof="0">
                <a:latin typeface="Santander Text"/>
              </a:rPr>
              <a:t>Traceability and Observability</a:t>
            </a:r>
            <a:r>
              <a:rPr lang="en-US" sz="1000" noProof="0">
                <a:latin typeface="Santander Text"/>
              </a:rPr>
              <a:t>: Ensure complete logging of all service interactions.</a:t>
            </a:r>
          </a:p>
        </p:txBody>
      </p:sp>
      <p:sp>
        <p:nvSpPr>
          <p:cNvPr id="103" name="TextBox 1">
            <a:extLst>
              <a:ext uri="{FF2B5EF4-FFF2-40B4-BE49-F238E27FC236}">
                <a16:creationId xmlns:a16="http://schemas.microsoft.com/office/drawing/2014/main" id="{E085F09B-BC39-7942-12C9-86AE3802F42A}"/>
              </a:ext>
            </a:extLst>
          </p:cNvPr>
          <p:cNvSpPr txBox="1"/>
          <p:nvPr/>
        </p:nvSpPr>
        <p:spPr>
          <a:xfrm>
            <a:off x="8005851" y="5459637"/>
            <a:ext cx="3650963" cy="1134747"/>
          </a:xfrm>
          <a:prstGeom prst="rect">
            <a:avLst/>
          </a:prstGeom>
          <a:solidFill>
            <a:schemeClr val="bg1"/>
          </a:solidFill>
          <a:ln w="9525">
            <a:solidFill>
              <a:srgbClr val="EC0000"/>
            </a:solidFill>
            <a:prstDash val="dash"/>
          </a:ln>
        </p:spPr>
        <p:txBody>
          <a:bodyPr wrap="square" rtlCol="0" anchor="ctr">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000" b="1" noProof="0">
                <a:latin typeface="Santander Text"/>
              </a:rPr>
              <a:t>Security and Profiling</a:t>
            </a:r>
            <a:r>
              <a:rPr lang="en-US" sz="1000" noProof="0">
                <a:latin typeface="Santander Text"/>
              </a:rPr>
              <a:t>: Strict access policies, including identity verification (employee vs. client) and management of data sensitivity levels.</a:t>
            </a:r>
          </a:p>
          <a:p>
            <a:pPr marL="171450" indent="-171450" algn="just">
              <a:buFont typeface="Arial" panose="020B0604020202020204" pitchFamily="34" charset="0"/>
              <a:buChar char="•"/>
            </a:pPr>
            <a:r>
              <a:rPr lang="en-US" sz="1000" noProof="0">
                <a:latin typeface="Santander Text"/>
              </a:rPr>
              <a:t>Security Policies (RBAC)</a:t>
            </a:r>
          </a:p>
          <a:p>
            <a:pPr marL="171450" indent="-171450" algn="just">
              <a:buFont typeface="Arial" panose="020B0604020202020204" pitchFamily="34" charset="0"/>
              <a:buChar char="•"/>
            </a:pPr>
            <a:r>
              <a:rPr lang="en-US" sz="1000" noProof="0">
                <a:latin typeface="Santander Text"/>
              </a:rPr>
              <a:t>APIs for Specialized Agents</a:t>
            </a:r>
          </a:p>
          <a:p>
            <a:pPr marL="171450" indent="-171450" algn="just">
              <a:buFont typeface="Arial" panose="020B0604020202020204" pitchFamily="34" charset="0"/>
              <a:buChar char="•"/>
            </a:pPr>
            <a:r>
              <a:rPr lang="en-US" sz="1000" noProof="0">
                <a:latin typeface="Santander Text"/>
              </a:rPr>
              <a:t>Access to credentials/systems with manual verification.</a:t>
            </a:r>
          </a:p>
        </p:txBody>
      </p:sp>
      <p:pic>
        <p:nvPicPr>
          <p:cNvPr id="104" name="Imagen 103">
            <a:extLst>
              <a:ext uri="{FF2B5EF4-FFF2-40B4-BE49-F238E27FC236}">
                <a16:creationId xmlns:a16="http://schemas.microsoft.com/office/drawing/2014/main" id="{1C6CDC58-FB4C-C32A-9058-7F9CEE07A0A1}"/>
              </a:ext>
            </a:extLst>
          </p:cNvPr>
          <p:cNvPicPr>
            <a:picLocks noChangeAspect="1"/>
          </p:cNvPicPr>
          <p:nvPr/>
        </p:nvPicPr>
        <p:blipFill>
          <a:blip r:embed="rId3"/>
          <a:srcRect l="965" t="28009" b="4266"/>
          <a:stretch>
            <a:fillRect/>
          </a:stretch>
        </p:blipFill>
        <p:spPr>
          <a:xfrm>
            <a:off x="8901831" y="215419"/>
            <a:ext cx="3135445" cy="372427"/>
          </a:xfrm>
          <a:prstGeom prst="rect">
            <a:avLst/>
          </a:prstGeom>
        </p:spPr>
      </p:pic>
      <p:sp>
        <p:nvSpPr>
          <p:cNvPr id="3" name="Rectángulo 2">
            <a:extLst>
              <a:ext uri="{FF2B5EF4-FFF2-40B4-BE49-F238E27FC236}">
                <a16:creationId xmlns:a16="http://schemas.microsoft.com/office/drawing/2014/main" id="{6F0B4959-1674-8481-EE6B-1ECDA4D22DD7}"/>
              </a:ext>
            </a:extLst>
          </p:cNvPr>
          <p:cNvSpPr/>
          <p:nvPr/>
        </p:nvSpPr>
        <p:spPr>
          <a:xfrm>
            <a:off x="400707" y="338138"/>
            <a:ext cx="132693" cy="399203"/>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mj-lt"/>
            </a:endParaRPr>
          </a:p>
        </p:txBody>
      </p:sp>
    </p:spTree>
    <p:extLst>
      <p:ext uri="{BB962C8B-B14F-4D97-AF65-F5344CB8AC3E}">
        <p14:creationId xmlns:p14="http://schemas.microsoft.com/office/powerpoint/2010/main" val="1193865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Box 1">
            <a:extLst>
              <a:ext uri="{FF2B5EF4-FFF2-40B4-BE49-F238E27FC236}">
                <a16:creationId xmlns:a16="http://schemas.microsoft.com/office/drawing/2014/main" id="{23E9C3C3-042E-4416-B8A9-57B6E93D1784}"/>
              </a:ext>
            </a:extLst>
          </p:cNvPr>
          <p:cNvSpPr txBox="1"/>
          <p:nvPr/>
        </p:nvSpPr>
        <p:spPr>
          <a:xfrm>
            <a:off x="393296" y="1084858"/>
            <a:ext cx="11295971" cy="537098"/>
          </a:xfrm>
          <a:prstGeom prst="rect">
            <a:avLst/>
          </a:prstGeom>
          <a:noFill/>
          <a:ln w="9525">
            <a:solidFill>
              <a:srgbClr val="EC0000"/>
            </a:solidFill>
            <a:prstDash val="dash"/>
          </a:ln>
        </p:spPr>
        <p:txBody>
          <a:bodyPr wrap="square" rtlCol="0" anchor="ctr">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noProof="0">
                <a:latin typeface="Santander Text"/>
              </a:rPr>
              <a:t>The coexistence of multiple platforms and tools leads to duplicated functions, high maintenance costs, the need for specialized knowledge, and difficulties in scaling solutions consistently across countries. Should orchestration be centralized? There is a risk of operational inconsistency and fragmented versions due to product releases (quarterly unified release management at the Core AI Automation level).</a:t>
            </a:r>
            <a:endParaRPr lang="en-US" sz="800" noProof="0">
              <a:solidFill>
                <a:prstClr val="black">
                  <a:lumMod val="50000"/>
                  <a:lumOff val="50000"/>
                </a:prstClr>
              </a:solidFill>
              <a:latin typeface="Santander Text"/>
              <a:cs typeface="Calibri" panose="020F0502020204030204" pitchFamily="34" charset="0"/>
            </a:endParaRPr>
          </a:p>
        </p:txBody>
      </p:sp>
      <p:sp>
        <p:nvSpPr>
          <p:cNvPr id="231" name="Rectangle 230">
            <a:extLst>
              <a:ext uri="{FF2B5EF4-FFF2-40B4-BE49-F238E27FC236}">
                <a16:creationId xmlns:a16="http://schemas.microsoft.com/office/drawing/2014/main" id="{91327245-5394-4E83-9CE3-71EF50070911}"/>
              </a:ext>
            </a:extLst>
          </p:cNvPr>
          <p:cNvSpPr/>
          <p:nvPr/>
        </p:nvSpPr>
        <p:spPr>
          <a:xfrm>
            <a:off x="393298" y="837110"/>
            <a:ext cx="4140000" cy="252000"/>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prstClr val="white"/>
                </a:solidFill>
                <a:latin typeface="Santander Text" panose="020B0504020201020104"/>
                <a:ea typeface="Calibri" panose="020F0502020204030204" pitchFamily="34" charset="0"/>
                <a:cs typeface="Calibri" panose="020F0502020204030204" pitchFamily="34" charset="0"/>
              </a:rPr>
              <a:t>Technological Complexity and Fragmentation</a:t>
            </a:r>
          </a:p>
        </p:txBody>
      </p:sp>
      <p:sp>
        <p:nvSpPr>
          <p:cNvPr id="12" name="Text Placeholder 3">
            <a:extLst>
              <a:ext uri="{FF2B5EF4-FFF2-40B4-BE49-F238E27FC236}">
                <a16:creationId xmlns:a16="http://schemas.microsoft.com/office/drawing/2014/main" id="{AE927834-1A85-F2C0-6B38-5824BAF8EAB9}"/>
              </a:ext>
            </a:extLst>
          </p:cNvPr>
          <p:cNvSpPr txBox="1">
            <a:spLocks/>
          </p:cNvSpPr>
          <p:nvPr/>
        </p:nvSpPr>
        <p:spPr>
          <a:xfrm>
            <a:off x="567975" y="300727"/>
            <a:ext cx="2135200" cy="307777"/>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noProof="0">
                <a:solidFill>
                  <a:srgbClr val="F14949"/>
                </a:solidFill>
                <a:latin typeface="Santander Headline" panose="020B0504020201020104"/>
              </a:rPr>
              <a:t>Agentic Architecture</a:t>
            </a:r>
          </a:p>
        </p:txBody>
      </p:sp>
      <p:sp>
        <p:nvSpPr>
          <p:cNvPr id="13" name="CuadroTexto 12">
            <a:extLst>
              <a:ext uri="{FF2B5EF4-FFF2-40B4-BE49-F238E27FC236}">
                <a16:creationId xmlns:a16="http://schemas.microsoft.com/office/drawing/2014/main" id="{1EB200A2-D380-F5F4-7E1D-72EC0536015E}"/>
              </a:ext>
            </a:extLst>
          </p:cNvPr>
          <p:cNvSpPr txBox="1"/>
          <p:nvPr/>
        </p:nvSpPr>
        <p:spPr>
          <a:xfrm>
            <a:off x="480614" y="538744"/>
            <a:ext cx="5350860" cy="276999"/>
          </a:xfrm>
          <a:prstGeom prst="rect">
            <a:avLst/>
          </a:prstGeom>
          <a:noFill/>
        </p:spPr>
        <p:txBody>
          <a:bodyPr wrap="square" rtlCol="0">
            <a:spAutoFit/>
          </a:bodyPr>
          <a:lstStyle/>
          <a:p>
            <a:r>
              <a:rPr lang="en-US" sz="1200" noProof="0">
                <a:solidFill>
                  <a:srgbClr val="F14949"/>
                </a:solidFill>
                <a:latin typeface="Santander Headline" panose="020B0504020201020104"/>
                <a:cs typeface="Arial"/>
              </a:rPr>
              <a:t>Pain Points</a:t>
            </a:r>
            <a:endParaRPr lang="en-US" sz="1200" noProof="0">
              <a:solidFill>
                <a:srgbClr val="F14949"/>
              </a:solidFill>
              <a:latin typeface="Santander Headline" panose="020B0504020201020104"/>
            </a:endParaRPr>
          </a:p>
        </p:txBody>
      </p:sp>
      <p:pic>
        <p:nvPicPr>
          <p:cNvPr id="14" name="Imagen 13">
            <a:extLst>
              <a:ext uri="{FF2B5EF4-FFF2-40B4-BE49-F238E27FC236}">
                <a16:creationId xmlns:a16="http://schemas.microsoft.com/office/drawing/2014/main" id="{3B508141-AE06-0198-2B8B-DF86F710E7B1}"/>
              </a:ext>
            </a:extLst>
          </p:cNvPr>
          <p:cNvPicPr>
            <a:picLocks noChangeAspect="1"/>
          </p:cNvPicPr>
          <p:nvPr/>
        </p:nvPicPr>
        <p:blipFill>
          <a:blip r:embed="rId3"/>
          <a:srcRect l="965" t="28009" b="4266"/>
          <a:stretch>
            <a:fillRect/>
          </a:stretch>
        </p:blipFill>
        <p:spPr>
          <a:xfrm>
            <a:off x="8901831" y="215419"/>
            <a:ext cx="3135445" cy="372427"/>
          </a:xfrm>
          <a:prstGeom prst="rect">
            <a:avLst/>
          </a:prstGeom>
        </p:spPr>
      </p:pic>
      <p:sp>
        <p:nvSpPr>
          <p:cNvPr id="17" name="TextBox 1">
            <a:extLst>
              <a:ext uri="{FF2B5EF4-FFF2-40B4-BE49-F238E27FC236}">
                <a16:creationId xmlns:a16="http://schemas.microsoft.com/office/drawing/2014/main" id="{DF3A7503-F2C1-2812-6F55-E86C2BA19BF8}"/>
              </a:ext>
            </a:extLst>
          </p:cNvPr>
          <p:cNvSpPr txBox="1"/>
          <p:nvPr/>
        </p:nvSpPr>
        <p:spPr>
          <a:xfrm>
            <a:off x="393296" y="1960276"/>
            <a:ext cx="11295971" cy="372427"/>
          </a:xfrm>
          <a:prstGeom prst="rect">
            <a:avLst/>
          </a:prstGeom>
          <a:noFill/>
          <a:ln w="9525">
            <a:solidFill>
              <a:srgbClr val="EC0000"/>
            </a:solidFill>
            <a:prstDash val="dash"/>
          </a:ln>
        </p:spPr>
        <p:txBody>
          <a:bodyPr wrap="square" rtlCol="0" anchor="ctr">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ctr">
              <a:spcBef>
                <a:spcPct val="0"/>
              </a:spcBef>
              <a:buClr>
                <a:srgbClr val="FF0000"/>
              </a:buClr>
              <a:defRPr/>
            </a:pPr>
            <a:r>
              <a:rPr lang="en-US" sz="1000" noProof="0">
                <a:latin typeface="Santander Text"/>
              </a:rPr>
              <a:t>The lack of a </a:t>
            </a:r>
            <a:r>
              <a:rPr lang="en-US" sz="1000" b="1" noProof="0">
                <a:latin typeface="Santander Text"/>
              </a:rPr>
              <a:t>single control point </a:t>
            </a:r>
            <a:r>
              <a:rPr lang="en-US" sz="1000" noProof="0">
                <a:latin typeface="Santander Text"/>
              </a:rPr>
              <a:t>leads to inefficiencies in decision-making, execution inconsistencies, and a risk of cost overruns due to</a:t>
            </a:r>
            <a:r>
              <a:rPr lang="en-US" sz="1000" b="1" noProof="0">
                <a:latin typeface="Santander Text"/>
              </a:rPr>
              <a:t> limited global visibility. </a:t>
            </a:r>
            <a:r>
              <a:rPr lang="en-US" sz="1000" noProof="0">
                <a:latin typeface="Santander Text"/>
              </a:rPr>
              <a:t>New products may experience feature overexposure.</a:t>
            </a:r>
          </a:p>
        </p:txBody>
      </p:sp>
      <p:sp>
        <p:nvSpPr>
          <p:cNvPr id="18" name="Rectangle 230">
            <a:extLst>
              <a:ext uri="{FF2B5EF4-FFF2-40B4-BE49-F238E27FC236}">
                <a16:creationId xmlns:a16="http://schemas.microsoft.com/office/drawing/2014/main" id="{5E6A0C08-82AE-4E5B-F04F-F343A61BA695}"/>
              </a:ext>
            </a:extLst>
          </p:cNvPr>
          <p:cNvSpPr/>
          <p:nvPr/>
        </p:nvSpPr>
        <p:spPr>
          <a:xfrm>
            <a:off x="400707" y="1707542"/>
            <a:ext cx="4140000" cy="252000"/>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prstClr val="white"/>
                </a:solidFill>
                <a:latin typeface="Santander Text" panose="020B0504020201020104"/>
                <a:ea typeface="Calibri" panose="020F0502020204030204" pitchFamily="34" charset="0"/>
                <a:cs typeface="Calibri" panose="020F0502020204030204" pitchFamily="34" charset="0"/>
              </a:rPr>
              <a:t>Lack of Governance and Centralized Orchestration</a:t>
            </a:r>
          </a:p>
        </p:txBody>
      </p:sp>
      <p:sp>
        <p:nvSpPr>
          <p:cNvPr id="19" name="TextBox 1">
            <a:extLst>
              <a:ext uri="{FF2B5EF4-FFF2-40B4-BE49-F238E27FC236}">
                <a16:creationId xmlns:a16="http://schemas.microsoft.com/office/drawing/2014/main" id="{3BD69621-5891-3D2A-8207-9B554216CAEE}"/>
              </a:ext>
            </a:extLst>
          </p:cNvPr>
          <p:cNvSpPr txBox="1"/>
          <p:nvPr/>
        </p:nvSpPr>
        <p:spPr>
          <a:xfrm>
            <a:off x="393295" y="2666037"/>
            <a:ext cx="11295971" cy="372427"/>
          </a:xfrm>
          <a:prstGeom prst="rect">
            <a:avLst/>
          </a:prstGeom>
          <a:noFill/>
          <a:ln w="9525">
            <a:solidFill>
              <a:srgbClr val="EC0000"/>
            </a:solidFill>
            <a:prstDash val="dash"/>
          </a:ln>
        </p:spPr>
        <p:txBody>
          <a:bodyPr wrap="square" rtlCol="0" anchor="ctr">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ctr">
              <a:spcBef>
                <a:spcPct val="0"/>
              </a:spcBef>
              <a:buClr>
                <a:srgbClr val="FF0000"/>
              </a:buClr>
              <a:defRPr/>
            </a:pPr>
            <a:r>
              <a:rPr lang="en-US" sz="1000" noProof="0">
                <a:latin typeface="Santander Text"/>
              </a:rPr>
              <a:t>The overlap of similar capabilities across platforms makes it difficult to demonstrate </a:t>
            </a:r>
            <a:r>
              <a:rPr lang="en-US" sz="1000" b="1" noProof="0">
                <a:latin typeface="Santander Text"/>
              </a:rPr>
              <a:t>the return on investment </a:t>
            </a:r>
            <a:r>
              <a:rPr lang="en-US" sz="1000" noProof="0">
                <a:latin typeface="Santander Text"/>
              </a:rPr>
              <a:t>for each tool and slows adoption by local units.</a:t>
            </a:r>
            <a:endParaRPr lang="en-US" sz="1000" noProof="0">
              <a:solidFill>
                <a:prstClr val="black">
                  <a:lumMod val="50000"/>
                  <a:lumOff val="50000"/>
                </a:prstClr>
              </a:solidFill>
              <a:latin typeface="Santander Text"/>
              <a:cs typeface="Calibri" panose="020F0502020204030204" pitchFamily="34" charset="0"/>
            </a:endParaRPr>
          </a:p>
        </p:txBody>
      </p:sp>
      <p:sp>
        <p:nvSpPr>
          <p:cNvPr id="20" name="Rectangle 230">
            <a:extLst>
              <a:ext uri="{FF2B5EF4-FFF2-40B4-BE49-F238E27FC236}">
                <a16:creationId xmlns:a16="http://schemas.microsoft.com/office/drawing/2014/main" id="{B22B6CBE-FEE7-BB54-28BC-47E40C00327C}"/>
              </a:ext>
            </a:extLst>
          </p:cNvPr>
          <p:cNvSpPr/>
          <p:nvPr/>
        </p:nvSpPr>
        <p:spPr>
          <a:xfrm>
            <a:off x="400707" y="2413303"/>
            <a:ext cx="4140000" cy="252000"/>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prstClr val="white"/>
                </a:solidFill>
                <a:latin typeface="Santander Text" panose="020B0504020201020104"/>
                <a:ea typeface="Calibri" panose="020F0502020204030204" pitchFamily="34" charset="0"/>
                <a:cs typeface="Calibri" panose="020F0502020204030204" pitchFamily="34" charset="0"/>
              </a:rPr>
              <a:t>Difficulty in Justifying Differentiated Value</a:t>
            </a:r>
          </a:p>
        </p:txBody>
      </p:sp>
      <p:sp>
        <p:nvSpPr>
          <p:cNvPr id="21" name="TextBox 1">
            <a:extLst>
              <a:ext uri="{FF2B5EF4-FFF2-40B4-BE49-F238E27FC236}">
                <a16:creationId xmlns:a16="http://schemas.microsoft.com/office/drawing/2014/main" id="{774F341F-37C0-E33A-0679-1FFDDEFF0423}"/>
              </a:ext>
            </a:extLst>
          </p:cNvPr>
          <p:cNvSpPr txBox="1"/>
          <p:nvPr/>
        </p:nvSpPr>
        <p:spPr>
          <a:xfrm>
            <a:off x="400707" y="3376784"/>
            <a:ext cx="11295971" cy="372427"/>
          </a:xfrm>
          <a:prstGeom prst="rect">
            <a:avLst/>
          </a:prstGeom>
          <a:noFill/>
          <a:ln w="9525">
            <a:solidFill>
              <a:srgbClr val="EC0000"/>
            </a:solidFill>
            <a:prstDash val="dash"/>
          </a:ln>
        </p:spPr>
        <p:txBody>
          <a:bodyPr wrap="square" rtlCol="0" anchor="ctr">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noProof="0">
                <a:latin typeface="Santander Text"/>
              </a:rPr>
              <a:t>The validation and deployment processes for new solutions are slow and approval-dependent, reducing responsiveness to business needs and affecting competitiveness (Time-to-Market). There is a lack of agility in readiness.</a:t>
            </a:r>
            <a:endParaRPr lang="en-US" sz="400" noProof="0">
              <a:latin typeface="Santander Text"/>
            </a:endParaRPr>
          </a:p>
        </p:txBody>
      </p:sp>
      <p:sp>
        <p:nvSpPr>
          <p:cNvPr id="22" name="Rectangle 230">
            <a:extLst>
              <a:ext uri="{FF2B5EF4-FFF2-40B4-BE49-F238E27FC236}">
                <a16:creationId xmlns:a16="http://schemas.microsoft.com/office/drawing/2014/main" id="{107C132E-40FD-F6BC-6CFA-912B7BC04304}"/>
              </a:ext>
            </a:extLst>
          </p:cNvPr>
          <p:cNvSpPr/>
          <p:nvPr/>
        </p:nvSpPr>
        <p:spPr>
          <a:xfrm>
            <a:off x="408116" y="3119064"/>
            <a:ext cx="4140000" cy="252000"/>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prstClr val="white"/>
                </a:solidFill>
                <a:latin typeface="Santander Text" panose="020B0504020201020104"/>
                <a:ea typeface="Calibri" panose="020F0502020204030204" pitchFamily="34" charset="0"/>
                <a:cs typeface="Calibri" panose="020F0502020204030204" pitchFamily="34" charset="0"/>
              </a:rPr>
              <a:t>Limited Agility in Technology Adoption</a:t>
            </a:r>
          </a:p>
        </p:txBody>
      </p:sp>
      <p:sp>
        <p:nvSpPr>
          <p:cNvPr id="23" name="TextBox 1">
            <a:extLst>
              <a:ext uri="{FF2B5EF4-FFF2-40B4-BE49-F238E27FC236}">
                <a16:creationId xmlns:a16="http://schemas.microsoft.com/office/drawing/2014/main" id="{13E0388F-F56B-65C7-90FA-8A18E32913E3}"/>
              </a:ext>
            </a:extLst>
          </p:cNvPr>
          <p:cNvSpPr txBox="1"/>
          <p:nvPr/>
        </p:nvSpPr>
        <p:spPr>
          <a:xfrm>
            <a:off x="400707" y="4069256"/>
            <a:ext cx="11295971" cy="372427"/>
          </a:xfrm>
          <a:prstGeom prst="rect">
            <a:avLst/>
          </a:prstGeom>
          <a:noFill/>
          <a:ln w="9525">
            <a:solidFill>
              <a:srgbClr val="EC0000"/>
            </a:solidFill>
            <a:prstDash val="dash"/>
          </a:ln>
        </p:spPr>
        <p:txBody>
          <a:bodyPr wrap="square" rtlCol="0" anchor="ctr">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noProof="0">
                <a:latin typeface="Santander Text"/>
              </a:rPr>
              <a:t>The lack of unified criteria for</a:t>
            </a:r>
            <a:r>
              <a:rPr lang="en-US" sz="1000" b="1" noProof="0">
                <a:latin typeface="Santander Text"/>
              </a:rPr>
              <a:t> platform selection </a:t>
            </a:r>
            <a:r>
              <a:rPr lang="en-US" sz="1000" noProof="0">
                <a:latin typeface="Santander Text"/>
              </a:rPr>
              <a:t>and usage increases the risk of paying for redundant licenses and resources, impacting operational efficiency.</a:t>
            </a:r>
          </a:p>
          <a:p>
            <a:pPr marL="0" lvl="1" fontAlgn="ctr">
              <a:spcBef>
                <a:spcPct val="0"/>
              </a:spcBef>
              <a:buClr>
                <a:srgbClr val="FF0000"/>
              </a:buClr>
              <a:defRPr/>
            </a:pPr>
            <a:endParaRPr lang="en-US" sz="400" noProof="0">
              <a:latin typeface="Santander Text"/>
            </a:endParaRPr>
          </a:p>
        </p:txBody>
      </p:sp>
      <p:sp>
        <p:nvSpPr>
          <p:cNvPr id="24" name="Rectangle 230">
            <a:extLst>
              <a:ext uri="{FF2B5EF4-FFF2-40B4-BE49-F238E27FC236}">
                <a16:creationId xmlns:a16="http://schemas.microsoft.com/office/drawing/2014/main" id="{29ECDEE0-094F-5F6C-D825-8D00D3D4095E}"/>
              </a:ext>
            </a:extLst>
          </p:cNvPr>
          <p:cNvSpPr/>
          <p:nvPr/>
        </p:nvSpPr>
        <p:spPr>
          <a:xfrm>
            <a:off x="415525" y="3824825"/>
            <a:ext cx="4140000" cy="252000"/>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prstClr val="white"/>
                </a:solidFill>
                <a:latin typeface="Santander Text" panose="020B0504020201020104"/>
                <a:ea typeface="Calibri" panose="020F0502020204030204" pitchFamily="34" charset="0"/>
                <a:cs typeface="Calibri" panose="020F0502020204030204" pitchFamily="34" charset="0"/>
              </a:rPr>
              <a:t>Risk of Cost Overruns and Infrastructure Duplication</a:t>
            </a:r>
          </a:p>
        </p:txBody>
      </p:sp>
      <p:sp>
        <p:nvSpPr>
          <p:cNvPr id="25" name="TextBox 1">
            <a:extLst>
              <a:ext uri="{FF2B5EF4-FFF2-40B4-BE49-F238E27FC236}">
                <a16:creationId xmlns:a16="http://schemas.microsoft.com/office/drawing/2014/main" id="{14EBE042-6453-BA4F-6F4F-BBD59BA39DA4}"/>
              </a:ext>
            </a:extLst>
          </p:cNvPr>
          <p:cNvSpPr txBox="1"/>
          <p:nvPr/>
        </p:nvSpPr>
        <p:spPr>
          <a:xfrm>
            <a:off x="408116" y="4774286"/>
            <a:ext cx="11295971" cy="372427"/>
          </a:xfrm>
          <a:prstGeom prst="rect">
            <a:avLst/>
          </a:prstGeom>
          <a:noFill/>
          <a:ln w="9525">
            <a:solidFill>
              <a:srgbClr val="EC0000"/>
            </a:solidFill>
            <a:prstDash val="dash"/>
          </a:ln>
        </p:spPr>
        <p:txBody>
          <a:bodyPr wrap="square" rtlCol="0" anchor="ctr">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fontAlgn="ctr">
              <a:spcBef>
                <a:spcPct val="0"/>
              </a:spcBef>
              <a:buClr>
                <a:srgbClr val="FF0000"/>
              </a:buClr>
              <a:defRPr/>
            </a:pPr>
            <a:r>
              <a:rPr lang="en-US" sz="1000" noProof="0">
                <a:latin typeface="Santander Text"/>
              </a:rPr>
              <a:t>Persistence of critical systems and workflows on outdated, obsolete platforms poses security, compliance, and maintenance risks, requiring urgent controlled migration plans. Functional analysis automation and the capability to automate workflows with end-to-end testing are needed.</a:t>
            </a:r>
          </a:p>
        </p:txBody>
      </p:sp>
      <p:sp>
        <p:nvSpPr>
          <p:cNvPr id="26" name="Rectangle 230">
            <a:extLst>
              <a:ext uri="{FF2B5EF4-FFF2-40B4-BE49-F238E27FC236}">
                <a16:creationId xmlns:a16="http://schemas.microsoft.com/office/drawing/2014/main" id="{5240798F-3702-0495-D09F-BB299367FE78}"/>
              </a:ext>
            </a:extLst>
          </p:cNvPr>
          <p:cNvSpPr/>
          <p:nvPr/>
        </p:nvSpPr>
        <p:spPr>
          <a:xfrm>
            <a:off x="422934" y="4531427"/>
            <a:ext cx="4140000" cy="252000"/>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prstClr val="white"/>
                </a:solidFill>
                <a:latin typeface="Santander Text" panose="020B0504020201020104"/>
                <a:ea typeface="Calibri" panose="020F0502020204030204" pitchFamily="34" charset="0"/>
                <a:cs typeface="Calibri" panose="020F0502020204030204" pitchFamily="34" charset="0"/>
              </a:rPr>
              <a:t>Technological Obsolescence</a:t>
            </a:r>
          </a:p>
        </p:txBody>
      </p:sp>
      <p:sp>
        <p:nvSpPr>
          <p:cNvPr id="35" name="TextBox 1">
            <a:extLst>
              <a:ext uri="{FF2B5EF4-FFF2-40B4-BE49-F238E27FC236}">
                <a16:creationId xmlns:a16="http://schemas.microsoft.com/office/drawing/2014/main" id="{A3CD7B00-CE96-2B36-DD2D-EC2977F24536}"/>
              </a:ext>
            </a:extLst>
          </p:cNvPr>
          <p:cNvSpPr txBox="1"/>
          <p:nvPr/>
        </p:nvSpPr>
        <p:spPr>
          <a:xfrm>
            <a:off x="440605" y="5618025"/>
            <a:ext cx="11310789" cy="786361"/>
          </a:xfrm>
          <a:prstGeom prst="rect">
            <a:avLst/>
          </a:prstGeom>
          <a:noFill/>
          <a:ln w="9525">
            <a:solidFill>
              <a:srgbClr val="EC0000"/>
            </a:solidFill>
            <a:prstDash val="dash"/>
          </a:ln>
        </p:spPr>
        <p:txBody>
          <a:bodyPr wrap="square" rtlCol="0" anchor="ctr">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noProof="0">
                <a:latin typeface="Santander Text"/>
              </a:rPr>
              <a:t>Ensure agility and differentiated value at the execution layer, focusing on:</a:t>
            </a:r>
          </a:p>
          <a:p>
            <a:pPr marL="171450" indent="-171450">
              <a:buFont typeface="Arial" panose="020B0604020202020204" pitchFamily="34" charset="0"/>
              <a:buChar char="•"/>
            </a:pPr>
            <a:r>
              <a:rPr lang="en-US" sz="1000" b="1" noProof="0">
                <a:latin typeface="Santander Text"/>
              </a:rPr>
              <a:t>Execution Efficiency:</a:t>
            </a:r>
            <a:r>
              <a:rPr lang="en-US" sz="1000" noProof="0">
                <a:latin typeface="Santander Text"/>
              </a:rPr>
              <a:t> Accelerate the integration and validation of new technologies to increase accuracy and reduce operational costs.</a:t>
            </a:r>
          </a:p>
          <a:p>
            <a:pPr marL="171450" indent="-171450">
              <a:buFont typeface="Arial" panose="020B0604020202020204" pitchFamily="34" charset="0"/>
              <a:buChar char="•"/>
            </a:pPr>
            <a:r>
              <a:rPr lang="en-US" sz="1000" b="1" noProof="0">
                <a:latin typeface="Santander Text"/>
              </a:rPr>
              <a:t>Operational Consistency:</a:t>
            </a:r>
            <a:r>
              <a:rPr lang="en-US" sz="1000" noProof="0">
                <a:latin typeface="Santander Text"/>
              </a:rPr>
              <a:t> Enforce a discipline of single releases and versions globally to mitigate the risk of fragmentation and operational inconsistency across entities.</a:t>
            </a:r>
          </a:p>
        </p:txBody>
      </p:sp>
      <p:sp>
        <p:nvSpPr>
          <p:cNvPr id="36" name="Rectangle 230">
            <a:extLst>
              <a:ext uri="{FF2B5EF4-FFF2-40B4-BE49-F238E27FC236}">
                <a16:creationId xmlns:a16="http://schemas.microsoft.com/office/drawing/2014/main" id="{493DA56A-A75C-3D4B-373D-2890A047CB40}"/>
              </a:ext>
            </a:extLst>
          </p:cNvPr>
          <p:cNvSpPr/>
          <p:nvPr/>
        </p:nvSpPr>
        <p:spPr>
          <a:xfrm>
            <a:off x="445161" y="5325358"/>
            <a:ext cx="11303381" cy="292667"/>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prstClr val="white"/>
                </a:solidFill>
                <a:latin typeface="Santander Text" panose="020B0504020201020104"/>
                <a:ea typeface="Calibri" panose="020F0502020204030204" pitchFamily="34" charset="0"/>
                <a:cs typeface="Calibri" panose="020F0502020204030204" pitchFamily="34" charset="0"/>
              </a:rPr>
              <a:t>Capability C: Agile Enablement of Specialized Execution</a:t>
            </a:r>
          </a:p>
        </p:txBody>
      </p:sp>
      <p:sp>
        <p:nvSpPr>
          <p:cNvPr id="37" name="Rectángulo 36">
            <a:extLst>
              <a:ext uri="{FF2B5EF4-FFF2-40B4-BE49-F238E27FC236}">
                <a16:creationId xmlns:a16="http://schemas.microsoft.com/office/drawing/2014/main" id="{6954E8EE-74A2-4505-B829-7650AEE3C54D}"/>
              </a:ext>
            </a:extLst>
          </p:cNvPr>
          <p:cNvSpPr/>
          <p:nvPr/>
        </p:nvSpPr>
        <p:spPr>
          <a:xfrm>
            <a:off x="400707" y="338138"/>
            <a:ext cx="132693" cy="399203"/>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latin typeface="+mj-lt"/>
            </a:endParaRPr>
          </a:p>
        </p:txBody>
      </p:sp>
    </p:spTree>
    <p:extLst>
      <p:ext uri="{BB962C8B-B14F-4D97-AF65-F5344CB8AC3E}">
        <p14:creationId xmlns:p14="http://schemas.microsoft.com/office/powerpoint/2010/main" val="608167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alpha val="19000"/>
          </a:schemeClr>
        </a:solidFill>
        <a:effectLst/>
      </p:bgPr>
    </p:bg>
    <p:spTree>
      <p:nvGrpSpPr>
        <p:cNvPr id="1" name="">
          <a:extLst>
            <a:ext uri="{FF2B5EF4-FFF2-40B4-BE49-F238E27FC236}">
              <a16:creationId xmlns:a16="http://schemas.microsoft.com/office/drawing/2014/main" id="{E08B3968-2517-20E5-3EB3-B5417A2BAD79}"/>
            </a:ext>
          </a:extLst>
        </p:cNvPr>
        <p:cNvGrpSpPr/>
        <p:nvPr/>
      </p:nvGrpSpPr>
      <p:grpSpPr>
        <a:xfrm>
          <a:off x="0" y="0"/>
          <a:ext cx="0" cy="0"/>
          <a:chOff x="0" y="0"/>
          <a:chExt cx="0" cy="0"/>
        </a:xfrm>
      </p:grpSpPr>
      <p:sp>
        <p:nvSpPr>
          <p:cNvPr id="12" name="Title 6">
            <a:extLst>
              <a:ext uri="{FF2B5EF4-FFF2-40B4-BE49-F238E27FC236}">
                <a16:creationId xmlns:a16="http://schemas.microsoft.com/office/drawing/2014/main" id="{9FC7D4BB-0DDF-36AA-8425-386C9430EB1E}"/>
              </a:ext>
            </a:extLst>
          </p:cNvPr>
          <p:cNvSpPr txBox="1">
            <a:spLocks/>
          </p:cNvSpPr>
          <p:nvPr/>
        </p:nvSpPr>
        <p:spPr>
          <a:xfrm>
            <a:off x="226164" y="87263"/>
            <a:ext cx="6208496" cy="5333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noProof="0">
                <a:solidFill>
                  <a:srgbClr val="FF0000"/>
                </a:solidFill>
                <a:latin typeface="Santander Headline" panose="020B0504020201020104"/>
              </a:rPr>
              <a:t>Agentic Architecture</a:t>
            </a:r>
          </a:p>
        </p:txBody>
      </p:sp>
      <p:sp>
        <p:nvSpPr>
          <p:cNvPr id="140" name="TextBox 8">
            <a:extLst>
              <a:ext uri="{FF2B5EF4-FFF2-40B4-BE49-F238E27FC236}">
                <a16:creationId xmlns:a16="http://schemas.microsoft.com/office/drawing/2014/main" id="{B74FF56C-3D2A-3B51-8051-81F7D06F5C01}"/>
              </a:ext>
            </a:extLst>
          </p:cNvPr>
          <p:cNvSpPr txBox="1"/>
          <p:nvPr/>
        </p:nvSpPr>
        <p:spPr>
          <a:xfrm>
            <a:off x="226164" y="321191"/>
            <a:ext cx="4383070" cy="276999"/>
          </a:xfrm>
          <a:prstGeom prst="rect">
            <a:avLst/>
          </a:prstGeom>
          <a:noFill/>
        </p:spPr>
        <p:txBody>
          <a:bodyPr wrap="square">
            <a:spAutoFit/>
          </a:bodyPr>
          <a:lstStyle/>
          <a:p>
            <a:r>
              <a:rPr kumimoji="0" lang="en-US" sz="1200" b="0" i="0" u="none" strike="noStrike" kern="1200" cap="none" spc="0" normalizeH="0" baseline="0" noProof="0" err="1">
                <a:ln>
                  <a:noFill/>
                </a:ln>
                <a:solidFill>
                  <a:srgbClr val="FF0000"/>
                </a:solidFill>
                <a:effectLst/>
                <a:uLnTx/>
                <a:uFillTx/>
                <a:latin typeface="Santander Headline" panose="020B0504020201020104"/>
                <a:ea typeface="+mj-ea"/>
                <a:cs typeface="Arial"/>
              </a:rPr>
              <a:t>AgNTTic</a:t>
            </a:r>
            <a:r>
              <a:rPr kumimoji="0" lang="en-US" sz="1200" b="0" i="0" u="none" strike="noStrike" kern="1200" cap="none" spc="0" normalizeH="0" baseline="0" noProof="0">
                <a:ln>
                  <a:noFill/>
                </a:ln>
                <a:solidFill>
                  <a:srgbClr val="FF0000"/>
                </a:solidFill>
                <a:effectLst/>
                <a:uLnTx/>
                <a:uFillTx/>
                <a:latin typeface="Santander Headline" panose="020B0504020201020104"/>
                <a:ea typeface="+mj-ea"/>
                <a:cs typeface="Arial"/>
              </a:rPr>
              <a:t> Azure Components</a:t>
            </a:r>
            <a:endParaRPr lang="en-US" sz="1200" noProof="0">
              <a:solidFill>
                <a:srgbClr val="FF0000"/>
              </a:solidFill>
              <a:latin typeface="Santander Headline" panose="020B0504020201020104"/>
            </a:endParaRPr>
          </a:p>
        </p:txBody>
      </p:sp>
      <p:cxnSp>
        <p:nvCxnSpPr>
          <p:cNvPr id="158" name="Conector recto 1089">
            <a:extLst>
              <a:ext uri="{FF2B5EF4-FFF2-40B4-BE49-F238E27FC236}">
                <a16:creationId xmlns:a16="http://schemas.microsoft.com/office/drawing/2014/main" id="{89F258D8-FA8A-93A5-0853-EDB3343B3ED1}"/>
              </a:ext>
            </a:extLst>
          </p:cNvPr>
          <p:cNvCxnSpPr>
            <a:cxnSpLocks/>
          </p:cNvCxnSpPr>
          <p:nvPr/>
        </p:nvCxnSpPr>
        <p:spPr>
          <a:xfrm>
            <a:off x="13079046" y="4409334"/>
            <a:ext cx="11308963" cy="0"/>
          </a:xfrm>
          <a:prstGeom prst="line">
            <a:avLst/>
          </a:prstGeom>
          <a:noFill/>
          <a:ln w="6350" cap="flat" cmpd="sng" algn="ctr">
            <a:solidFill>
              <a:srgbClr val="FFFFFF">
                <a:lumMod val="95000"/>
              </a:srgbClr>
            </a:solidFill>
            <a:prstDash val="solid"/>
            <a:miter lim="800000"/>
          </a:ln>
          <a:effectLst/>
        </p:spPr>
      </p:cxnSp>
      <p:pic>
        <p:nvPicPr>
          <p:cNvPr id="32" name="Imagen 2" descr="NTT Data - Red Seguridad">
            <a:extLst>
              <a:ext uri="{FF2B5EF4-FFF2-40B4-BE49-F238E27FC236}">
                <a16:creationId xmlns:a16="http://schemas.microsoft.com/office/drawing/2014/main" id="{17828ECE-B36D-B1A5-E019-5F2C039FECC5}"/>
              </a:ext>
            </a:extLst>
          </p:cNvPr>
          <p:cNvPicPr>
            <a:picLocks noChangeAspect="1"/>
          </p:cNvPicPr>
          <p:nvPr/>
        </p:nvPicPr>
        <p:blipFill>
          <a:blip r:embed="rId3"/>
          <a:stretch>
            <a:fillRect/>
          </a:stretch>
        </p:blipFill>
        <p:spPr>
          <a:xfrm>
            <a:off x="10881313" y="-202669"/>
            <a:ext cx="1166998" cy="847775"/>
          </a:xfrm>
          <a:prstGeom prst="rect">
            <a:avLst/>
          </a:prstGeom>
        </p:spPr>
      </p:pic>
      <p:pic>
        <p:nvPicPr>
          <p:cNvPr id="33" name="Picture 32">
            <a:extLst>
              <a:ext uri="{FF2B5EF4-FFF2-40B4-BE49-F238E27FC236}">
                <a16:creationId xmlns:a16="http://schemas.microsoft.com/office/drawing/2014/main" id="{52FC8492-DB7E-6EAE-BA44-A51E6724C456}"/>
              </a:ext>
            </a:extLst>
          </p:cNvPr>
          <p:cNvPicPr>
            <a:picLocks noChangeAspect="1"/>
          </p:cNvPicPr>
          <p:nvPr/>
        </p:nvPicPr>
        <p:blipFill>
          <a:blip r:embed="rId4"/>
          <a:srcRect r="22480"/>
          <a:stretch>
            <a:fillRect/>
          </a:stretch>
        </p:blipFill>
        <p:spPr>
          <a:xfrm>
            <a:off x="9081410" y="32335"/>
            <a:ext cx="1610515" cy="388493"/>
          </a:xfrm>
          <a:prstGeom prst="rect">
            <a:avLst/>
          </a:prstGeom>
        </p:spPr>
      </p:pic>
      <p:pic>
        <p:nvPicPr>
          <p:cNvPr id="2" name="Picture 6">
            <a:extLst>
              <a:ext uri="{FF2B5EF4-FFF2-40B4-BE49-F238E27FC236}">
                <a16:creationId xmlns:a16="http://schemas.microsoft.com/office/drawing/2014/main" id="{44762AD2-C58E-2918-38F4-78FAD0238987}"/>
              </a:ext>
            </a:extLst>
          </p:cNvPr>
          <p:cNvPicPr>
            <a:picLocks noChangeAspect="1" noChangeArrowheads="1"/>
          </p:cNvPicPr>
          <p:nvPr/>
        </p:nvPicPr>
        <p:blipFill>
          <a:blip r:embed="rId5"/>
          <a:srcRect/>
          <a:stretch/>
        </p:blipFill>
        <p:spPr bwMode="auto">
          <a:xfrm>
            <a:off x="1316268" y="967794"/>
            <a:ext cx="9238189" cy="5802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384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alpha val="19000"/>
          </a:schemeClr>
        </a:solidFill>
        <a:effectLst/>
      </p:bgPr>
    </p:bg>
    <p:spTree>
      <p:nvGrpSpPr>
        <p:cNvPr id="1" name="">
          <a:extLst>
            <a:ext uri="{FF2B5EF4-FFF2-40B4-BE49-F238E27FC236}">
              <a16:creationId xmlns:a16="http://schemas.microsoft.com/office/drawing/2014/main" id="{0D6736FC-3CFB-4EB7-46CE-646293DFD555}"/>
            </a:ext>
          </a:extLst>
        </p:cNvPr>
        <p:cNvGrpSpPr/>
        <p:nvPr/>
      </p:nvGrpSpPr>
      <p:grpSpPr>
        <a:xfrm>
          <a:off x="0" y="0"/>
          <a:ext cx="0" cy="0"/>
          <a:chOff x="0" y="0"/>
          <a:chExt cx="0" cy="0"/>
        </a:xfrm>
      </p:grpSpPr>
      <p:sp>
        <p:nvSpPr>
          <p:cNvPr id="12" name="Title 6">
            <a:extLst>
              <a:ext uri="{FF2B5EF4-FFF2-40B4-BE49-F238E27FC236}">
                <a16:creationId xmlns:a16="http://schemas.microsoft.com/office/drawing/2014/main" id="{160AB908-71D9-338C-041B-F74312F3E072}"/>
              </a:ext>
            </a:extLst>
          </p:cNvPr>
          <p:cNvSpPr txBox="1">
            <a:spLocks/>
          </p:cNvSpPr>
          <p:nvPr/>
        </p:nvSpPr>
        <p:spPr>
          <a:xfrm>
            <a:off x="324209" y="39495"/>
            <a:ext cx="6208496" cy="5333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noProof="0">
                <a:solidFill>
                  <a:srgbClr val="FF0000"/>
                </a:solidFill>
                <a:latin typeface="Santander Headline" panose="020B0504020201020104"/>
              </a:rPr>
              <a:t>Agentic</a:t>
            </a:r>
            <a:r>
              <a:rPr lang="en-US" sz="2000" b="1" noProof="0">
                <a:solidFill>
                  <a:srgbClr val="FF0000"/>
                </a:solidFill>
                <a:latin typeface="Santander Headline" panose="020B0504020201020104"/>
              </a:rPr>
              <a:t> </a:t>
            </a:r>
            <a:r>
              <a:rPr lang="en-US" sz="2000" noProof="0">
                <a:solidFill>
                  <a:srgbClr val="FF0000"/>
                </a:solidFill>
                <a:latin typeface="Santander Headline" panose="020B0504020201020104"/>
              </a:rPr>
              <a:t>Architecture</a:t>
            </a:r>
          </a:p>
        </p:txBody>
      </p:sp>
      <p:sp>
        <p:nvSpPr>
          <p:cNvPr id="140" name="TextBox 8">
            <a:extLst>
              <a:ext uri="{FF2B5EF4-FFF2-40B4-BE49-F238E27FC236}">
                <a16:creationId xmlns:a16="http://schemas.microsoft.com/office/drawing/2014/main" id="{71220281-DD75-94CA-EF6B-AB48FEC3F54E}"/>
              </a:ext>
            </a:extLst>
          </p:cNvPr>
          <p:cNvSpPr txBox="1"/>
          <p:nvPr/>
        </p:nvSpPr>
        <p:spPr>
          <a:xfrm>
            <a:off x="332501" y="335278"/>
            <a:ext cx="4383070" cy="276999"/>
          </a:xfrm>
          <a:prstGeom prst="rect">
            <a:avLst/>
          </a:prstGeom>
          <a:noFill/>
        </p:spPr>
        <p:txBody>
          <a:bodyPr wrap="square">
            <a:spAutoFit/>
          </a:bodyPr>
          <a:lstStyle/>
          <a:p>
            <a:r>
              <a:rPr kumimoji="0" lang="en-US" sz="1200" b="0" i="0" u="none" strike="noStrike" kern="1200" cap="none" spc="0" normalizeH="0" baseline="0" noProof="0" err="1">
                <a:ln>
                  <a:noFill/>
                </a:ln>
                <a:solidFill>
                  <a:srgbClr val="FF0000"/>
                </a:solidFill>
                <a:effectLst/>
                <a:uLnTx/>
                <a:uFillTx/>
                <a:latin typeface="Santander Headline" panose="020B0504020201020104"/>
                <a:ea typeface="+mj-ea"/>
                <a:cs typeface="Arial"/>
              </a:rPr>
              <a:t>AgNTTic</a:t>
            </a:r>
            <a:r>
              <a:rPr kumimoji="0" lang="en-US" sz="1200" b="0" i="0" u="none" strike="noStrike" kern="1200" cap="none" spc="0" normalizeH="0" baseline="0" noProof="0">
                <a:ln>
                  <a:noFill/>
                </a:ln>
                <a:solidFill>
                  <a:srgbClr val="FF0000"/>
                </a:solidFill>
                <a:effectLst/>
                <a:uLnTx/>
                <a:uFillTx/>
                <a:latin typeface="Santander Headline" panose="020B0504020201020104"/>
                <a:ea typeface="+mj-ea"/>
                <a:cs typeface="Arial"/>
              </a:rPr>
              <a:t> AWS Components</a:t>
            </a:r>
            <a:endParaRPr lang="en-US" sz="1200" noProof="0">
              <a:solidFill>
                <a:srgbClr val="FF0000"/>
              </a:solidFill>
              <a:latin typeface="Santander Headline" panose="020B0504020201020104"/>
            </a:endParaRPr>
          </a:p>
        </p:txBody>
      </p:sp>
      <p:cxnSp>
        <p:nvCxnSpPr>
          <p:cNvPr id="158" name="Conector recto 1089">
            <a:extLst>
              <a:ext uri="{FF2B5EF4-FFF2-40B4-BE49-F238E27FC236}">
                <a16:creationId xmlns:a16="http://schemas.microsoft.com/office/drawing/2014/main" id="{26B0BF5F-48B6-81F9-5378-5C911930FAC4}"/>
              </a:ext>
            </a:extLst>
          </p:cNvPr>
          <p:cNvCxnSpPr>
            <a:cxnSpLocks/>
          </p:cNvCxnSpPr>
          <p:nvPr/>
        </p:nvCxnSpPr>
        <p:spPr>
          <a:xfrm>
            <a:off x="13079046" y="4409334"/>
            <a:ext cx="11308963" cy="0"/>
          </a:xfrm>
          <a:prstGeom prst="line">
            <a:avLst/>
          </a:prstGeom>
          <a:noFill/>
          <a:ln w="6350" cap="flat" cmpd="sng" algn="ctr">
            <a:solidFill>
              <a:srgbClr val="FFFFFF">
                <a:lumMod val="95000"/>
              </a:srgbClr>
            </a:solidFill>
            <a:prstDash val="solid"/>
            <a:miter lim="800000"/>
          </a:ln>
          <a:effectLst/>
        </p:spPr>
      </p:cxnSp>
      <p:pic>
        <p:nvPicPr>
          <p:cNvPr id="32" name="Imagen 2" descr="NTT Data - Red Seguridad">
            <a:extLst>
              <a:ext uri="{FF2B5EF4-FFF2-40B4-BE49-F238E27FC236}">
                <a16:creationId xmlns:a16="http://schemas.microsoft.com/office/drawing/2014/main" id="{7202EEE3-B7DF-D906-7E75-FF00455BC0F7}"/>
              </a:ext>
            </a:extLst>
          </p:cNvPr>
          <p:cNvPicPr>
            <a:picLocks noChangeAspect="1"/>
          </p:cNvPicPr>
          <p:nvPr/>
        </p:nvPicPr>
        <p:blipFill>
          <a:blip r:embed="rId3"/>
          <a:stretch>
            <a:fillRect/>
          </a:stretch>
        </p:blipFill>
        <p:spPr>
          <a:xfrm>
            <a:off x="10881313" y="-202669"/>
            <a:ext cx="1166998" cy="847775"/>
          </a:xfrm>
          <a:prstGeom prst="rect">
            <a:avLst/>
          </a:prstGeom>
        </p:spPr>
      </p:pic>
      <p:pic>
        <p:nvPicPr>
          <p:cNvPr id="33" name="Picture 32">
            <a:extLst>
              <a:ext uri="{FF2B5EF4-FFF2-40B4-BE49-F238E27FC236}">
                <a16:creationId xmlns:a16="http://schemas.microsoft.com/office/drawing/2014/main" id="{095FF166-398A-35B5-6423-350BA4847DB1}"/>
              </a:ext>
            </a:extLst>
          </p:cNvPr>
          <p:cNvPicPr>
            <a:picLocks noChangeAspect="1"/>
          </p:cNvPicPr>
          <p:nvPr/>
        </p:nvPicPr>
        <p:blipFill>
          <a:blip r:embed="rId4"/>
          <a:srcRect r="22480"/>
          <a:stretch>
            <a:fillRect/>
          </a:stretch>
        </p:blipFill>
        <p:spPr>
          <a:xfrm>
            <a:off x="9081410" y="32335"/>
            <a:ext cx="1610515" cy="388493"/>
          </a:xfrm>
          <a:prstGeom prst="rect">
            <a:avLst/>
          </a:prstGeom>
        </p:spPr>
      </p:pic>
      <p:pic>
        <p:nvPicPr>
          <p:cNvPr id="2" name="Picture 10">
            <a:extLst>
              <a:ext uri="{FF2B5EF4-FFF2-40B4-BE49-F238E27FC236}">
                <a16:creationId xmlns:a16="http://schemas.microsoft.com/office/drawing/2014/main" id="{7E218B44-BC64-774F-03B2-269C53741B0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07893" y="803727"/>
            <a:ext cx="9434137" cy="5926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941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alpha val="19000"/>
          </a:schemeClr>
        </a:solidFill>
        <a:effectLst/>
      </p:bgPr>
    </p:bg>
    <p:spTree>
      <p:nvGrpSpPr>
        <p:cNvPr id="1" name="">
          <a:extLst>
            <a:ext uri="{FF2B5EF4-FFF2-40B4-BE49-F238E27FC236}">
              <a16:creationId xmlns:a16="http://schemas.microsoft.com/office/drawing/2014/main" id="{F18B9B31-E144-BDBF-CCB8-AE5D23B9A7D2}"/>
            </a:ext>
          </a:extLst>
        </p:cNvPr>
        <p:cNvGrpSpPr/>
        <p:nvPr/>
      </p:nvGrpSpPr>
      <p:grpSpPr>
        <a:xfrm>
          <a:off x="0" y="0"/>
          <a:ext cx="0" cy="0"/>
          <a:chOff x="0" y="0"/>
          <a:chExt cx="0" cy="0"/>
        </a:xfrm>
      </p:grpSpPr>
      <p:sp>
        <p:nvSpPr>
          <p:cNvPr id="39" name="Rectángulo: esquinas redondeadas 1">
            <a:extLst>
              <a:ext uri="{FF2B5EF4-FFF2-40B4-BE49-F238E27FC236}">
                <a16:creationId xmlns:a16="http://schemas.microsoft.com/office/drawing/2014/main" id="{AF0ACDD4-85E4-BAA4-D132-FB56A8351952}"/>
              </a:ext>
            </a:extLst>
          </p:cNvPr>
          <p:cNvSpPr/>
          <p:nvPr/>
        </p:nvSpPr>
        <p:spPr>
          <a:xfrm>
            <a:off x="8032350" y="1701347"/>
            <a:ext cx="3165678" cy="2279883"/>
          </a:xfrm>
          <a:prstGeom prst="roundRect">
            <a:avLst>
              <a:gd name="adj" fmla="val 3696"/>
            </a:avLst>
          </a:prstGeom>
          <a:solidFill>
            <a:schemeClr val="accent4"/>
          </a:solidFill>
          <a:ln w="12700">
            <a:miter lim="400000"/>
          </a:ln>
        </p:spPr>
        <p:txBody>
          <a:bodyPr lIns="72000" tIns="72000" rIns="72000" bIns="72000" anchor="t"/>
          <a:lstStyle/>
          <a:p>
            <a:pPr algn="ctr" hangingPunct="0">
              <a:lnSpc>
                <a:spcPct val="110000"/>
              </a:lnSpc>
              <a:spcBef>
                <a:spcPts val="600"/>
              </a:spcBef>
            </a:pPr>
            <a:r>
              <a:rPr lang="en-US" sz="1000" b="1" kern="0" noProof="0">
                <a:solidFill>
                  <a:schemeClr val="bg1"/>
                </a:solidFill>
                <a:ea typeface="Roboto"/>
                <a:cs typeface="Arial"/>
                <a:sym typeface="Helvetica Neue"/>
              </a:rPr>
              <a:t>GenAI and Data Capabilities</a:t>
            </a:r>
          </a:p>
        </p:txBody>
      </p:sp>
      <p:sp>
        <p:nvSpPr>
          <p:cNvPr id="37" name="Rectángulo: esquinas redondeadas 1">
            <a:extLst>
              <a:ext uri="{FF2B5EF4-FFF2-40B4-BE49-F238E27FC236}">
                <a16:creationId xmlns:a16="http://schemas.microsoft.com/office/drawing/2014/main" id="{01A42E6A-99BF-A8C6-E58E-F7C7E872BDB0}"/>
              </a:ext>
            </a:extLst>
          </p:cNvPr>
          <p:cNvSpPr/>
          <p:nvPr/>
        </p:nvSpPr>
        <p:spPr>
          <a:xfrm>
            <a:off x="2886243" y="1694523"/>
            <a:ext cx="5082843" cy="3962654"/>
          </a:xfrm>
          <a:prstGeom prst="roundRect">
            <a:avLst>
              <a:gd name="adj" fmla="val 3696"/>
            </a:avLst>
          </a:prstGeom>
          <a:solidFill>
            <a:srgbClr val="E6F4FA"/>
          </a:solidFill>
          <a:ln w="12700">
            <a:miter lim="400000"/>
          </a:ln>
        </p:spPr>
        <p:txBody>
          <a:bodyPr lIns="72000" tIns="72000" rIns="72000" bIns="72000" anchor="t"/>
          <a:lstStyle/>
          <a:p>
            <a:pPr lvl="0" algn="ctr" hangingPunct="0">
              <a:lnSpc>
                <a:spcPct val="110000"/>
              </a:lnSpc>
              <a:spcBef>
                <a:spcPts val="600"/>
              </a:spcBef>
              <a:defRPr/>
            </a:pPr>
            <a:r>
              <a:rPr lang="en-US" sz="1000" b="1" kern="0" noProof="0">
                <a:ea typeface="Roboto"/>
                <a:cs typeface="Arial"/>
                <a:sym typeface="Helvetica Neue"/>
              </a:rPr>
              <a:t>Agentic Platform</a:t>
            </a:r>
            <a:endParaRPr kumimoji="0" lang="en-US" sz="1000" b="1" i="0" u="none" strike="noStrike" kern="0" cap="none" spc="0" normalizeH="0" baseline="0" noProof="0">
              <a:ln>
                <a:noFill/>
              </a:ln>
              <a:effectLst/>
              <a:uLnTx/>
              <a:uFillTx/>
              <a:latin typeface="Arial"/>
              <a:ea typeface="Roboto"/>
              <a:cs typeface="Arial"/>
              <a:sym typeface="Helvetica Neue"/>
            </a:endParaRPr>
          </a:p>
        </p:txBody>
      </p:sp>
      <p:sp>
        <p:nvSpPr>
          <p:cNvPr id="36" name="Rectángulo: esquinas redondeadas 1">
            <a:extLst>
              <a:ext uri="{FF2B5EF4-FFF2-40B4-BE49-F238E27FC236}">
                <a16:creationId xmlns:a16="http://schemas.microsoft.com/office/drawing/2014/main" id="{4FBD2E21-0DBD-6C34-4173-B0AAFBD4D2CE}"/>
              </a:ext>
            </a:extLst>
          </p:cNvPr>
          <p:cNvSpPr/>
          <p:nvPr/>
        </p:nvSpPr>
        <p:spPr>
          <a:xfrm>
            <a:off x="2886243" y="5717741"/>
            <a:ext cx="8336554" cy="937060"/>
          </a:xfrm>
          <a:prstGeom prst="roundRect">
            <a:avLst>
              <a:gd name="adj" fmla="val 3696"/>
            </a:avLst>
          </a:prstGeom>
          <a:solidFill>
            <a:srgbClr val="C00000"/>
          </a:solidFill>
          <a:ln w="12700">
            <a:miter lim="400000"/>
          </a:ln>
        </p:spPr>
        <p:txBody>
          <a:bodyPr lIns="72000" tIns="72000" rIns="72000" bIns="72000" anchor="t"/>
          <a:lstStyle/>
          <a:p>
            <a:pPr lvl="0" algn="ctr" hangingPunct="0">
              <a:lnSpc>
                <a:spcPct val="110000"/>
              </a:lnSpc>
              <a:spcBef>
                <a:spcPts val="600"/>
              </a:spcBef>
              <a:defRPr/>
            </a:pPr>
            <a:r>
              <a:rPr lang="en-US" sz="1000" b="1" kern="0" noProof="0">
                <a:solidFill>
                  <a:schemeClr val="bg1"/>
                </a:solidFill>
                <a:ea typeface="Roboto"/>
                <a:cs typeface="Arial"/>
                <a:sym typeface="Helvetica Neue"/>
              </a:rPr>
              <a:t>Platform Operation</a:t>
            </a:r>
            <a:endParaRPr kumimoji="0" lang="en-US" sz="1000" b="1" i="0" u="none" strike="noStrike" kern="0" cap="none" spc="0" normalizeH="0" baseline="0" noProof="0">
              <a:ln>
                <a:noFill/>
              </a:ln>
              <a:solidFill>
                <a:schemeClr val="bg1"/>
              </a:solidFill>
              <a:effectLst/>
              <a:uLnTx/>
              <a:uFillTx/>
              <a:latin typeface="Arial"/>
              <a:ea typeface="Roboto"/>
              <a:cs typeface="Arial"/>
              <a:sym typeface="Helvetica Neue"/>
            </a:endParaRPr>
          </a:p>
        </p:txBody>
      </p:sp>
      <p:sp>
        <p:nvSpPr>
          <p:cNvPr id="12" name="Title 6">
            <a:extLst>
              <a:ext uri="{FF2B5EF4-FFF2-40B4-BE49-F238E27FC236}">
                <a16:creationId xmlns:a16="http://schemas.microsoft.com/office/drawing/2014/main" id="{C0868238-8696-F424-4CA0-8B6421219588}"/>
              </a:ext>
            </a:extLst>
          </p:cNvPr>
          <p:cNvSpPr txBox="1">
            <a:spLocks/>
          </p:cNvSpPr>
          <p:nvPr/>
        </p:nvSpPr>
        <p:spPr>
          <a:xfrm>
            <a:off x="360917" y="87263"/>
            <a:ext cx="6208496" cy="5333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noProof="0">
                <a:solidFill>
                  <a:srgbClr val="F14949"/>
                </a:solidFill>
                <a:latin typeface="Santander Headline" panose="020B0504020201020104"/>
              </a:rPr>
              <a:t>Agentic Architecture</a:t>
            </a:r>
          </a:p>
        </p:txBody>
      </p:sp>
      <p:sp>
        <p:nvSpPr>
          <p:cNvPr id="140" name="TextBox 8">
            <a:extLst>
              <a:ext uri="{FF2B5EF4-FFF2-40B4-BE49-F238E27FC236}">
                <a16:creationId xmlns:a16="http://schemas.microsoft.com/office/drawing/2014/main" id="{62215E32-C0B0-D544-F497-3F2C9D9DE465}"/>
              </a:ext>
            </a:extLst>
          </p:cNvPr>
          <p:cNvSpPr txBox="1"/>
          <p:nvPr/>
        </p:nvSpPr>
        <p:spPr>
          <a:xfrm>
            <a:off x="371501" y="362051"/>
            <a:ext cx="4383070" cy="276999"/>
          </a:xfrm>
          <a:prstGeom prst="rect">
            <a:avLst/>
          </a:prstGeom>
          <a:noFill/>
        </p:spPr>
        <p:txBody>
          <a:bodyPr wrap="square">
            <a:spAutoFit/>
          </a:bodyPr>
          <a:lstStyle/>
          <a:p>
            <a:r>
              <a:rPr lang="en-US" sz="1200" noProof="0" err="1">
                <a:solidFill>
                  <a:srgbClr val="FF0000"/>
                </a:solidFill>
                <a:latin typeface="Santander Headline" panose="020B0504020201020104"/>
                <a:cs typeface="Arial"/>
              </a:rPr>
              <a:t>AgNTTic</a:t>
            </a:r>
            <a:r>
              <a:rPr lang="en-US" sz="1200" noProof="0">
                <a:solidFill>
                  <a:srgbClr val="FF0000"/>
                </a:solidFill>
                <a:latin typeface="Santander Headline" panose="020B0504020201020104"/>
                <a:cs typeface="Arial"/>
              </a:rPr>
              <a:t> </a:t>
            </a:r>
            <a:r>
              <a:rPr kumimoji="0" lang="en-US" sz="1200" b="0" i="0" u="none" strike="noStrike" kern="1200" cap="none" spc="0" normalizeH="0" baseline="0" noProof="0">
                <a:ln>
                  <a:noFill/>
                </a:ln>
                <a:solidFill>
                  <a:srgbClr val="FF0000"/>
                </a:solidFill>
                <a:effectLst/>
                <a:uLnTx/>
                <a:uFillTx/>
                <a:latin typeface="Santander Headline" panose="020B0504020201020104"/>
                <a:ea typeface="+mj-ea"/>
                <a:cs typeface="Arial"/>
              </a:rPr>
              <a:t>Main Capabilities</a:t>
            </a:r>
            <a:endParaRPr lang="en-US" sz="1200" noProof="0">
              <a:solidFill>
                <a:srgbClr val="FF0000"/>
              </a:solidFill>
              <a:latin typeface="Santander Headline" panose="020B0504020201020104"/>
            </a:endParaRPr>
          </a:p>
        </p:txBody>
      </p:sp>
      <p:sp>
        <p:nvSpPr>
          <p:cNvPr id="6" name="CuadroTexto 187">
            <a:extLst>
              <a:ext uri="{FF2B5EF4-FFF2-40B4-BE49-F238E27FC236}">
                <a16:creationId xmlns:a16="http://schemas.microsoft.com/office/drawing/2014/main" id="{48A3046F-BA35-1589-1274-9D377D4E9981}"/>
              </a:ext>
            </a:extLst>
          </p:cNvPr>
          <p:cNvSpPr txBox="1">
            <a:spLocks/>
          </p:cNvSpPr>
          <p:nvPr/>
        </p:nvSpPr>
        <p:spPr>
          <a:xfrm>
            <a:off x="371501" y="840502"/>
            <a:ext cx="11439525" cy="817245"/>
          </a:xfrm>
          <a:prstGeom prst="roundRect">
            <a:avLst/>
          </a:prstGeom>
          <a:noFill/>
        </p:spPr>
        <p:txBody>
          <a:bodyPr wrap="square">
            <a:spAutoFit/>
          </a:bodyPr>
          <a:lstStyle/>
          <a:p>
            <a:pPr lvl="0" algn="just">
              <a:defRPr/>
            </a:pPr>
            <a:r>
              <a:rPr lang="en-US" sz="1400" noProof="0">
                <a:solidFill>
                  <a:schemeClr val="tx2"/>
                </a:solidFill>
              </a:rPr>
              <a:t>This framework diagram illustrates a corporate multi-agent platform, organizing capabilities into external client interfaces, agent management, GenAI infrastructure, and platform components, designed to orchestrate intelligent agents with robust governance, evaluation mechanisms, and integration capabilities for enterprise deployment.</a:t>
            </a:r>
          </a:p>
        </p:txBody>
      </p:sp>
      <p:sp>
        <p:nvSpPr>
          <p:cNvPr id="7" name="Rectángulo: esquinas redondeadas 1">
            <a:extLst>
              <a:ext uri="{FF2B5EF4-FFF2-40B4-BE49-F238E27FC236}">
                <a16:creationId xmlns:a16="http://schemas.microsoft.com/office/drawing/2014/main" id="{0FF59920-FCEB-E733-D6E2-20AD1383AB09}"/>
              </a:ext>
            </a:extLst>
          </p:cNvPr>
          <p:cNvSpPr/>
          <p:nvPr/>
        </p:nvSpPr>
        <p:spPr>
          <a:xfrm>
            <a:off x="1374794" y="1706989"/>
            <a:ext cx="1479081" cy="3900459"/>
          </a:xfrm>
          <a:prstGeom prst="roundRect">
            <a:avLst>
              <a:gd name="adj" fmla="val 3696"/>
            </a:avLst>
          </a:prstGeom>
          <a:solidFill>
            <a:srgbClr val="C00000"/>
          </a:solidFill>
          <a:ln w="12700">
            <a:miter lim="400000"/>
          </a:ln>
        </p:spPr>
        <p:txBody>
          <a:bodyPr lIns="72000" tIns="72000" rIns="72000" bIns="72000" anchor="t"/>
          <a:lstStyle/>
          <a:p>
            <a:pPr lvl="0" algn="ctr" hangingPunct="0">
              <a:lnSpc>
                <a:spcPct val="110000"/>
              </a:lnSpc>
              <a:spcBef>
                <a:spcPts val="600"/>
              </a:spcBef>
              <a:defRPr/>
            </a:pPr>
            <a:r>
              <a:rPr lang="en-US" sz="1000" b="1" kern="0" noProof="0">
                <a:solidFill>
                  <a:schemeClr val="bg1"/>
                </a:solidFill>
                <a:ea typeface="Roboto"/>
                <a:cs typeface="Arial"/>
                <a:sym typeface="Helvetica Neue"/>
              </a:rPr>
              <a:t>External interactions</a:t>
            </a:r>
            <a:endParaRPr kumimoji="0" lang="en-US" sz="1000" b="1" i="0" u="none" strike="noStrike" kern="0" cap="none" spc="0" normalizeH="0" baseline="0" noProof="0">
              <a:ln>
                <a:noFill/>
              </a:ln>
              <a:solidFill>
                <a:schemeClr val="bg1"/>
              </a:solidFill>
              <a:effectLst/>
              <a:uLnTx/>
              <a:uFillTx/>
              <a:latin typeface="Arial"/>
              <a:ea typeface="Roboto"/>
              <a:cs typeface="Arial"/>
              <a:sym typeface="Helvetica Neue"/>
            </a:endParaRPr>
          </a:p>
        </p:txBody>
      </p:sp>
      <p:sp>
        <p:nvSpPr>
          <p:cNvPr id="30" name="Rectangle: Rounded Corners 1218">
            <a:extLst>
              <a:ext uri="{FF2B5EF4-FFF2-40B4-BE49-F238E27FC236}">
                <a16:creationId xmlns:a16="http://schemas.microsoft.com/office/drawing/2014/main" id="{CD878E29-43C6-FC45-E305-DD0D58DE36BB}"/>
              </a:ext>
            </a:extLst>
          </p:cNvPr>
          <p:cNvSpPr/>
          <p:nvPr/>
        </p:nvSpPr>
        <p:spPr>
          <a:xfrm>
            <a:off x="1489292" y="2349447"/>
            <a:ext cx="1260000" cy="540000"/>
          </a:xfrm>
          <a:prstGeom prst="roundRect">
            <a:avLst>
              <a:gd name="adj" fmla="val 5394"/>
            </a:avLst>
          </a:prstGeom>
          <a:solidFill>
            <a:schemeClr val="accent1">
              <a:lumMod val="20000"/>
              <a:lumOff val="8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r>
              <a:rPr lang="en-US" sz="900" b="1" noProof="0"/>
              <a:t>People</a:t>
            </a:r>
          </a:p>
        </p:txBody>
      </p:sp>
      <p:sp>
        <p:nvSpPr>
          <p:cNvPr id="31" name="Rectangle: Rounded Corners 1218">
            <a:extLst>
              <a:ext uri="{FF2B5EF4-FFF2-40B4-BE49-F238E27FC236}">
                <a16:creationId xmlns:a16="http://schemas.microsoft.com/office/drawing/2014/main" id="{2996A8C3-F001-D2CB-96D7-2E78E7CE1782}"/>
              </a:ext>
            </a:extLst>
          </p:cNvPr>
          <p:cNvSpPr/>
          <p:nvPr/>
        </p:nvSpPr>
        <p:spPr>
          <a:xfrm>
            <a:off x="1489292" y="3495748"/>
            <a:ext cx="1260000" cy="540000"/>
          </a:xfrm>
          <a:prstGeom prst="roundRect">
            <a:avLst>
              <a:gd name="adj" fmla="val 5394"/>
            </a:avLst>
          </a:prstGeom>
          <a:solidFill>
            <a:schemeClr val="accent1">
              <a:lumMod val="20000"/>
              <a:lumOff val="8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r>
              <a:rPr lang="en-US" sz="900" b="1" noProof="0"/>
              <a:t>Applications</a:t>
            </a:r>
          </a:p>
        </p:txBody>
      </p:sp>
      <p:sp>
        <p:nvSpPr>
          <p:cNvPr id="32" name="Rectangle: Rounded Corners 1218">
            <a:extLst>
              <a:ext uri="{FF2B5EF4-FFF2-40B4-BE49-F238E27FC236}">
                <a16:creationId xmlns:a16="http://schemas.microsoft.com/office/drawing/2014/main" id="{90285F71-1496-5E84-D556-CC297BFB8AD9}"/>
              </a:ext>
            </a:extLst>
          </p:cNvPr>
          <p:cNvSpPr/>
          <p:nvPr/>
        </p:nvSpPr>
        <p:spPr>
          <a:xfrm>
            <a:off x="1489292" y="4546524"/>
            <a:ext cx="1260000" cy="540000"/>
          </a:xfrm>
          <a:prstGeom prst="roundRect">
            <a:avLst>
              <a:gd name="adj" fmla="val 5394"/>
            </a:avLst>
          </a:prstGeom>
          <a:solidFill>
            <a:schemeClr val="accent1">
              <a:lumMod val="20000"/>
              <a:lumOff val="8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r>
              <a:rPr lang="en-US" sz="900" b="1" noProof="0"/>
              <a:t>Events &amp; Probes</a:t>
            </a:r>
          </a:p>
        </p:txBody>
      </p:sp>
      <p:sp>
        <p:nvSpPr>
          <p:cNvPr id="33" name="Rectangle: Rounded Corners 1218">
            <a:extLst>
              <a:ext uri="{FF2B5EF4-FFF2-40B4-BE49-F238E27FC236}">
                <a16:creationId xmlns:a16="http://schemas.microsoft.com/office/drawing/2014/main" id="{8605D03B-865C-D84B-55F0-92A5902EC418}"/>
              </a:ext>
            </a:extLst>
          </p:cNvPr>
          <p:cNvSpPr/>
          <p:nvPr/>
        </p:nvSpPr>
        <p:spPr>
          <a:xfrm>
            <a:off x="3070794" y="6086740"/>
            <a:ext cx="1872000" cy="432000"/>
          </a:xfrm>
          <a:prstGeom prst="roundRect">
            <a:avLst>
              <a:gd name="adj" fmla="val 5394"/>
            </a:avLst>
          </a:prstGeom>
          <a:solidFill>
            <a:schemeClr val="accent1">
              <a:lumMod val="20000"/>
              <a:lumOff val="80000"/>
            </a:schemeClr>
          </a:solidFill>
          <a:ln w="127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50800" dist="38100" dir="2700000" algn="tl" rotWithShape="0">
              <a:prstClr val="black">
                <a:alpha val="40000"/>
              </a:prstClr>
            </a:outerShdw>
          </a:effectLst>
        </p:spPr>
        <p:txBody>
          <a:bodyPr rtlCol="0" anchor="ctr"/>
          <a:lstStyle/>
          <a:p>
            <a:pPr algn="ctr"/>
            <a:r>
              <a:rPr lang="en-US" sz="900" b="1" noProof="0"/>
              <a:t>Safety</a:t>
            </a:r>
          </a:p>
        </p:txBody>
      </p:sp>
      <p:sp>
        <p:nvSpPr>
          <p:cNvPr id="34" name="Rectangle: Rounded Corners 1218">
            <a:extLst>
              <a:ext uri="{FF2B5EF4-FFF2-40B4-BE49-F238E27FC236}">
                <a16:creationId xmlns:a16="http://schemas.microsoft.com/office/drawing/2014/main" id="{73A9D53A-C12C-D1C8-C487-C00D42581999}"/>
              </a:ext>
            </a:extLst>
          </p:cNvPr>
          <p:cNvSpPr/>
          <p:nvPr/>
        </p:nvSpPr>
        <p:spPr>
          <a:xfrm>
            <a:off x="5079954" y="6093640"/>
            <a:ext cx="1872000" cy="432000"/>
          </a:xfrm>
          <a:prstGeom prst="roundRect">
            <a:avLst>
              <a:gd name="adj" fmla="val 5394"/>
            </a:avLst>
          </a:prstGeom>
          <a:solidFill>
            <a:schemeClr val="accent1">
              <a:lumMod val="20000"/>
              <a:lumOff val="80000"/>
            </a:schemeClr>
          </a:solidFill>
          <a:ln w="127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50800" dist="38100" dir="2700000" algn="tl" rotWithShape="0">
              <a:prstClr val="black">
                <a:alpha val="40000"/>
              </a:prstClr>
            </a:outerShdw>
          </a:effectLst>
        </p:spPr>
        <p:txBody>
          <a:bodyPr rtlCol="0" anchor="ctr"/>
          <a:lstStyle/>
          <a:p>
            <a:pPr algn="ctr"/>
            <a:r>
              <a:rPr lang="en-US" sz="900" b="1" noProof="0"/>
              <a:t>Monitoring and observability</a:t>
            </a:r>
          </a:p>
        </p:txBody>
      </p:sp>
      <p:sp>
        <p:nvSpPr>
          <p:cNvPr id="35" name="Rectangle: Rounded Corners 1218">
            <a:extLst>
              <a:ext uri="{FF2B5EF4-FFF2-40B4-BE49-F238E27FC236}">
                <a16:creationId xmlns:a16="http://schemas.microsoft.com/office/drawing/2014/main" id="{E470E271-E1E6-8093-73F6-14AADCACEDD6}"/>
              </a:ext>
            </a:extLst>
          </p:cNvPr>
          <p:cNvSpPr/>
          <p:nvPr/>
        </p:nvSpPr>
        <p:spPr>
          <a:xfrm>
            <a:off x="7121119" y="6093640"/>
            <a:ext cx="1872000" cy="432000"/>
          </a:xfrm>
          <a:prstGeom prst="roundRect">
            <a:avLst>
              <a:gd name="adj" fmla="val 5394"/>
            </a:avLst>
          </a:prstGeom>
          <a:solidFill>
            <a:schemeClr val="accent1">
              <a:lumMod val="20000"/>
              <a:lumOff val="80000"/>
            </a:schemeClr>
          </a:solidFill>
          <a:ln w="127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50800" dist="38100" dir="2700000" algn="tl" rotWithShape="0">
              <a:prstClr val="black">
                <a:alpha val="40000"/>
              </a:prstClr>
            </a:outerShdw>
          </a:effectLst>
        </p:spPr>
        <p:txBody>
          <a:bodyPr rtlCol="0" anchor="ctr"/>
          <a:lstStyle/>
          <a:p>
            <a:pPr algn="ctr"/>
            <a:r>
              <a:rPr lang="en-US" sz="900" b="1" noProof="0"/>
              <a:t>CI / CD</a:t>
            </a:r>
          </a:p>
        </p:txBody>
      </p:sp>
      <p:sp>
        <p:nvSpPr>
          <p:cNvPr id="40" name="Rectangle: Rounded Corners 1218">
            <a:extLst>
              <a:ext uri="{FF2B5EF4-FFF2-40B4-BE49-F238E27FC236}">
                <a16:creationId xmlns:a16="http://schemas.microsoft.com/office/drawing/2014/main" id="{9B3B7DCC-490E-5B71-FFD8-50DB44DE8DA8}"/>
              </a:ext>
            </a:extLst>
          </p:cNvPr>
          <p:cNvSpPr/>
          <p:nvPr/>
        </p:nvSpPr>
        <p:spPr>
          <a:xfrm>
            <a:off x="3046114" y="2304951"/>
            <a:ext cx="1800000" cy="1432867"/>
          </a:xfrm>
          <a:prstGeom prst="roundRect">
            <a:avLst>
              <a:gd name="adj" fmla="val 5394"/>
            </a:avLst>
          </a:prstGeom>
          <a:solidFill>
            <a:srgbClr val="EEF8F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lvl="0" algn="ctr">
              <a:lnSpc>
                <a:spcPct val="110000"/>
              </a:lnSpc>
              <a:spcBef>
                <a:spcPts val="600"/>
              </a:spcBef>
              <a:defRPr/>
            </a:pPr>
            <a:r>
              <a:rPr lang="en-US" sz="800" b="1" noProof="0">
                <a:solidFill>
                  <a:srgbClr val="070F26"/>
                </a:solidFill>
                <a:latin typeface="Century Gothic" panose="020B0502020202020204" pitchFamily="34" charset="0"/>
                <a:ea typeface="Helvetica Neue"/>
                <a:cs typeface="Arial" panose="020B0604020202020204" pitchFamily="34" charset="0"/>
                <a:sym typeface="Helvetica Neue Medium"/>
              </a:rPr>
              <a:t>Management Portal
</a:t>
            </a:r>
            <a:r>
              <a:rPr lang="en-US" sz="800" noProof="0">
                <a:solidFill>
                  <a:srgbClr val="070F26"/>
                </a:solidFill>
                <a:latin typeface="Century Gothic" panose="020B0502020202020204" pitchFamily="34" charset="0"/>
                <a:ea typeface="Helvetica Neue"/>
                <a:cs typeface="Arial" panose="020B0604020202020204" pitchFamily="34" charset="0"/>
                <a:sym typeface="Helvetica Neue Medium"/>
              </a:rPr>
              <a:t>A centralized interface to manage the full lifecycle of agents and platform operational components. It includes dashboards, configuration tools, monitoring views, and development utilities.</a:t>
            </a:r>
            <a:endParaRPr lang="en-US" sz="700" noProof="0">
              <a:solidFill>
                <a:srgbClr val="070F26"/>
              </a:solidFill>
              <a:latin typeface="Century Gothic" panose="020B0502020202020204" pitchFamily="34" charset="0"/>
              <a:ea typeface="Helvetica Neue"/>
              <a:cs typeface="Arial" panose="020B0604020202020204" pitchFamily="34" charset="0"/>
              <a:sym typeface="Helvetica Neue Medium"/>
            </a:endParaRPr>
          </a:p>
        </p:txBody>
      </p:sp>
      <p:sp>
        <p:nvSpPr>
          <p:cNvPr id="41" name="Rectangle: Rounded Corners 1218">
            <a:extLst>
              <a:ext uri="{FF2B5EF4-FFF2-40B4-BE49-F238E27FC236}">
                <a16:creationId xmlns:a16="http://schemas.microsoft.com/office/drawing/2014/main" id="{44F9A328-4E2A-BDB7-3D69-C89D96AAC1FB}"/>
              </a:ext>
            </a:extLst>
          </p:cNvPr>
          <p:cNvSpPr/>
          <p:nvPr/>
        </p:nvSpPr>
        <p:spPr>
          <a:xfrm>
            <a:off x="4945405" y="2304951"/>
            <a:ext cx="1800000" cy="1432867"/>
          </a:xfrm>
          <a:prstGeom prst="roundRect">
            <a:avLst>
              <a:gd name="adj" fmla="val 5394"/>
            </a:avLst>
          </a:prstGeom>
          <a:solidFill>
            <a:srgbClr val="EEF8F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lvl="0" algn="ctr">
              <a:lnSpc>
                <a:spcPct val="110000"/>
              </a:lnSpc>
              <a:spcBef>
                <a:spcPts val="600"/>
              </a:spcBef>
              <a:defRPr/>
            </a:pPr>
            <a:r>
              <a:rPr lang="en-US" sz="800" b="1" noProof="0">
                <a:solidFill>
                  <a:srgbClr val="070F26"/>
                </a:solidFill>
                <a:latin typeface="Century Gothic" panose="020B0502020202020204" pitchFamily="34" charset="0"/>
                <a:ea typeface="Helvetica Neue"/>
                <a:cs typeface="Arial" panose="020B0604020202020204" pitchFamily="34" charset="0"/>
                <a:sym typeface="Helvetica Neue Medium"/>
              </a:rPr>
              <a:t>Agent Catalog</a:t>
            </a:r>
            <a:endParaRPr lang="en-US" sz="700" noProof="0">
              <a:solidFill>
                <a:srgbClr val="070F26"/>
              </a:solidFill>
              <a:latin typeface="Century Gothic" panose="020B0502020202020204" pitchFamily="34" charset="0"/>
              <a:ea typeface="Helvetica Neue"/>
              <a:cs typeface="Arial" panose="020B0604020202020204" pitchFamily="34" charset="0"/>
              <a:sym typeface="Helvetica Neue Medium"/>
            </a:endParaRPr>
          </a:p>
          <a:p>
            <a:pPr lvl="0" algn="ctr">
              <a:lnSpc>
                <a:spcPct val="110000"/>
              </a:lnSpc>
              <a:spcBef>
                <a:spcPts val="600"/>
              </a:spcBef>
              <a:defRPr/>
            </a:pPr>
            <a:r>
              <a:rPr lang="en-US" sz="700" noProof="0">
                <a:solidFill>
                  <a:srgbClr val="070F26"/>
                </a:solidFill>
                <a:latin typeface="Century Gothic" panose="020B0502020202020204" pitchFamily="34" charset="0"/>
                <a:ea typeface="Helvetica Neue"/>
                <a:cs typeface="Arial" panose="020B0604020202020204" pitchFamily="34" charset="0"/>
                <a:sym typeface="Helvetica Neue Medium"/>
              </a:rPr>
              <a:t>The Agency Catalog plays a critical role in the multi-agent corporate platform by serving as a centralized record of all agents, tools, and capabilities for operational and governance purposes.</a:t>
            </a:r>
          </a:p>
        </p:txBody>
      </p:sp>
      <p:sp>
        <p:nvSpPr>
          <p:cNvPr id="42" name="Rectangle: Rounded Corners 1218">
            <a:extLst>
              <a:ext uri="{FF2B5EF4-FFF2-40B4-BE49-F238E27FC236}">
                <a16:creationId xmlns:a16="http://schemas.microsoft.com/office/drawing/2014/main" id="{D62DC3A4-0C04-932A-A69A-CA3F0A98A285}"/>
              </a:ext>
            </a:extLst>
          </p:cNvPr>
          <p:cNvSpPr/>
          <p:nvPr/>
        </p:nvSpPr>
        <p:spPr>
          <a:xfrm>
            <a:off x="3046114" y="3954623"/>
            <a:ext cx="1800000" cy="1432867"/>
          </a:xfrm>
          <a:prstGeom prst="roundRect">
            <a:avLst>
              <a:gd name="adj" fmla="val 5394"/>
            </a:avLst>
          </a:prstGeom>
          <a:solidFill>
            <a:srgbClr val="EEF8F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lvl="0" algn="ctr">
              <a:lnSpc>
                <a:spcPct val="110000"/>
              </a:lnSpc>
              <a:spcBef>
                <a:spcPts val="600"/>
              </a:spcBef>
              <a:defRPr/>
            </a:pPr>
            <a:r>
              <a:rPr lang="en-US" sz="800" b="1" noProof="0">
                <a:solidFill>
                  <a:srgbClr val="070F26"/>
                </a:solidFill>
                <a:latin typeface="Century Gothic" panose="020B0502020202020204" pitchFamily="34" charset="0"/>
                <a:ea typeface="Helvetica Neue"/>
                <a:cs typeface="Arial" panose="020B0604020202020204" pitchFamily="34" charset="0"/>
                <a:sym typeface="Helvetica Neue Medium"/>
              </a:rPr>
              <a:t>Agent Coordination</a:t>
            </a:r>
          </a:p>
          <a:p>
            <a:pPr lvl="0" algn="ctr">
              <a:lnSpc>
                <a:spcPct val="110000"/>
              </a:lnSpc>
              <a:spcBef>
                <a:spcPts val="600"/>
              </a:spcBef>
              <a:defRPr/>
            </a:pPr>
            <a:r>
              <a:rPr lang="en-US" sz="700" noProof="0">
                <a:solidFill>
                  <a:srgbClr val="070F26"/>
                </a:solidFill>
                <a:latin typeface="Century Gothic" panose="020B0502020202020204" pitchFamily="34" charset="0"/>
                <a:ea typeface="Helvetica Neue"/>
                <a:cs typeface="Arial" panose="020B0604020202020204" pitchFamily="34" charset="0"/>
                <a:sym typeface="Helvetica Neue"/>
              </a:rPr>
              <a:t>The orchestration layer that governs how multiple agents and agencies interact, assign tasks, and share context to complete complex objectives.</a:t>
            </a:r>
            <a:endParaRPr lang="en-US" sz="700" noProof="0">
              <a:solidFill>
                <a:srgbClr val="070F26"/>
              </a:solidFill>
              <a:latin typeface="Century Gothic" panose="020B0502020202020204" pitchFamily="34" charset="0"/>
              <a:ea typeface="Helvetica Neue"/>
              <a:cs typeface="Arial" panose="020B0604020202020204" pitchFamily="34" charset="0"/>
              <a:sym typeface="Helvetica Neue Medium"/>
            </a:endParaRPr>
          </a:p>
        </p:txBody>
      </p:sp>
      <p:sp>
        <p:nvSpPr>
          <p:cNvPr id="43" name="Rectangle: Rounded Corners 1218">
            <a:extLst>
              <a:ext uri="{FF2B5EF4-FFF2-40B4-BE49-F238E27FC236}">
                <a16:creationId xmlns:a16="http://schemas.microsoft.com/office/drawing/2014/main" id="{C292BF92-F9AF-7FA5-7EE1-089FD13CD664}"/>
              </a:ext>
            </a:extLst>
          </p:cNvPr>
          <p:cNvSpPr/>
          <p:nvPr/>
        </p:nvSpPr>
        <p:spPr>
          <a:xfrm>
            <a:off x="4945405" y="3954623"/>
            <a:ext cx="1800000" cy="1432867"/>
          </a:xfrm>
          <a:prstGeom prst="roundRect">
            <a:avLst>
              <a:gd name="adj" fmla="val 5394"/>
            </a:avLst>
          </a:prstGeom>
          <a:solidFill>
            <a:srgbClr val="EEF8FC"/>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lvl="0" algn="ctr">
              <a:lnSpc>
                <a:spcPct val="110000"/>
              </a:lnSpc>
              <a:spcBef>
                <a:spcPts val="600"/>
              </a:spcBef>
              <a:defRPr/>
            </a:pPr>
            <a:r>
              <a:rPr lang="en-US" sz="800" b="1" noProof="0">
                <a:solidFill>
                  <a:srgbClr val="070F26"/>
                </a:solidFill>
                <a:latin typeface="Century Gothic" panose="020B0502020202020204" pitchFamily="34" charset="0"/>
                <a:ea typeface="Helvetica Neue"/>
                <a:cs typeface="Arial" panose="020B0604020202020204" pitchFamily="34" charset="0"/>
                <a:sym typeface="Helvetica Neue Medium"/>
              </a:rPr>
              <a:t>Agent Evaluation &amp; Monitoring</a:t>
            </a:r>
          </a:p>
          <a:p>
            <a:pPr lvl="0" algn="ctr">
              <a:lnSpc>
                <a:spcPct val="110000"/>
              </a:lnSpc>
              <a:spcBef>
                <a:spcPts val="600"/>
              </a:spcBef>
              <a:defRPr/>
            </a:pPr>
            <a:r>
              <a:rPr lang="en-US" sz="700" noProof="0">
                <a:solidFill>
                  <a:srgbClr val="070F26"/>
                </a:solidFill>
                <a:latin typeface="Century Gothic" panose="020B0502020202020204" pitchFamily="34" charset="0"/>
                <a:ea typeface="Helvetica Neue"/>
                <a:cs typeface="Arial" panose="020B0604020202020204" pitchFamily="34" charset="0"/>
                <a:sym typeface="Helvetica Neue"/>
              </a:rPr>
              <a:t>Mechanisms for evaluating and validating agent performance, quality, and compliance, including automated security barriers, LLM-based judgment, and human supervision.</a:t>
            </a:r>
            <a:endParaRPr lang="en-US" sz="700" noProof="0">
              <a:solidFill>
                <a:srgbClr val="070F26"/>
              </a:solidFill>
              <a:latin typeface="Century Gothic" panose="020B0502020202020204" pitchFamily="34" charset="0"/>
              <a:ea typeface="Helvetica Neue"/>
              <a:cs typeface="Arial" panose="020B0604020202020204" pitchFamily="34" charset="0"/>
              <a:sym typeface="Helvetica Neue Medium"/>
            </a:endParaRPr>
          </a:p>
        </p:txBody>
      </p:sp>
      <p:sp>
        <p:nvSpPr>
          <p:cNvPr id="44" name="Rectangle: Rounded Corners 1218">
            <a:extLst>
              <a:ext uri="{FF2B5EF4-FFF2-40B4-BE49-F238E27FC236}">
                <a16:creationId xmlns:a16="http://schemas.microsoft.com/office/drawing/2014/main" id="{4365FBCE-AA74-EC92-A8C4-2B90159B447B}"/>
              </a:ext>
            </a:extLst>
          </p:cNvPr>
          <p:cNvSpPr/>
          <p:nvPr/>
        </p:nvSpPr>
        <p:spPr>
          <a:xfrm>
            <a:off x="6808979" y="2304951"/>
            <a:ext cx="987619" cy="3082539"/>
          </a:xfrm>
          <a:prstGeom prst="roundRect">
            <a:avLst>
              <a:gd name="adj" fmla="val 5394"/>
            </a:avLst>
          </a:prstGeom>
          <a:solidFill>
            <a:srgbClr val="EEF8FC"/>
          </a:solidFill>
          <a:ln w="12700" cap="flat" cmpd="sng" algn="ctr">
            <a:noFill/>
            <a:prstDash val="solid"/>
            <a:miter lim="800000"/>
          </a:ln>
          <a:effectLst>
            <a:outerShdw blurRad="50800" dist="38100" dir="2700000" algn="tl" rotWithShape="0">
              <a:prstClr val="black">
                <a:alpha val="40000"/>
              </a:prstClr>
            </a:outerShdw>
          </a:effectLst>
        </p:spPr>
        <p:txBody>
          <a:bodyPr tIns="0" rtlCol="0" anchor="t"/>
          <a:lstStyle/>
          <a:p>
            <a:pPr lvl="0" algn="ctr">
              <a:lnSpc>
                <a:spcPct val="110000"/>
              </a:lnSpc>
              <a:spcBef>
                <a:spcPts val="600"/>
              </a:spcBef>
              <a:defRPr/>
            </a:pPr>
            <a:endParaRPr lang="en-US" sz="800" b="1" noProof="0">
              <a:solidFill>
                <a:srgbClr val="070F26"/>
              </a:solidFill>
              <a:latin typeface="Century Gothic" panose="020B0502020202020204" pitchFamily="34" charset="0"/>
              <a:ea typeface="Helvetica Neue"/>
              <a:cs typeface="Arial" panose="020B0604020202020204" pitchFamily="34" charset="0"/>
              <a:sym typeface="Helvetica Neue Medium"/>
            </a:endParaRPr>
          </a:p>
          <a:p>
            <a:pPr lvl="0" algn="ctr">
              <a:lnSpc>
                <a:spcPct val="110000"/>
              </a:lnSpc>
              <a:spcBef>
                <a:spcPts val="600"/>
              </a:spcBef>
              <a:defRPr/>
            </a:pPr>
            <a:r>
              <a:rPr lang="en-US" sz="800" b="1" noProof="0">
                <a:solidFill>
                  <a:srgbClr val="070F26"/>
                </a:solidFill>
                <a:latin typeface="Century Gothic" panose="020B0502020202020204" pitchFamily="34" charset="0"/>
                <a:ea typeface="Helvetica Neue"/>
                <a:cs typeface="Arial" panose="020B0604020202020204" pitchFamily="34" charset="0"/>
                <a:sym typeface="Helvetica Neue Medium"/>
              </a:rPr>
              <a:t>Resources</a:t>
            </a:r>
            <a:br>
              <a:rPr lang="en-US" sz="800" b="1" noProof="0">
                <a:solidFill>
                  <a:srgbClr val="070F26"/>
                </a:solidFill>
                <a:latin typeface="Century Gothic" panose="020B0502020202020204" pitchFamily="34" charset="0"/>
                <a:ea typeface="Helvetica Neue"/>
                <a:cs typeface="Arial" panose="020B0604020202020204" pitchFamily="34" charset="0"/>
                <a:sym typeface="Helvetica Neue Medium"/>
              </a:rPr>
            </a:br>
            <a:endParaRPr lang="en-US" sz="800" b="1" noProof="0">
              <a:solidFill>
                <a:srgbClr val="070F26"/>
              </a:solidFill>
              <a:latin typeface="Century Gothic" panose="020B0502020202020204" pitchFamily="34" charset="0"/>
              <a:ea typeface="Helvetica Neue"/>
              <a:cs typeface="Arial" panose="020B0604020202020204" pitchFamily="34" charset="0"/>
              <a:sym typeface="Helvetica Neue Medium"/>
            </a:endParaRPr>
          </a:p>
          <a:p>
            <a:pPr lvl="0" algn="ctr">
              <a:lnSpc>
                <a:spcPct val="110000"/>
              </a:lnSpc>
              <a:spcBef>
                <a:spcPts val="600"/>
              </a:spcBef>
              <a:defRPr/>
            </a:pPr>
            <a:r>
              <a:rPr lang="en-US" sz="700" noProof="0">
                <a:solidFill>
                  <a:srgbClr val="070F26"/>
                </a:solidFill>
                <a:latin typeface="Century Gothic" panose="020B0502020202020204" pitchFamily="34" charset="0"/>
                <a:ea typeface="Helvetica Neue"/>
                <a:cs typeface="Arial" panose="020B0604020202020204" pitchFamily="34" charset="0"/>
                <a:sym typeface="Helvetica Neue"/>
              </a:rPr>
              <a:t>It supports modules that provide basic capabilities to agents, such as tool execution through MCP, agent-to-agent communication, memory persistence, context delivery, and performance measurement.</a:t>
            </a:r>
          </a:p>
          <a:p>
            <a:pPr lvl="0" algn="ctr">
              <a:lnSpc>
                <a:spcPct val="110000"/>
              </a:lnSpc>
              <a:spcBef>
                <a:spcPts val="600"/>
              </a:spcBef>
              <a:defRPr/>
            </a:pPr>
            <a:endParaRPr lang="en-US" sz="700" b="1" noProof="0">
              <a:solidFill>
                <a:srgbClr val="070F26"/>
              </a:solidFill>
              <a:latin typeface="Century Gothic" panose="020B0502020202020204" pitchFamily="34" charset="0"/>
              <a:ea typeface="Helvetica Neue"/>
              <a:cs typeface="Arial" panose="020B0604020202020204" pitchFamily="34" charset="0"/>
              <a:sym typeface="Helvetica Neue"/>
            </a:endParaRPr>
          </a:p>
          <a:p>
            <a:pPr lvl="0" algn="ctr">
              <a:lnSpc>
                <a:spcPct val="110000"/>
              </a:lnSpc>
              <a:spcBef>
                <a:spcPts val="600"/>
              </a:spcBef>
              <a:defRPr/>
            </a:pPr>
            <a:endParaRPr lang="en-US" sz="700" noProof="0">
              <a:solidFill>
                <a:srgbClr val="070F26"/>
              </a:solidFill>
              <a:latin typeface="Century Gothic" panose="020B0502020202020204" pitchFamily="34" charset="0"/>
              <a:ea typeface="Helvetica Neue"/>
              <a:cs typeface="Arial" panose="020B0604020202020204" pitchFamily="34" charset="0"/>
              <a:sym typeface="Helvetica Neue Medium"/>
            </a:endParaRPr>
          </a:p>
        </p:txBody>
      </p:sp>
      <p:sp>
        <p:nvSpPr>
          <p:cNvPr id="47" name="Rectangle: Rounded Corners 1218">
            <a:extLst>
              <a:ext uri="{FF2B5EF4-FFF2-40B4-BE49-F238E27FC236}">
                <a16:creationId xmlns:a16="http://schemas.microsoft.com/office/drawing/2014/main" id="{7D998A20-5826-1CFD-41B2-95568C1853AB}"/>
              </a:ext>
            </a:extLst>
          </p:cNvPr>
          <p:cNvSpPr/>
          <p:nvPr/>
        </p:nvSpPr>
        <p:spPr>
          <a:xfrm>
            <a:off x="8104945" y="1972614"/>
            <a:ext cx="3043700" cy="624959"/>
          </a:xfrm>
          <a:prstGeom prst="roundRect">
            <a:avLst>
              <a:gd name="adj" fmla="val 5394"/>
            </a:avLst>
          </a:prstGeom>
          <a:solidFill>
            <a:schemeClr val="accent4">
              <a:lumMod val="40000"/>
              <a:lumOff val="6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lvl="0" algn="ctr">
              <a:lnSpc>
                <a:spcPct val="110000"/>
              </a:lnSpc>
              <a:spcBef>
                <a:spcPts val="600"/>
              </a:spcBef>
              <a:defRPr/>
            </a:pPr>
            <a:r>
              <a:rPr lang="en-US" sz="800" b="1" noProof="0">
                <a:solidFill>
                  <a:srgbClr val="070F26"/>
                </a:solidFill>
                <a:latin typeface="Century Gothic" panose="020B0502020202020204" pitchFamily="34" charset="0"/>
                <a:ea typeface="Helvetica Neue"/>
                <a:cs typeface="Arial" panose="020B0604020202020204" pitchFamily="34" charset="0"/>
                <a:sym typeface="Helvetica Neue Medium"/>
              </a:rPr>
              <a:t>Data Capabilities</a:t>
            </a:r>
          </a:p>
          <a:p>
            <a:pPr lvl="0" algn="ctr">
              <a:lnSpc>
                <a:spcPct val="110000"/>
              </a:lnSpc>
              <a:spcBef>
                <a:spcPts val="600"/>
              </a:spcBef>
              <a:defRPr/>
            </a:pPr>
            <a:r>
              <a:rPr lang="en-US" sz="700" noProof="0">
                <a:solidFill>
                  <a:srgbClr val="070F26"/>
                </a:solidFill>
                <a:latin typeface="Century Gothic" panose="020B0502020202020204" pitchFamily="34" charset="0"/>
                <a:ea typeface="Helvetica Neue"/>
                <a:cs typeface="Arial" panose="020B0604020202020204" pitchFamily="34" charset="0"/>
                <a:sym typeface="Helvetica Neue"/>
              </a:rPr>
              <a:t>Structured data ingestion, processing, and management for AI. use</a:t>
            </a:r>
            <a:endParaRPr lang="en-US" sz="700" noProof="0">
              <a:solidFill>
                <a:srgbClr val="070F26"/>
              </a:solidFill>
              <a:latin typeface="Century Gothic" panose="020B0502020202020204" pitchFamily="34" charset="0"/>
              <a:ea typeface="Helvetica Neue"/>
              <a:cs typeface="Arial" panose="020B0604020202020204" pitchFamily="34" charset="0"/>
              <a:sym typeface="Helvetica Neue Medium"/>
            </a:endParaRPr>
          </a:p>
        </p:txBody>
      </p:sp>
      <p:sp>
        <p:nvSpPr>
          <p:cNvPr id="48" name="Rectangle: Rounded Corners 1218">
            <a:extLst>
              <a:ext uri="{FF2B5EF4-FFF2-40B4-BE49-F238E27FC236}">
                <a16:creationId xmlns:a16="http://schemas.microsoft.com/office/drawing/2014/main" id="{AEE0A970-0BDF-0370-6839-9471CEFE1912}"/>
              </a:ext>
            </a:extLst>
          </p:cNvPr>
          <p:cNvSpPr/>
          <p:nvPr/>
        </p:nvSpPr>
        <p:spPr>
          <a:xfrm>
            <a:off x="8104945" y="2639863"/>
            <a:ext cx="3043700" cy="624959"/>
          </a:xfrm>
          <a:prstGeom prst="roundRect">
            <a:avLst>
              <a:gd name="adj" fmla="val 5394"/>
            </a:avLst>
          </a:prstGeom>
          <a:solidFill>
            <a:schemeClr val="accent4">
              <a:lumMod val="40000"/>
              <a:lumOff val="6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lvl="0" algn="ctr">
              <a:lnSpc>
                <a:spcPct val="110000"/>
              </a:lnSpc>
              <a:spcBef>
                <a:spcPts val="600"/>
              </a:spcBef>
              <a:defRPr/>
            </a:pPr>
            <a:r>
              <a:rPr lang="en-US" sz="800" b="1" noProof="0">
                <a:solidFill>
                  <a:srgbClr val="070F26"/>
                </a:solidFill>
                <a:latin typeface="Century Gothic" panose="020B0502020202020204" pitchFamily="34" charset="0"/>
                <a:ea typeface="Helvetica Neue"/>
                <a:cs typeface="Arial" panose="020B0604020202020204" pitchFamily="34" charset="0"/>
                <a:sym typeface="Helvetica Neue Medium"/>
              </a:rPr>
              <a:t>LLM Gateway</a:t>
            </a:r>
          </a:p>
          <a:p>
            <a:pPr lvl="0" algn="ctr">
              <a:lnSpc>
                <a:spcPct val="110000"/>
              </a:lnSpc>
              <a:spcBef>
                <a:spcPts val="600"/>
              </a:spcBef>
              <a:defRPr/>
            </a:pPr>
            <a:r>
              <a:rPr lang="en-US" sz="700" noProof="0">
                <a:solidFill>
                  <a:srgbClr val="070F26"/>
                </a:solidFill>
                <a:latin typeface="Century Gothic" panose="020B0502020202020204" pitchFamily="34" charset="0"/>
                <a:ea typeface="Helvetica Neue"/>
                <a:cs typeface="Arial" panose="020B0604020202020204" pitchFamily="34" charset="0"/>
                <a:sym typeface="Helvetica Neue"/>
              </a:rPr>
              <a:t>Multiple model sources and adaptation options.</a:t>
            </a:r>
            <a:endParaRPr lang="en-US" sz="700" noProof="0">
              <a:solidFill>
                <a:srgbClr val="070F26"/>
              </a:solidFill>
              <a:latin typeface="Century Gothic" panose="020B0502020202020204" pitchFamily="34" charset="0"/>
              <a:ea typeface="Helvetica Neue"/>
              <a:cs typeface="Arial" panose="020B0604020202020204" pitchFamily="34" charset="0"/>
              <a:sym typeface="Helvetica Neue Medium"/>
            </a:endParaRPr>
          </a:p>
        </p:txBody>
      </p:sp>
      <p:sp>
        <p:nvSpPr>
          <p:cNvPr id="49" name="Rectangle: Rounded Corners 1218">
            <a:extLst>
              <a:ext uri="{FF2B5EF4-FFF2-40B4-BE49-F238E27FC236}">
                <a16:creationId xmlns:a16="http://schemas.microsoft.com/office/drawing/2014/main" id="{B46C8D6F-FEB2-0BAB-E65B-36376CCA86E4}"/>
              </a:ext>
            </a:extLst>
          </p:cNvPr>
          <p:cNvSpPr/>
          <p:nvPr/>
        </p:nvSpPr>
        <p:spPr>
          <a:xfrm>
            <a:off x="8104944" y="3294075"/>
            <a:ext cx="3043701" cy="624959"/>
          </a:xfrm>
          <a:prstGeom prst="roundRect">
            <a:avLst>
              <a:gd name="adj" fmla="val 5394"/>
            </a:avLst>
          </a:prstGeom>
          <a:solidFill>
            <a:schemeClr val="accent4">
              <a:lumMod val="40000"/>
              <a:lumOff val="6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lvl="0" algn="ctr">
              <a:lnSpc>
                <a:spcPct val="110000"/>
              </a:lnSpc>
              <a:spcBef>
                <a:spcPts val="600"/>
              </a:spcBef>
              <a:defRPr/>
            </a:pPr>
            <a:r>
              <a:rPr lang="en-US" sz="800" b="1" noProof="0">
                <a:solidFill>
                  <a:srgbClr val="070F26"/>
                </a:solidFill>
                <a:latin typeface="Century Gothic" panose="020B0502020202020204" pitchFamily="34" charset="0"/>
                <a:ea typeface="Helvetica Neue"/>
                <a:cs typeface="Arial" panose="020B0604020202020204" pitchFamily="34" charset="0"/>
                <a:sym typeface="Helvetica Neue Medium"/>
              </a:rPr>
              <a:t>Knowledge Databases (RAG)</a:t>
            </a:r>
          </a:p>
          <a:p>
            <a:pPr lvl="0" algn="ctr">
              <a:lnSpc>
                <a:spcPct val="110000"/>
              </a:lnSpc>
              <a:spcBef>
                <a:spcPts val="600"/>
              </a:spcBef>
              <a:defRPr/>
            </a:pPr>
            <a:r>
              <a:rPr lang="en-US" sz="700" noProof="0">
                <a:solidFill>
                  <a:srgbClr val="070F26"/>
                </a:solidFill>
                <a:latin typeface="Century Gothic" panose="020B0502020202020204" pitchFamily="34" charset="0"/>
                <a:ea typeface="Helvetica Neue"/>
                <a:cs typeface="Arial" panose="020B0604020202020204" pitchFamily="34" charset="0"/>
                <a:sym typeface="Helvetica Neue"/>
              </a:rPr>
              <a:t>Efficient retrieval and relational storage for agent reasoning.</a:t>
            </a:r>
            <a:endParaRPr lang="en-US" sz="700" noProof="0">
              <a:solidFill>
                <a:srgbClr val="070F26"/>
              </a:solidFill>
              <a:latin typeface="Century Gothic" panose="020B0502020202020204" pitchFamily="34" charset="0"/>
              <a:ea typeface="Helvetica Neue"/>
              <a:cs typeface="Arial" panose="020B0604020202020204" pitchFamily="34" charset="0"/>
              <a:sym typeface="Helvetica Neue Medium"/>
            </a:endParaRPr>
          </a:p>
        </p:txBody>
      </p:sp>
      <p:pic>
        <p:nvPicPr>
          <p:cNvPr id="72" name="Picture 71">
            <a:extLst>
              <a:ext uri="{FF2B5EF4-FFF2-40B4-BE49-F238E27FC236}">
                <a16:creationId xmlns:a16="http://schemas.microsoft.com/office/drawing/2014/main" id="{0345BFCC-F83C-7ABA-150E-8D7083188F6D}"/>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r="22480"/>
          <a:stretch>
            <a:fillRect/>
          </a:stretch>
        </p:blipFill>
        <p:spPr>
          <a:xfrm>
            <a:off x="1455002" y="5307641"/>
            <a:ext cx="953465" cy="229997"/>
          </a:xfrm>
          <a:prstGeom prst="rect">
            <a:avLst/>
          </a:prstGeom>
        </p:spPr>
      </p:pic>
      <p:pic>
        <p:nvPicPr>
          <p:cNvPr id="164" name="Picture 163">
            <a:extLst>
              <a:ext uri="{FF2B5EF4-FFF2-40B4-BE49-F238E27FC236}">
                <a16:creationId xmlns:a16="http://schemas.microsoft.com/office/drawing/2014/main" id="{57FA149D-FD95-9E8B-E00D-67EAC2D3E83C}"/>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rcRect r="22480"/>
          <a:stretch>
            <a:fillRect/>
          </a:stretch>
        </p:blipFill>
        <p:spPr>
          <a:xfrm>
            <a:off x="10131932" y="5787501"/>
            <a:ext cx="953465" cy="229997"/>
          </a:xfrm>
          <a:prstGeom prst="rect">
            <a:avLst/>
          </a:prstGeom>
        </p:spPr>
      </p:pic>
      <p:sp>
        <p:nvSpPr>
          <p:cNvPr id="2" name="Rectangle: Rounded Corners 1218">
            <a:extLst>
              <a:ext uri="{FF2B5EF4-FFF2-40B4-BE49-F238E27FC236}">
                <a16:creationId xmlns:a16="http://schemas.microsoft.com/office/drawing/2014/main" id="{C541CAC3-0150-02E1-7CB1-D10E89C73B68}"/>
              </a:ext>
            </a:extLst>
          </p:cNvPr>
          <p:cNvSpPr/>
          <p:nvPr/>
        </p:nvSpPr>
        <p:spPr>
          <a:xfrm>
            <a:off x="9130279" y="6104857"/>
            <a:ext cx="1872000" cy="432000"/>
          </a:xfrm>
          <a:prstGeom prst="roundRect">
            <a:avLst>
              <a:gd name="adj" fmla="val 5394"/>
            </a:avLst>
          </a:prstGeom>
          <a:solidFill>
            <a:schemeClr val="accent1">
              <a:lumMod val="20000"/>
              <a:lumOff val="80000"/>
            </a:schemeClr>
          </a:solidFill>
          <a:ln w="1270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a:outerShdw blurRad="50800" dist="38100" dir="2700000" algn="tl" rotWithShape="0">
              <a:prstClr val="black">
                <a:alpha val="40000"/>
              </a:prstClr>
            </a:outerShdw>
          </a:effectLst>
        </p:spPr>
        <p:txBody>
          <a:bodyPr rtlCol="0" anchor="ctr"/>
          <a:lstStyle/>
          <a:p>
            <a:pPr algn="ctr"/>
            <a:r>
              <a:rPr lang="en-US" sz="900" b="1" noProof="0"/>
              <a:t>Governance</a:t>
            </a:r>
          </a:p>
        </p:txBody>
      </p:sp>
      <p:pic>
        <p:nvPicPr>
          <p:cNvPr id="13" name="Imagen 2" descr="NTT Data - Red Seguridad">
            <a:extLst>
              <a:ext uri="{FF2B5EF4-FFF2-40B4-BE49-F238E27FC236}">
                <a16:creationId xmlns:a16="http://schemas.microsoft.com/office/drawing/2014/main" id="{E50A58EF-DE20-665F-73B5-2A3EDDC91142}"/>
              </a:ext>
            </a:extLst>
          </p:cNvPr>
          <p:cNvPicPr>
            <a:picLocks noChangeAspect="1"/>
          </p:cNvPicPr>
          <p:nvPr/>
        </p:nvPicPr>
        <p:blipFill>
          <a:blip r:embed="rId5"/>
          <a:stretch>
            <a:fillRect/>
          </a:stretch>
        </p:blipFill>
        <p:spPr>
          <a:xfrm>
            <a:off x="10881313" y="-202669"/>
            <a:ext cx="1166998" cy="847775"/>
          </a:xfrm>
          <a:prstGeom prst="rect">
            <a:avLst/>
          </a:prstGeom>
        </p:spPr>
      </p:pic>
      <p:pic>
        <p:nvPicPr>
          <p:cNvPr id="14" name="Picture 13">
            <a:extLst>
              <a:ext uri="{FF2B5EF4-FFF2-40B4-BE49-F238E27FC236}">
                <a16:creationId xmlns:a16="http://schemas.microsoft.com/office/drawing/2014/main" id="{D93D232E-E206-78B5-5F21-3003EB6A97E9}"/>
              </a:ext>
            </a:extLst>
          </p:cNvPr>
          <p:cNvPicPr>
            <a:picLocks noChangeAspect="1"/>
          </p:cNvPicPr>
          <p:nvPr/>
        </p:nvPicPr>
        <p:blipFill>
          <a:blip r:embed="rId6"/>
          <a:srcRect r="22480"/>
          <a:stretch>
            <a:fillRect/>
          </a:stretch>
        </p:blipFill>
        <p:spPr>
          <a:xfrm>
            <a:off x="9081410" y="32335"/>
            <a:ext cx="1610515" cy="388493"/>
          </a:xfrm>
          <a:prstGeom prst="rect">
            <a:avLst/>
          </a:prstGeom>
        </p:spPr>
      </p:pic>
      <p:sp>
        <p:nvSpPr>
          <p:cNvPr id="3" name="Rectangle: Rounded Corners 1218">
            <a:extLst>
              <a:ext uri="{FF2B5EF4-FFF2-40B4-BE49-F238E27FC236}">
                <a16:creationId xmlns:a16="http://schemas.microsoft.com/office/drawing/2014/main" id="{7E6E2BAA-044D-C762-3D49-B67A90D1D625}"/>
              </a:ext>
            </a:extLst>
          </p:cNvPr>
          <p:cNvSpPr/>
          <p:nvPr/>
        </p:nvSpPr>
        <p:spPr>
          <a:xfrm>
            <a:off x="6875270" y="4677875"/>
            <a:ext cx="856297" cy="287959"/>
          </a:xfrm>
          <a:prstGeom prst="roundRect">
            <a:avLst>
              <a:gd name="adj" fmla="val 5394"/>
            </a:avLst>
          </a:prstGeom>
          <a:solidFill>
            <a:srgbClr val="E6F4FA"/>
          </a:solidFill>
          <a:ln w="12700" cap="flat" cmpd="sng" algn="ctr">
            <a:noFill/>
            <a:prstDash val="solid"/>
            <a:miter lim="800000"/>
          </a:ln>
          <a:effectLst>
            <a:outerShdw blurRad="50800" dist="38100" dir="2700000" algn="tl" rotWithShape="0">
              <a:prstClr val="black">
                <a:alpha val="40000"/>
              </a:prstClr>
            </a:outerShdw>
          </a:effectLst>
        </p:spPr>
        <p:txBody>
          <a:bodyPr tIns="36000" bIns="36000" rtlCol="0" anchor="ctr"/>
          <a:lstStyle/>
          <a:p>
            <a:pPr algn="ctr">
              <a:lnSpc>
                <a:spcPct val="110000"/>
              </a:lnSpc>
              <a:spcBef>
                <a:spcPts val="600"/>
              </a:spcBef>
            </a:pPr>
            <a:r>
              <a:rPr lang="en-US" sz="800" b="1" noProof="0">
                <a:solidFill>
                  <a:srgbClr val="070F26"/>
                </a:solidFill>
                <a:latin typeface="Century Gothic" panose="020B0502020202020204" pitchFamily="34" charset="0"/>
                <a:cs typeface="Arial" panose="020B0604020202020204" pitchFamily="34" charset="0"/>
                <a:sym typeface="Helvetica Neue Medium"/>
              </a:rPr>
              <a:t>MCP Client</a:t>
            </a:r>
          </a:p>
        </p:txBody>
      </p:sp>
      <p:sp>
        <p:nvSpPr>
          <p:cNvPr id="4" name="Rectangle: Rounded Corners 1218">
            <a:extLst>
              <a:ext uri="{FF2B5EF4-FFF2-40B4-BE49-F238E27FC236}">
                <a16:creationId xmlns:a16="http://schemas.microsoft.com/office/drawing/2014/main" id="{78F27536-ECA6-35B2-5C82-0C46853F3217}"/>
              </a:ext>
            </a:extLst>
          </p:cNvPr>
          <p:cNvSpPr/>
          <p:nvPr/>
        </p:nvSpPr>
        <p:spPr>
          <a:xfrm>
            <a:off x="6875270" y="5023024"/>
            <a:ext cx="856297" cy="287959"/>
          </a:xfrm>
          <a:prstGeom prst="roundRect">
            <a:avLst>
              <a:gd name="adj" fmla="val 5394"/>
            </a:avLst>
          </a:prstGeom>
          <a:solidFill>
            <a:srgbClr val="E6F4FA"/>
          </a:solidFill>
          <a:ln w="12700" cap="flat" cmpd="sng" algn="ctr">
            <a:noFill/>
            <a:prstDash val="solid"/>
            <a:miter lim="800000"/>
          </a:ln>
          <a:effectLst>
            <a:outerShdw blurRad="50800" dist="38100" dir="2700000" algn="tl" rotWithShape="0">
              <a:prstClr val="black">
                <a:alpha val="40000"/>
              </a:prstClr>
            </a:outerShdw>
          </a:effectLst>
        </p:spPr>
        <p:txBody>
          <a:bodyPr tIns="36000" bIns="36000" rtlCol="0" anchor="ctr"/>
          <a:lstStyle/>
          <a:p>
            <a:pPr algn="ctr">
              <a:lnSpc>
                <a:spcPct val="110000"/>
              </a:lnSpc>
              <a:spcBef>
                <a:spcPts val="600"/>
              </a:spcBef>
            </a:pPr>
            <a:r>
              <a:rPr lang="en-US" sz="800" b="1" noProof="0">
                <a:solidFill>
                  <a:srgbClr val="070F26"/>
                </a:solidFill>
                <a:latin typeface="Century Gothic" panose="020B0502020202020204" pitchFamily="34" charset="0"/>
                <a:cs typeface="Arial" panose="020B0604020202020204" pitchFamily="34" charset="0"/>
                <a:sym typeface="Helvetica Neue Medium"/>
              </a:rPr>
              <a:t>A2A</a:t>
            </a:r>
          </a:p>
        </p:txBody>
      </p:sp>
      <p:sp>
        <p:nvSpPr>
          <p:cNvPr id="8" name="Rectángulo: esquinas redondeadas 1">
            <a:extLst>
              <a:ext uri="{FF2B5EF4-FFF2-40B4-BE49-F238E27FC236}">
                <a16:creationId xmlns:a16="http://schemas.microsoft.com/office/drawing/2014/main" id="{2D36093D-5F99-C7A2-1B05-54DC4652BDA6}"/>
              </a:ext>
            </a:extLst>
          </p:cNvPr>
          <p:cNvSpPr/>
          <p:nvPr/>
        </p:nvSpPr>
        <p:spPr>
          <a:xfrm>
            <a:off x="8048669" y="3988794"/>
            <a:ext cx="3165988" cy="1698768"/>
          </a:xfrm>
          <a:prstGeom prst="roundRect">
            <a:avLst>
              <a:gd name="adj" fmla="val 3696"/>
            </a:avLst>
          </a:prstGeom>
          <a:solidFill>
            <a:schemeClr val="accent4"/>
          </a:solidFill>
          <a:ln w="12700">
            <a:miter lim="400000"/>
          </a:ln>
        </p:spPr>
        <p:txBody>
          <a:bodyPr lIns="72000" tIns="72000" rIns="72000" bIns="72000" anchor="t"/>
          <a:lstStyle/>
          <a:p>
            <a:pPr lvl="0" algn="ctr" hangingPunct="0">
              <a:lnSpc>
                <a:spcPct val="110000"/>
              </a:lnSpc>
              <a:spcBef>
                <a:spcPts val="600"/>
              </a:spcBef>
              <a:defRPr/>
            </a:pPr>
            <a:r>
              <a:rPr lang="en-US" sz="1000" b="1" kern="0" noProof="0">
                <a:solidFill>
                  <a:schemeClr val="bg1"/>
                </a:solidFill>
                <a:ea typeface="Roboto"/>
                <a:cs typeface="Arial"/>
                <a:sym typeface="Helvetica Neue"/>
              </a:rPr>
              <a:t>Corporate Capabilities</a:t>
            </a:r>
            <a:endParaRPr kumimoji="0" lang="en-US" sz="1000" b="1" i="0" u="none" strike="noStrike" kern="0" cap="none" spc="0" normalizeH="0" baseline="0" noProof="0">
              <a:ln>
                <a:noFill/>
              </a:ln>
              <a:solidFill>
                <a:schemeClr val="bg1"/>
              </a:solidFill>
              <a:effectLst/>
              <a:uLnTx/>
              <a:uFillTx/>
              <a:latin typeface="Arial"/>
              <a:ea typeface="Roboto"/>
              <a:cs typeface="Arial"/>
              <a:sym typeface="Helvetica Neue"/>
            </a:endParaRPr>
          </a:p>
        </p:txBody>
      </p:sp>
      <p:sp>
        <p:nvSpPr>
          <p:cNvPr id="9" name="Rectangle: Rounded Corners 1218">
            <a:extLst>
              <a:ext uri="{FF2B5EF4-FFF2-40B4-BE49-F238E27FC236}">
                <a16:creationId xmlns:a16="http://schemas.microsoft.com/office/drawing/2014/main" id="{567A3633-CED4-85D8-30C9-A336AFC1D154}"/>
              </a:ext>
            </a:extLst>
          </p:cNvPr>
          <p:cNvSpPr/>
          <p:nvPr/>
        </p:nvSpPr>
        <p:spPr>
          <a:xfrm>
            <a:off x="9718313" y="4258353"/>
            <a:ext cx="1430333" cy="792000"/>
          </a:xfrm>
          <a:prstGeom prst="roundRect">
            <a:avLst>
              <a:gd name="adj" fmla="val 5394"/>
            </a:avLst>
          </a:prstGeom>
          <a:solidFill>
            <a:schemeClr val="accent4">
              <a:lumMod val="40000"/>
              <a:lumOff val="60000"/>
            </a:schemeClr>
          </a:solidFill>
          <a:ln w="12700" cap="flat" cmpd="sng" algn="ctr">
            <a:noFill/>
            <a:prstDash val="solid"/>
            <a:miter lim="800000"/>
          </a:ln>
          <a:effectLst>
            <a:outerShdw blurRad="50800" dist="38100" dir="2700000" algn="tl" rotWithShape="0">
              <a:prstClr val="black">
                <a:alpha val="40000"/>
              </a:prstClr>
            </a:outerShdw>
          </a:effectLst>
        </p:spPr>
        <p:txBody>
          <a:bodyPr lIns="36000" rIns="36000" rtlCol="0" anchor="ctr"/>
          <a:lstStyle/>
          <a:p>
            <a:pPr lvl="0" algn="ctr">
              <a:lnSpc>
                <a:spcPct val="110000"/>
              </a:lnSpc>
              <a:spcBef>
                <a:spcPts val="600"/>
              </a:spcBef>
              <a:defRPr/>
            </a:pPr>
            <a:r>
              <a:rPr lang="en-US" sz="800" b="1" noProof="0">
                <a:solidFill>
                  <a:srgbClr val="070F26"/>
                </a:solidFill>
                <a:latin typeface="Century Gothic" panose="020B0502020202020204" pitchFamily="34" charset="0"/>
                <a:ea typeface="Helvetica Neue"/>
                <a:cs typeface="Arial" panose="020B0604020202020204" pitchFamily="34" charset="0"/>
                <a:sym typeface="Helvetica Neue Medium"/>
              </a:rPr>
              <a:t>Tools</a:t>
            </a:r>
          </a:p>
          <a:p>
            <a:pPr lvl="0" algn="ctr">
              <a:lnSpc>
                <a:spcPct val="110000"/>
              </a:lnSpc>
              <a:spcBef>
                <a:spcPts val="600"/>
              </a:spcBef>
              <a:defRPr/>
            </a:pPr>
            <a:r>
              <a:rPr lang="en-US" sz="800" noProof="0">
                <a:solidFill>
                  <a:srgbClr val="070F26"/>
                </a:solidFill>
                <a:latin typeface="Century Gothic" panose="020B0502020202020204" pitchFamily="34" charset="0"/>
                <a:ea typeface="Helvetica Neue"/>
                <a:cs typeface="Arial" panose="020B0604020202020204" pitchFamily="34" charset="0"/>
                <a:sym typeface="Helvetica Neue"/>
              </a:rPr>
              <a:t>Corporate features and APIs available to fully integrate agents</a:t>
            </a:r>
            <a:endParaRPr lang="en-US" sz="800" b="1" noProof="0">
              <a:solidFill>
                <a:srgbClr val="070F26"/>
              </a:solidFill>
              <a:latin typeface="Century Gothic" panose="020B0502020202020204" pitchFamily="34" charset="0"/>
              <a:ea typeface="Helvetica Neue"/>
              <a:cs typeface="Arial" panose="020B0604020202020204" pitchFamily="34" charset="0"/>
              <a:sym typeface="Helvetica Neue Medium"/>
            </a:endParaRPr>
          </a:p>
        </p:txBody>
      </p:sp>
      <p:sp>
        <p:nvSpPr>
          <p:cNvPr id="10" name="Rectangle: Rounded Corners 1218">
            <a:extLst>
              <a:ext uri="{FF2B5EF4-FFF2-40B4-BE49-F238E27FC236}">
                <a16:creationId xmlns:a16="http://schemas.microsoft.com/office/drawing/2014/main" id="{BAE96582-7B81-3C39-09EE-C0E1716728AA}"/>
              </a:ext>
            </a:extLst>
          </p:cNvPr>
          <p:cNvSpPr/>
          <p:nvPr/>
        </p:nvSpPr>
        <p:spPr>
          <a:xfrm>
            <a:off x="8106246" y="5103298"/>
            <a:ext cx="3042400" cy="502273"/>
          </a:xfrm>
          <a:prstGeom prst="roundRect">
            <a:avLst>
              <a:gd name="adj" fmla="val 5394"/>
            </a:avLst>
          </a:prstGeom>
          <a:solidFill>
            <a:schemeClr val="accent4">
              <a:lumMod val="40000"/>
              <a:lumOff val="6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lvl="0" algn="ctr">
              <a:lnSpc>
                <a:spcPct val="110000"/>
              </a:lnSpc>
              <a:spcBef>
                <a:spcPts val="600"/>
              </a:spcBef>
              <a:defRPr/>
            </a:pPr>
            <a:r>
              <a:rPr lang="en-US" sz="800" b="1" noProof="0">
                <a:solidFill>
                  <a:srgbClr val="070F26"/>
                </a:solidFill>
                <a:latin typeface="Century Gothic" panose="020B0502020202020204" pitchFamily="34" charset="0"/>
                <a:ea typeface="Helvetica Neue"/>
                <a:cs typeface="Arial" panose="020B0604020202020204" pitchFamily="34" charset="0"/>
                <a:sym typeface="Helvetica Neue Medium"/>
              </a:rPr>
              <a:t>Corporate Agents</a:t>
            </a:r>
          </a:p>
          <a:p>
            <a:pPr lvl="0" algn="ctr">
              <a:lnSpc>
                <a:spcPct val="110000"/>
              </a:lnSpc>
              <a:spcBef>
                <a:spcPts val="600"/>
              </a:spcBef>
              <a:defRPr/>
            </a:pPr>
            <a:r>
              <a:rPr lang="en-US" sz="800" noProof="0">
                <a:solidFill>
                  <a:srgbClr val="070F26"/>
                </a:solidFill>
                <a:latin typeface="Century Gothic" panose="020B0502020202020204" pitchFamily="34" charset="0"/>
                <a:ea typeface="Helvetica Neue"/>
                <a:cs typeface="Arial" panose="020B0604020202020204" pitchFamily="34" charset="0"/>
                <a:sym typeface="Helvetica Neue"/>
              </a:rPr>
              <a:t>Other corporate agents build or run corporate platforms, sales force, ServiceNow, etc. with A2A capabilities</a:t>
            </a:r>
            <a:endParaRPr lang="en-US" sz="800" b="1" noProof="0">
              <a:solidFill>
                <a:srgbClr val="070F26"/>
              </a:solidFill>
              <a:latin typeface="Century Gothic" panose="020B0502020202020204" pitchFamily="34" charset="0"/>
              <a:ea typeface="Helvetica Neue"/>
              <a:cs typeface="Arial" panose="020B0604020202020204" pitchFamily="34" charset="0"/>
              <a:sym typeface="Helvetica Neue Medium"/>
            </a:endParaRPr>
          </a:p>
        </p:txBody>
      </p:sp>
      <p:sp>
        <p:nvSpPr>
          <p:cNvPr id="11" name="Rectangle: Rounded Corners 1218">
            <a:extLst>
              <a:ext uri="{FF2B5EF4-FFF2-40B4-BE49-F238E27FC236}">
                <a16:creationId xmlns:a16="http://schemas.microsoft.com/office/drawing/2014/main" id="{FF327744-8BBE-41F7-3EE0-F7D9D1A9A990}"/>
              </a:ext>
            </a:extLst>
          </p:cNvPr>
          <p:cNvSpPr/>
          <p:nvPr/>
        </p:nvSpPr>
        <p:spPr>
          <a:xfrm>
            <a:off x="8098951" y="4258353"/>
            <a:ext cx="1556044" cy="792000"/>
          </a:xfrm>
          <a:prstGeom prst="roundRect">
            <a:avLst>
              <a:gd name="adj" fmla="val 5394"/>
            </a:avLst>
          </a:prstGeom>
          <a:solidFill>
            <a:schemeClr val="accent4">
              <a:lumMod val="40000"/>
              <a:lumOff val="60000"/>
            </a:schemeClr>
          </a:solidFill>
          <a:ln w="12700" cap="flat" cmpd="sng" algn="ctr">
            <a:noFill/>
            <a:prstDash val="solid"/>
            <a:miter lim="800000"/>
          </a:ln>
          <a:effectLst>
            <a:outerShdw blurRad="50800" dist="38100" dir="2700000" algn="tl" rotWithShape="0">
              <a:prstClr val="black">
                <a:alpha val="40000"/>
              </a:prstClr>
            </a:outerShdw>
          </a:effectLst>
        </p:spPr>
        <p:txBody>
          <a:bodyPr lIns="36000" rIns="36000" rtlCol="0" anchor="ctr"/>
          <a:lstStyle/>
          <a:p>
            <a:pPr lvl="0" algn="ctr">
              <a:lnSpc>
                <a:spcPct val="110000"/>
              </a:lnSpc>
              <a:spcBef>
                <a:spcPts val="600"/>
              </a:spcBef>
              <a:defRPr/>
            </a:pPr>
            <a:r>
              <a:rPr lang="en-US" sz="800" b="1" noProof="0">
                <a:solidFill>
                  <a:srgbClr val="070F26"/>
                </a:solidFill>
                <a:latin typeface="Century Gothic" panose="020B0502020202020204" pitchFamily="34" charset="0"/>
                <a:ea typeface="Helvetica Neue"/>
                <a:cs typeface="Arial" panose="020B0604020202020204" pitchFamily="34" charset="0"/>
                <a:sym typeface="Helvetica Neue Medium"/>
              </a:rPr>
              <a:t>MCP Server</a:t>
            </a:r>
          </a:p>
          <a:p>
            <a:pPr algn="ctr">
              <a:lnSpc>
                <a:spcPct val="110000"/>
              </a:lnSpc>
              <a:spcBef>
                <a:spcPts val="600"/>
              </a:spcBef>
              <a:defRPr/>
            </a:pPr>
            <a:r>
              <a:rPr lang="en-US" sz="800" noProof="0">
                <a:solidFill>
                  <a:srgbClr val="070F26"/>
                </a:solidFill>
                <a:latin typeface="Century Gothic" panose="020B0502020202020204" pitchFamily="34" charset="0"/>
                <a:ea typeface="Helvetica Neue"/>
                <a:cs typeface="Arial" panose="020B0604020202020204" pitchFamily="34" charset="0"/>
                <a:sym typeface="Helvetica Neue"/>
              </a:rPr>
              <a:t>Governance layer providing secure context and tool-based access to Corporate tools</a:t>
            </a:r>
            <a:endParaRPr lang="en-US" sz="800" b="1" noProof="0">
              <a:solidFill>
                <a:srgbClr val="070F26"/>
              </a:solidFill>
              <a:latin typeface="Century Gothic" panose="020B0502020202020204" pitchFamily="34" charset="0"/>
              <a:ea typeface="Helvetica Neue"/>
              <a:cs typeface="Arial" panose="020B0604020202020204" pitchFamily="34" charset="0"/>
              <a:sym typeface="Helvetica Neue Medium"/>
            </a:endParaRPr>
          </a:p>
        </p:txBody>
      </p:sp>
      <p:sp>
        <p:nvSpPr>
          <p:cNvPr id="18" name="Rectángulo: esquinas redondeadas 1">
            <a:extLst>
              <a:ext uri="{FF2B5EF4-FFF2-40B4-BE49-F238E27FC236}">
                <a16:creationId xmlns:a16="http://schemas.microsoft.com/office/drawing/2014/main" id="{D8EA119F-1F08-75BC-19F8-2A8236FAAAF7}"/>
              </a:ext>
            </a:extLst>
          </p:cNvPr>
          <p:cNvSpPr/>
          <p:nvPr/>
        </p:nvSpPr>
        <p:spPr>
          <a:xfrm>
            <a:off x="115421" y="6201394"/>
            <a:ext cx="468318" cy="295102"/>
          </a:xfrm>
          <a:prstGeom prst="roundRect">
            <a:avLst>
              <a:gd name="adj" fmla="val 3696"/>
            </a:avLst>
          </a:prstGeom>
          <a:solidFill>
            <a:srgbClr val="C00000"/>
          </a:solidFill>
          <a:ln w="12700">
            <a:miter lim="400000"/>
          </a:ln>
        </p:spPr>
        <p:txBody>
          <a:bodyPr lIns="72000" tIns="72000" rIns="72000" bIns="72000" anchor="t"/>
          <a:lstStyle/>
          <a:p>
            <a:pPr lvl="0" algn="ctr" hangingPunct="0">
              <a:lnSpc>
                <a:spcPct val="110000"/>
              </a:lnSpc>
              <a:spcBef>
                <a:spcPts val="600"/>
              </a:spcBef>
              <a:defRPr/>
            </a:pPr>
            <a:endParaRPr kumimoji="0" lang="en-US" sz="1000" b="1" i="0" u="none" strike="noStrike" kern="0" cap="none" spc="0" normalizeH="0" baseline="0" noProof="0">
              <a:ln>
                <a:noFill/>
              </a:ln>
              <a:solidFill>
                <a:schemeClr val="bg1"/>
              </a:solidFill>
              <a:effectLst/>
              <a:uLnTx/>
              <a:uFillTx/>
              <a:latin typeface="Arial"/>
              <a:ea typeface="Roboto"/>
              <a:cs typeface="Arial"/>
              <a:sym typeface="Helvetica Neue"/>
            </a:endParaRPr>
          </a:p>
        </p:txBody>
      </p:sp>
      <p:sp>
        <p:nvSpPr>
          <p:cNvPr id="19" name="CuadroTexto 1034">
            <a:extLst>
              <a:ext uri="{FF2B5EF4-FFF2-40B4-BE49-F238E27FC236}">
                <a16:creationId xmlns:a16="http://schemas.microsoft.com/office/drawing/2014/main" id="{22CF1ABB-D930-055E-E17B-BF311A8B918B}"/>
              </a:ext>
            </a:extLst>
          </p:cNvPr>
          <p:cNvSpPr txBox="1"/>
          <p:nvPr/>
        </p:nvSpPr>
        <p:spPr>
          <a:xfrm>
            <a:off x="583739" y="6591866"/>
            <a:ext cx="1419392" cy="2031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1219169" hangingPunct="0">
              <a:lnSpc>
                <a:spcPct val="90000"/>
              </a:lnSpc>
              <a:spcBef>
                <a:spcPts val="2250"/>
              </a:spcBef>
            </a:pPr>
            <a:r>
              <a:rPr lang="en-US" sz="800" kern="0" noProof="0">
                <a:solidFill>
                  <a:schemeClr val="accent4"/>
                </a:solidFill>
                <a:latin typeface="Noto Sans" panose="020B0502040504020204" pitchFamily="34" charset="0"/>
                <a:ea typeface="Helvetica Neue"/>
                <a:cs typeface="Helvetica Neue"/>
                <a:sym typeface="Helvetica Neue"/>
              </a:rPr>
              <a:t>Pre-existing components</a:t>
            </a:r>
            <a:endParaRPr lang="en-US" kern="0" noProof="0">
              <a:solidFill>
                <a:schemeClr val="accent4"/>
              </a:solidFill>
              <a:latin typeface="Helvetica Neue"/>
              <a:ea typeface="Helvetica Neue"/>
              <a:cs typeface="Helvetica Neue"/>
              <a:sym typeface="Helvetica Neue"/>
            </a:endParaRPr>
          </a:p>
        </p:txBody>
      </p:sp>
      <p:sp>
        <p:nvSpPr>
          <p:cNvPr id="20" name="CuadroTexto 1038">
            <a:extLst>
              <a:ext uri="{FF2B5EF4-FFF2-40B4-BE49-F238E27FC236}">
                <a16:creationId xmlns:a16="http://schemas.microsoft.com/office/drawing/2014/main" id="{C5518048-71DF-01B0-BF94-3EE0BB7660F6}"/>
              </a:ext>
            </a:extLst>
          </p:cNvPr>
          <p:cNvSpPr txBox="1"/>
          <p:nvPr/>
        </p:nvSpPr>
        <p:spPr>
          <a:xfrm>
            <a:off x="86846" y="5844454"/>
            <a:ext cx="2092474" cy="299412"/>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nSpc>
                <a:spcPct val="100000"/>
              </a:lnSpc>
              <a:spcBef>
                <a:spcPts val="0"/>
              </a:spcBef>
              <a:defRPr sz="2400" i="1">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pPr algn="ctr" defTabSz="1219169" hangingPunct="0"/>
            <a:r>
              <a:rPr lang="en-US" sz="1200" kern="0" noProof="0">
                <a:solidFill>
                  <a:srgbClr val="FFFFFF"/>
                </a:solidFill>
                <a:sym typeface="Helvetica Neue"/>
              </a:rPr>
              <a:t>Legend of component types</a:t>
            </a:r>
          </a:p>
        </p:txBody>
      </p:sp>
      <p:pic>
        <p:nvPicPr>
          <p:cNvPr id="22" name="Picture 21">
            <a:extLst>
              <a:ext uri="{FF2B5EF4-FFF2-40B4-BE49-F238E27FC236}">
                <a16:creationId xmlns:a16="http://schemas.microsoft.com/office/drawing/2014/main" id="{00CE2DF0-DA8A-5A71-E637-C3E96DF8F7E0}"/>
              </a:ext>
            </a:extLst>
          </p:cNvPr>
          <p:cNvPicPr>
            <a:picLocks noChangeAspect="1"/>
          </p:cNvPicPr>
          <p:nvPr/>
        </p:nvPicPr>
        <p:blipFill>
          <a:blip r:embed="rId6"/>
          <a:srcRect r="22480"/>
          <a:stretch>
            <a:fillRect/>
          </a:stretch>
        </p:blipFill>
        <p:spPr>
          <a:xfrm>
            <a:off x="628483" y="6239236"/>
            <a:ext cx="917396" cy="221297"/>
          </a:xfrm>
          <a:prstGeom prst="rect">
            <a:avLst/>
          </a:prstGeom>
        </p:spPr>
      </p:pic>
      <p:sp>
        <p:nvSpPr>
          <p:cNvPr id="23" name="Rectángulo: esquinas redondeadas 1">
            <a:extLst>
              <a:ext uri="{FF2B5EF4-FFF2-40B4-BE49-F238E27FC236}">
                <a16:creationId xmlns:a16="http://schemas.microsoft.com/office/drawing/2014/main" id="{AE44EDF4-FBCD-8061-D5E4-6B9627F8EAD8}"/>
              </a:ext>
            </a:extLst>
          </p:cNvPr>
          <p:cNvSpPr/>
          <p:nvPr/>
        </p:nvSpPr>
        <p:spPr>
          <a:xfrm>
            <a:off x="115421" y="6536857"/>
            <a:ext cx="468318" cy="295102"/>
          </a:xfrm>
          <a:prstGeom prst="roundRect">
            <a:avLst>
              <a:gd name="adj" fmla="val 3696"/>
            </a:avLst>
          </a:prstGeom>
          <a:solidFill>
            <a:schemeClr val="accent4"/>
          </a:solidFill>
          <a:ln w="12700">
            <a:miter lim="400000"/>
          </a:ln>
        </p:spPr>
        <p:txBody>
          <a:bodyPr lIns="72000" tIns="72000" rIns="72000" bIns="72000" anchor="t"/>
          <a:lstStyle/>
          <a:p>
            <a:pPr algn="ctr" hangingPunct="0">
              <a:lnSpc>
                <a:spcPct val="110000"/>
              </a:lnSpc>
              <a:spcBef>
                <a:spcPts val="600"/>
              </a:spcBef>
            </a:pPr>
            <a:endParaRPr lang="en-US" sz="1000" b="1" kern="0" noProof="0">
              <a:solidFill>
                <a:schemeClr val="bg1"/>
              </a:solidFill>
              <a:ea typeface="Roboto"/>
              <a:cs typeface="Arial"/>
              <a:sym typeface="Helvetica Neue"/>
            </a:endParaRPr>
          </a:p>
        </p:txBody>
      </p:sp>
    </p:spTree>
    <p:extLst>
      <p:ext uri="{BB962C8B-B14F-4D97-AF65-F5344CB8AC3E}">
        <p14:creationId xmlns:p14="http://schemas.microsoft.com/office/powerpoint/2010/main" val="3607366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alpha val="19000"/>
          </a:schemeClr>
        </a:solidFill>
        <a:effectLst/>
      </p:bgPr>
    </p:bg>
    <p:spTree>
      <p:nvGrpSpPr>
        <p:cNvPr id="1" name="">
          <a:extLst>
            <a:ext uri="{FF2B5EF4-FFF2-40B4-BE49-F238E27FC236}">
              <a16:creationId xmlns:a16="http://schemas.microsoft.com/office/drawing/2014/main" id="{D61AFA86-F4C4-A3C5-6028-1C53D0ACFA55}"/>
            </a:ext>
          </a:extLst>
        </p:cNvPr>
        <p:cNvGrpSpPr/>
        <p:nvPr/>
      </p:nvGrpSpPr>
      <p:grpSpPr>
        <a:xfrm>
          <a:off x="0" y="0"/>
          <a:ext cx="0" cy="0"/>
          <a:chOff x="0" y="0"/>
          <a:chExt cx="0" cy="0"/>
        </a:xfrm>
      </p:grpSpPr>
      <p:sp>
        <p:nvSpPr>
          <p:cNvPr id="12" name="Title 6">
            <a:extLst>
              <a:ext uri="{FF2B5EF4-FFF2-40B4-BE49-F238E27FC236}">
                <a16:creationId xmlns:a16="http://schemas.microsoft.com/office/drawing/2014/main" id="{A3DC92C8-6D5F-EA8B-75B1-2484FC4434B3}"/>
              </a:ext>
            </a:extLst>
          </p:cNvPr>
          <p:cNvSpPr txBox="1">
            <a:spLocks/>
          </p:cNvSpPr>
          <p:nvPr/>
        </p:nvSpPr>
        <p:spPr>
          <a:xfrm>
            <a:off x="360917" y="87263"/>
            <a:ext cx="6208496" cy="5333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noProof="0">
                <a:solidFill>
                  <a:srgbClr val="FF0000"/>
                </a:solidFill>
                <a:latin typeface="Santander Headline" panose="020B0504020201020104"/>
              </a:rPr>
              <a:t>Agentic Architecture</a:t>
            </a:r>
          </a:p>
        </p:txBody>
      </p:sp>
      <p:sp>
        <p:nvSpPr>
          <p:cNvPr id="140" name="TextBox 8">
            <a:extLst>
              <a:ext uri="{FF2B5EF4-FFF2-40B4-BE49-F238E27FC236}">
                <a16:creationId xmlns:a16="http://schemas.microsoft.com/office/drawing/2014/main" id="{9EE8AF80-631F-3D2E-D45A-802081904476}"/>
              </a:ext>
            </a:extLst>
          </p:cNvPr>
          <p:cNvSpPr txBox="1"/>
          <p:nvPr/>
        </p:nvSpPr>
        <p:spPr>
          <a:xfrm>
            <a:off x="360917" y="362384"/>
            <a:ext cx="4383070" cy="276999"/>
          </a:xfrm>
          <a:prstGeom prst="rect">
            <a:avLst/>
          </a:prstGeom>
          <a:noFill/>
        </p:spPr>
        <p:txBody>
          <a:bodyPr wrap="square">
            <a:spAutoFit/>
          </a:bodyPr>
          <a:lstStyle/>
          <a:p>
            <a:r>
              <a:rPr lang="en-US" sz="1200" noProof="0" err="1">
                <a:solidFill>
                  <a:srgbClr val="F14949"/>
                </a:solidFill>
                <a:latin typeface="Santander Headline" panose="020B0504020201020104"/>
                <a:ea typeface="+mj-ea"/>
                <a:cs typeface="Arial"/>
              </a:rPr>
              <a:t>AgNTTic</a:t>
            </a:r>
            <a:r>
              <a:rPr lang="en-US" sz="1200" noProof="0">
                <a:solidFill>
                  <a:srgbClr val="F14949"/>
                </a:solidFill>
                <a:latin typeface="Santander Headline" panose="020B0504020201020104"/>
                <a:ea typeface="+mj-ea"/>
                <a:cs typeface="Arial"/>
              </a:rPr>
              <a:t> Components</a:t>
            </a:r>
          </a:p>
        </p:txBody>
      </p:sp>
      <p:cxnSp>
        <p:nvCxnSpPr>
          <p:cNvPr id="158" name="Conector recto 1089">
            <a:extLst>
              <a:ext uri="{FF2B5EF4-FFF2-40B4-BE49-F238E27FC236}">
                <a16:creationId xmlns:a16="http://schemas.microsoft.com/office/drawing/2014/main" id="{EED2EDC8-1761-182A-A5BB-8E01E6E0363D}"/>
              </a:ext>
            </a:extLst>
          </p:cNvPr>
          <p:cNvCxnSpPr>
            <a:cxnSpLocks/>
          </p:cNvCxnSpPr>
          <p:nvPr/>
        </p:nvCxnSpPr>
        <p:spPr>
          <a:xfrm>
            <a:off x="13079046" y="4409334"/>
            <a:ext cx="11308963" cy="0"/>
          </a:xfrm>
          <a:prstGeom prst="line">
            <a:avLst/>
          </a:prstGeom>
          <a:noFill/>
          <a:ln w="6350" cap="flat" cmpd="sng" algn="ctr">
            <a:solidFill>
              <a:srgbClr val="FFFFFF">
                <a:lumMod val="95000"/>
              </a:srgbClr>
            </a:solidFill>
            <a:prstDash val="solid"/>
            <a:miter lim="800000"/>
          </a:ln>
          <a:effectLst/>
        </p:spPr>
      </p:cxnSp>
      <p:grpSp>
        <p:nvGrpSpPr>
          <p:cNvPr id="242" name="Grupo 68">
            <a:extLst>
              <a:ext uri="{FF2B5EF4-FFF2-40B4-BE49-F238E27FC236}">
                <a16:creationId xmlns:a16="http://schemas.microsoft.com/office/drawing/2014/main" id="{11E79587-1400-98A0-0031-C9D4066C6F8A}"/>
              </a:ext>
            </a:extLst>
          </p:cNvPr>
          <p:cNvGrpSpPr/>
          <p:nvPr/>
        </p:nvGrpSpPr>
        <p:grpSpPr>
          <a:xfrm>
            <a:off x="9754649" y="83820"/>
            <a:ext cx="2357188" cy="6729983"/>
            <a:chOff x="9726016" y="-94721"/>
            <a:chExt cx="2357188" cy="6729983"/>
          </a:xfrm>
        </p:grpSpPr>
        <p:grpSp>
          <p:nvGrpSpPr>
            <p:cNvPr id="243" name="Grupo 72">
              <a:extLst>
                <a:ext uri="{FF2B5EF4-FFF2-40B4-BE49-F238E27FC236}">
                  <a16:creationId xmlns:a16="http://schemas.microsoft.com/office/drawing/2014/main" id="{D55E3069-ABE5-40A9-830A-874B57D55083}"/>
                </a:ext>
              </a:extLst>
            </p:cNvPr>
            <p:cNvGrpSpPr/>
            <p:nvPr/>
          </p:nvGrpSpPr>
          <p:grpSpPr>
            <a:xfrm>
              <a:off x="9726016" y="-94721"/>
              <a:ext cx="2357188" cy="613845"/>
              <a:chOff x="9765344" y="-94721"/>
              <a:chExt cx="2357188" cy="613845"/>
            </a:xfrm>
          </p:grpSpPr>
          <p:sp>
            <p:nvSpPr>
              <p:cNvPr id="262" name="Rectángulo 108">
                <a:extLst>
                  <a:ext uri="{FF2B5EF4-FFF2-40B4-BE49-F238E27FC236}">
                    <a16:creationId xmlns:a16="http://schemas.microsoft.com/office/drawing/2014/main" id="{33D27820-EBC2-534D-8C4D-2AC617D7D51F}"/>
                  </a:ext>
                </a:extLst>
              </p:cNvPr>
              <p:cNvSpPr/>
              <p:nvPr/>
            </p:nvSpPr>
            <p:spPr>
              <a:xfrm>
                <a:off x="9991186" y="-94721"/>
                <a:ext cx="2131346" cy="613845"/>
              </a:xfrm>
              <a:prstGeom prst="rect">
                <a:avLst/>
              </a:prstGeom>
              <a:solidFill>
                <a:srgbClr val="00662E">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lvl="0">
                  <a:lnSpc>
                    <a:spcPct val="110000"/>
                  </a:lnSpc>
                  <a:spcBef>
                    <a:spcPts val="600"/>
                  </a:spcBef>
                  <a:defRPr/>
                </a:pPr>
                <a:r>
                  <a:rPr lang="en-US" sz="900" noProof="0">
                    <a:solidFill>
                      <a:schemeClr val="tx2"/>
                    </a:solidFill>
                  </a:rPr>
                  <a:t>The operator provides mission objectives to the agent to perform specific actions. Communication occurs through events.</a:t>
                </a:r>
                <a:endParaRPr kumimoji="0" lang="en-US" sz="900" b="0" i="0" u="none" strike="noStrike" kern="1200" cap="none" spc="0" normalizeH="0" baseline="0" noProof="0">
                  <a:ln>
                    <a:noFill/>
                  </a:ln>
                  <a:solidFill>
                    <a:schemeClr val="tx2"/>
                  </a:solidFill>
                  <a:effectLst/>
                  <a:uLnTx/>
                  <a:uFillTx/>
                  <a:latin typeface="Arial"/>
                  <a:ea typeface="+mn-ea"/>
                  <a:cs typeface="+mn-cs"/>
                </a:endParaRPr>
              </a:p>
            </p:txBody>
          </p:sp>
          <p:sp>
            <p:nvSpPr>
              <p:cNvPr id="263" name="Elipse 109">
                <a:extLst>
                  <a:ext uri="{FF2B5EF4-FFF2-40B4-BE49-F238E27FC236}">
                    <a16:creationId xmlns:a16="http://schemas.microsoft.com/office/drawing/2014/main" id="{36704F2A-FE41-307A-6BEF-D720084674D6}"/>
                  </a:ext>
                </a:extLst>
              </p:cNvPr>
              <p:cNvSpPr/>
              <p:nvPr/>
            </p:nvSpPr>
            <p:spPr>
              <a:xfrm>
                <a:off x="9765344" y="122201"/>
                <a:ext cx="180000" cy="180000"/>
              </a:xfrm>
              <a:prstGeom prst="ellipse">
                <a:avLst/>
              </a:prstGeom>
              <a:solidFill>
                <a:srgbClr val="00B17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1</a:t>
                </a:r>
              </a:p>
            </p:txBody>
          </p:sp>
        </p:grpSp>
        <p:grpSp>
          <p:nvGrpSpPr>
            <p:cNvPr id="244" name="Grupo 73">
              <a:extLst>
                <a:ext uri="{FF2B5EF4-FFF2-40B4-BE49-F238E27FC236}">
                  <a16:creationId xmlns:a16="http://schemas.microsoft.com/office/drawing/2014/main" id="{710A28DF-0E11-230D-4BB5-D62663363701}"/>
                </a:ext>
              </a:extLst>
            </p:cNvPr>
            <p:cNvGrpSpPr/>
            <p:nvPr/>
          </p:nvGrpSpPr>
          <p:grpSpPr>
            <a:xfrm>
              <a:off x="9726016" y="557211"/>
              <a:ext cx="2357188" cy="1092442"/>
              <a:chOff x="9765344" y="550968"/>
              <a:chExt cx="2357188" cy="1092442"/>
            </a:xfrm>
          </p:grpSpPr>
          <p:sp>
            <p:nvSpPr>
              <p:cNvPr id="260" name="Rectángulo 110">
                <a:extLst>
                  <a:ext uri="{FF2B5EF4-FFF2-40B4-BE49-F238E27FC236}">
                    <a16:creationId xmlns:a16="http://schemas.microsoft.com/office/drawing/2014/main" id="{37581AB0-B7F0-EBCC-0842-66DE660794DF}"/>
                  </a:ext>
                </a:extLst>
              </p:cNvPr>
              <p:cNvSpPr/>
              <p:nvPr/>
            </p:nvSpPr>
            <p:spPr>
              <a:xfrm>
                <a:off x="9991186" y="550968"/>
                <a:ext cx="2131346" cy="1092442"/>
              </a:xfrm>
              <a:prstGeom prst="rect">
                <a:avLst/>
              </a:prstGeom>
              <a:solidFill>
                <a:srgbClr val="FFC4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lvl="0">
                  <a:lnSpc>
                    <a:spcPct val="110000"/>
                  </a:lnSpc>
                  <a:spcBef>
                    <a:spcPts val="600"/>
                  </a:spcBef>
                  <a:defRPr/>
                </a:pPr>
                <a:r>
                  <a:rPr lang="en-US" sz="900" noProof="0">
                    <a:solidFill>
                      <a:schemeClr val="tx2"/>
                    </a:solidFill>
                  </a:rPr>
                  <a:t>Agents interact with the environment through events in a dynamic way, making decisions based on both internal reasoning and external feedback. The process usually involves three key components: Thinking, Acting, and Observing.</a:t>
                </a:r>
                <a:endParaRPr kumimoji="0" lang="en-US" sz="900" b="0" i="0" u="none" strike="noStrike" kern="1200" cap="none" spc="0" normalizeH="0" baseline="0" noProof="0">
                  <a:ln>
                    <a:noFill/>
                  </a:ln>
                  <a:solidFill>
                    <a:schemeClr val="tx2"/>
                  </a:solidFill>
                  <a:effectLst/>
                  <a:uLnTx/>
                  <a:uFillTx/>
                  <a:latin typeface="Arial"/>
                  <a:ea typeface="+mn-ea"/>
                  <a:cs typeface="+mn-cs"/>
                </a:endParaRPr>
              </a:p>
            </p:txBody>
          </p:sp>
          <p:sp>
            <p:nvSpPr>
              <p:cNvPr id="261" name="Elipse 111">
                <a:extLst>
                  <a:ext uri="{FF2B5EF4-FFF2-40B4-BE49-F238E27FC236}">
                    <a16:creationId xmlns:a16="http://schemas.microsoft.com/office/drawing/2014/main" id="{9DA4DD69-A75F-413F-3562-7CCC4ABEB6D8}"/>
                  </a:ext>
                </a:extLst>
              </p:cNvPr>
              <p:cNvSpPr/>
              <p:nvPr/>
            </p:nvSpPr>
            <p:spPr>
              <a:xfrm>
                <a:off x="9765344" y="1007189"/>
                <a:ext cx="180000" cy="180000"/>
              </a:xfrm>
              <a:prstGeom prst="ellips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2</a:t>
                </a:r>
              </a:p>
            </p:txBody>
          </p:sp>
        </p:grpSp>
        <p:grpSp>
          <p:nvGrpSpPr>
            <p:cNvPr id="245" name="Grupo 74">
              <a:extLst>
                <a:ext uri="{FF2B5EF4-FFF2-40B4-BE49-F238E27FC236}">
                  <a16:creationId xmlns:a16="http://schemas.microsoft.com/office/drawing/2014/main" id="{925C27FC-31F1-579A-6E2A-110F43D04CFE}"/>
                </a:ext>
              </a:extLst>
            </p:cNvPr>
            <p:cNvGrpSpPr/>
            <p:nvPr/>
          </p:nvGrpSpPr>
          <p:grpSpPr>
            <a:xfrm>
              <a:off x="9726016" y="1687740"/>
              <a:ext cx="2357188" cy="828000"/>
              <a:chOff x="9765344" y="1678078"/>
              <a:chExt cx="2357188" cy="828000"/>
            </a:xfrm>
          </p:grpSpPr>
          <p:sp>
            <p:nvSpPr>
              <p:cNvPr id="258" name="Rectángulo 121">
                <a:extLst>
                  <a:ext uri="{FF2B5EF4-FFF2-40B4-BE49-F238E27FC236}">
                    <a16:creationId xmlns:a16="http://schemas.microsoft.com/office/drawing/2014/main" id="{CACA966E-92E2-338D-8917-AD0F05E682AA}"/>
                  </a:ext>
                </a:extLst>
              </p:cNvPr>
              <p:cNvSpPr/>
              <p:nvPr/>
            </p:nvSpPr>
            <p:spPr>
              <a:xfrm>
                <a:off x="9991186" y="1678078"/>
                <a:ext cx="2131346" cy="828000"/>
              </a:xfrm>
              <a:prstGeom prst="rect">
                <a:avLst/>
              </a:prstGeom>
              <a:solidFill>
                <a:srgbClr val="27AA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lvl="0">
                  <a:lnSpc>
                    <a:spcPct val="110000"/>
                  </a:lnSpc>
                  <a:spcBef>
                    <a:spcPts val="600"/>
                  </a:spcBef>
                  <a:defRPr/>
                </a:pPr>
                <a:r>
                  <a:rPr lang="en-US" sz="900" noProof="0">
                    <a:solidFill>
                      <a:schemeClr val="tx2"/>
                    </a:solidFill>
                  </a:rPr>
                  <a:t>The built framework is fully adaptable and cloud-agnostic, where agents can interact with multiple LLMs through one facade</a:t>
                </a:r>
                <a:endParaRPr kumimoji="0" lang="en-US" sz="900" b="0" i="0" u="none" strike="noStrike" kern="1200" cap="none" spc="0" normalizeH="0" baseline="0" noProof="0">
                  <a:ln>
                    <a:noFill/>
                  </a:ln>
                  <a:solidFill>
                    <a:schemeClr val="tx2"/>
                  </a:solidFill>
                  <a:effectLst/>
                  <a:uLnTx/>
                  <a:uFillTx/>
                  <a:latin typeface="Arial"/>
                  <a:ea typeface="+mn-ea"/>
                  <a:cs typeface="+mn-cs"/>
                </a:endParaRPr>
              </a:p>
            </p:txBody>
          </p:sp>
          <p:sp>
            <p:nvSpPr>
              <p:cNvPr id="259" name="Elipse 122">
                <a:extLst>
                  <a:ext uri="{FF2B5EF4-FFF2-40B4-BE49-F238E27FC236}">
                    <a16:creationId xmlns:a16="http://schemas.microsoft.com/office/drawing/2014/main" id="{4A746309-A7FD-E591-A54C-D71FF22384FB}"/>
                  </a:ext>
                </a:extLst>
              </p:cNvPr>
              <p:cNvSpPr/>
              <p:nvPr/>
            </p:nvSpPr>
            <p:spPr>
              <a:xfrm>
                <a:off x="9765344" y="2002078"/>
                <a:ext cx="180000" cy="1800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3</a:t>
                </a:r>
              </a:p>
            </p:txBody>
          </p:sp>
        </p:grpSp>
        <p:grpSp>
          <p:nvGrpSpPr>
            <p:cNvPr id="246" name="Grupo 75">
              <a:extLst>
                <a:ext uri="{FF2B5EF4-FFF2-40B4-BE49-F238E27FC236}">
                  <a16:creationId xmlns:a16="http://schemas.microsoft.com/office/drawing/2014/main" id="{85A23EA5-CE7C-63D1-9DA5-7EB6ABD6ACFA}"/>
                </a:ext>
              </a:extLst>
            </p:cNvPr>
            <p:cNvGrpSpPr/>
            <p:nvPr/>
          </p:nvGrpSpPr>
          <p:grpSpPr>
            <a:xfrm>
              <a:off x="9726016" y="2553827"/>
              <a:ext cx="2357188" cy="1152000"/>
              <a:chOff x="9765344" y="2545399"/>
              <a:chExt cx="2357188" cy="1152000"/>
            </a:xfrm>
          </p:grpSpPr>
          <p:sp>
            <p:nvSpPr>
              <p:cNvPr id="256" name="Rectángulo 132">
                <a:extLst>
                  <a:ext uri="{FF2B5EF4-FFF2-40B4-BE49-F238E27FC236}">
                    <a16:creationId xmlns:a16="http://schemas.microsoft.com/office/drawing/2014/main" id="{88176C42-5ABE-EF7E-C7EC-C05CE67458D5}"/>
                  </a:ext>
                </a:extLst>
              </p:cNvPr>
              <p:cNvSpPr/>
              <p:nvPr/>
            </p:nvSpPr>
            <p:spPr>
              <a:xfrm>
                <a:off x="9991186" y="2545399"/>
                <a:ext cx="2131346" cy="1152000"/>
              </a:xfrm>
              <a:prstGeom prst="rect">
                <a:avLst/>
              </a:prstGeom>
              <a:solidFill>
                <a:srgbClr val="FF00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lvl="0">
                  <a:lnSpc>
                    <a:spcPct val="110000"/>
                  </a:lnSpc>
                  <a:spcBef>
                    <a:spcPts val="600"/>
                  </a:spcBef>
                  <a:defRPr/>
                </a:pPr>
                <a:r>
                  <a:rPr lang="en-US" sz="900" noProof="0">
                    <a:solidFill>
                      <a:schemeClr val="tx2"/>
                    </a:solidFill>
                  </a:rPr>
                  <a:t>In order to consolidate previous experience and provide the required knowledge to the different agents, there is a context manager that stores all the information in a knowledge store. This provides global memory and shared context for agents.</a:t>
                </a:r>
                <a:endParaRPr kumimoji="0" lang="en-US" sz="900" b="0" i="0" u="none" strike="noStrike" kern="1200" cap="none" spc="0" normalizeH="0" baseline="0" noProof="0">
                  <a:ln>
                    <a:noFill/>
                  </a:ln>
                  <a:solidFill>
                    <a:schemeClr val="tx2"/>
                  </a:solidFill>
                  <a:effectLst/>
                  <a:uLnTx/>
                  <a:uFillTx/>
                  <a:latin typeface="Arial"/>
                  <a:ea typeface="+mn-ea"/>
                  <a:cs typeface="+mn-cs"/>
                </a:endParaRPr>
              </a:p>
            </p:txBody>
          </p:sp>
          <p:sp>
            <p:nvSpPr>
              <p:cNvPr id="257" name="Elipse 133">
                <a:extLst>
                  <a:ext uri="{FF2B5EF4-FFF2-40B4-BE49-F238E27FC236}">
                    <a16:creationId xmlns:a16="http://schemas.microsoft.com/office/drawing/2014/main" id="{8625B433-ACEE-2FB4-56E5-B743C7B5FE01}"/>
                  </a:ext>
                </a:extLst>
              </p:cNvPr>
              <p:cNvSpPr/>
              <p:nvPr/>
            </p:nvSpPr>
            <p:spPr>
              <a:xfrm>
                <a:off x="9765344" y="3031399"/>
                <a:ext cx="180000" cy="18000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4</a:t>
                </a:r>
              </a:p>
            </p:txBody>
          </p:sp>
        </p:grpSp>
        <p:grpSp>
          <p:nvGrpSpPr>
            <p:cNvPr id="247" name="Grupo 76">
              <a:extLst>
                <a:ext uri="{FF2B5EF4-FFF2-40B4-BE49-F238E27FC236}">
                  <a16:creationId xmlns:a16="http://schemas.microsoft.com/office/drawing/2014/main" id="{547A671E-2924-6EA9-1748-89B8E9ECD830}"/>
                </a:ext>
              </a:extLst>
            </p:cNvPr>
            <p:cNvGrpSpPr/>
            <p:nvPr/>
          </p:nvGrpSpPr>
          <p:grpSpPr>
            <a:xfrm>
              <a:off x="9726016" y="3743914"/>
              <a:ext cx="2357188" cy="828000"/>
              <a:chOff x="9765344" y="3739140"/>
              <a:chExt cx="2357188" cy="828000"/>
            </a:xfrm>
          </p:grpSpPr>
          <p:sp>
            <p:nvSpPr>
              <p:cNvPr id="254" name="Rectángulo 152">
                <a:extLst>
                  <a:ext uri="{FF2B5EF4-FFF2-40B4-BE49-F238E27FC236}">
                    <a16:creationId xmlns:a16="http://schemas.microsoft.com/office/drawing/2014/main" id="{5D032C31-2EEB-F46F-762E-2137DC005CB7}"/>
                  </a:ext>
                </a:extLst>
              </p:cNvPr>
              <p:cNvSpPr/>
              <p:nvPr/>
            </p:nvSpPr>
            <p:spPr>
              <a:xfrm>
                <a:off x="9991186" y="3739140"/>
                <a:ext cx="2131346" cy="828000"/>
              </a:xfrm>
              <a:prstGeom prst="rect">
                <a:avLst/>
              </a:prstGeom>
              <a:solidFill>
                <a:srgbClr val="6F6F6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nSpc>
                    <a:spcPct val="110000"/>
                  </a:lnSpc>
                  <a:spcBef>
                    <a:spcPts val="600"/>
                  </a:spcBef>
                  <a:defRPr/>
                </a:pPr>
                <a:r>
                  <a:rPr lang="en-US" sz="900" noProof="0">
                    <a:solidFill>
                      <a:schemeClr val="tx2"/>
                    </a:solidFill>
                  </a:rPr>
                  <a:t>Tools provide capabilities to perform specific actions, such as calling API components or integrating with third-party systems.</a:t>
                </a:r>
                <a:endParaRPr lang="en-US" sz="900" b="0" i="0" u="none" strike="noStrike" kern="1200" cap="none" spc="0" normalizeH="0" baseline="0" noProof="0">
                  <a:ln>
                    <a:noFill/>
                  </a:ln>
                  <a:solidFill>
                    <a:schemeClr val="tx2"/>
                  </a:solidFill>
                  <a:effectLst/>
                  <a:uLnTx/>
                  <a:uFillTx/>
                  <a:latin typeface="Arial"/>
                  <a:cs typeface="Arial"/>
                </a:endParaRPr>
              </a:p>
            </p:txBody>
          </p:sp>
          <p:sp>
            <p:nvSpPr>
              <p:cNvPr id="255" name="Elipse 153">
                <a:extLst>
                  <a:ext uri="{FF2B5EF4-FFF2-40B4-BE49-F238E27FC236}">
                    <a16:creationId xmlns:a16="http://schemas.microsoft.com/office/drawing/2014/main" id="{378D3B95-B07F-EF37-9088-3CECCCCDFD23}"/>
                  </a:ext>
                </a:extLst>
              </p:cNvPr>
              <p:cNvSpPr/>
              <p:nvPr/>
            </p:nvSpPr>
            <p:spPr>
              <a:xfrm>
                <a:off x="9765344" y="4063140"/>
                <a:ext cx="180000" cy="18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5</a:t>
                </a:r>
              </a:p>
            </p:txBody>
          </p:sp>
        </p:grpSp>
        <p:grpSp>
          <p:nvGrpSpPr>
            <p:cNvPr id="248" name="Grupo 77">
              <a:extLst>
                <a:ext uri="{FF2B5EF4-FFF2-40B4-BE49-F238E27FC236}">
                  <a16:creationId xmlns:a16="http://schemas.microsoft.com/office/drawing/2014/main" id="{F18D5962-2687-592E-9E20-BD2FB2EC026C}"/>
                </a:ext>
              </a:extLst>
            </p:cNvPr>
            <p:cNvGrpSpPr/>
            <p:nvPr/>
          </p:nvGrpSpPr>
          <p:grpSpPr>
            <a:xfrm>
              <a:off x="9726016" y="4610001"/>
              <a:ext cx="2357188" cy="828000"/>
              <a:chOff x="9765344" y="4608881"/>
              <a:chExt cx="2357188" cy="828000"/>
            </a:xfrm>
          </p:grpSpPr>
          <p:sp>
            <p:nvSpPr>
              <p:cNvPr id="252" name="Rectángulo 170">
                <a:extLst>
                  <a:ext uri="{FF2B5EF4-FFF2-40B4-BE49-F238E27FC236}">
                    <a16:creationId xmlns:a16="http://schemas.microsoft.com/office/drawing/2014/main" id="{BBA7ABA2-0622-2AA1-FABC-6A166EFB6FA9}"/>
                  </a:ext>
                </a:extLst>
              </p:cNvPr>
              <p:cNvSpPr/>
              <p:nvPr/>
            </p:nvSpPr>
            <p:spPr>
              <a:xfrm>
                <a:off x="9991186" y="4608881"/>
                <a:ext cx="2131346" cy="828000"/>
              </a:xfrm>
              <a:prstGeom prst="rect">
                <a:avLst/>
              </a:prstGeom>
              <a:solidFill>
                <a:srgbClr val="0099CC">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lvl="0">
                  <a:lnSpc>
                    <a:spcPct val="110000"/>
                  </a:lnSpc>
                  <a:spcBef>
                    <a:spcPts val="600"/>
                  </a:spcBef>
                  <a:defRPr/>
                </a:pPr>
                <a:r>
                  <a:rPr lang="en-US" sz="900" noProof="0">
                    <a:solidFill>
                      <a:schemeClr val="tx2"/>
                    </a:solidFill>
                  </a:rPr>
                  <a:t>The agent evaluator reviews the plans made, making sure they fit as expected by relying on long-term memory and passing experiences.</a:t>
                </a:r>
                <a:endParaRPr kumimoji="0" lang="en-US" sz="900" b="0" i="0" u="none" strike="noStrike" kern="1200" cap="none" spc="0" normalizeH="0" baseline="0" noProof="0">
                  <a:ln>
                    <a:noFill/>
                  </a:ln>
                  <a:solidFill>
                    <a:schemeClr val="tx2"/>
                  </a:solidFill>
                  <a:effectLst/>
                  <a:uLnTx/>
                  <a:uFillTx/>
                  <a:latin typeface="Arial"/>
                  <a:ea typeface="+mn-ea"/>
                  <a:cs typeface="+mn-cs"/>
                </a:endParaRPr>
              </a:p>
            </p:txBody>
          </p:sp>
          <p:sp>
            <p:nvSpPr>
              <p:cNvPr id="253" name="Elipse 171">
                <a:extLst>
                  <a:ext uri="{FF2B5EF4-FFF2-40B4-BE49-F238E27FC236}">
                    <a16:creationId xmlns:a16="http://schemas.microsoft.com/office/drawing/2014/main" id="{4ED3D9F2-2E46-FB26-40D3-8F0955DF1A01}"/>
                  </a:ext>
                </a:extLst>
              </p:cNvPr>
              <p:cNvSpPr/>
              <p:nvPr/>
            </p:nvSpPr>
            <p:spPr>
              <a:xfrm>
                <a:off x="9765344" y="4932881"/>
                <a:ext cx="180000" cy="180000"/>
              </a:xfrm>
              <a:prstGeom prst="ellipse">
                <a:avLst/>
              </a:pr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6</a:t>
                </a:r>
              </a:p>
            </p:txBody>
          </p:sp>
        </p:grpSp>
        <p:grpSp>
          <p:nvGrpSpPr>
            <p:cNvPr id="249" name="Grupo 78">
              <a:extLst>
                <a:ext uri="{FF2B5EF4-FFF2-40B4-BE49-F238E27FC236}">
                  <a16:creationId xmlns:a16="http://schemas.microsoft.com/office/drawing/2014/main" id="{2BCD3325-C943-6C25-40FA-0AC2706A790D}"/>
                </a:ext>
              </a:extLst>
            </p:cNvPr>
            <p:cNvGrpSpPr/>
            <p:nvPr/>
          </p:nvGrpSpPr>
          <p:grpSpPr>
            <a:xfrm>
              <a:off x="9726016" y="5476089"/>
              <a:ext cx="2357188" cy="1159173"/>
              <a:chOff x="9765344" y="5476089"/>
              <a:chExt cx="2357188" cy="1159173"/>
            </a:xfrm>
          </p:grpSpPr>
          <p:sp>
            <p:nvSpPr>
              <p:cNvPr id="250" name="Rectángulo 170">
                <a:extLst>
                  <a:ext uri="{FF2B5EF4-FFF2-40B4-BE49-F238E27FC236}">
                    <a16:creationId xmlns:a16="http://schemas.microsoft.com/office/drawing/2014/main" id="{C45B1C29-6721-AE41-6F35-3479B4E72687}"/>
                  </a:ext>
                </a:extLst>
              </p:cNvPr>
              <p:cNvSpPr/>
              <p:nvPr/>
            </p:nvSpPr>
            <p:spPr>
              <a:xfrm>
                <a:off x="9991186" y="5476089"/>
                <a:ext cx="2131346" cy="1159173"/>
              </a:xfrm>
              <a:prstGeom prst="rect">
                <a:avLst/>
              </a:prstGeom>
              <a:solidFill>
                <a:srgbClr val="734FA9">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lvl="0">
                  <a:lnSpc>
                    <a:spcPct val="110000"/>
                  </a:lnSpc>
                  <a:spcBef>
                    <a:spcPts val="600"/>
                  </a:spcBef>
                  <a:defRPr/>
                </a:pPr>
                <a:r>
                  <a:rPr lang="en-US" sz="900" noProof="0">
                    <a:solidFill>
                      <a:schemeClr val="tx2"/>
                    </a:solidFill>
                  </a:rPr>
                  <a:t>Sending tasks or receiving tasks from other agencies is handled using A2A/ACP protocols to allow the ability to interact with agent capabilities from other domains. It is to orchestrate the different capacities of the department in a totally autonomous way.</a:t>
                </a:r>
                <a:endParaRPr kumimoji="0" lang="en-US" sz="900" b="0" i="0" u="none" strike="noStrike" kern="1200" cap="none" spc="0" normalizeH="0" baseline="0" noProof="0">
                  <a:ln>
                    <a:noFill/>
                  </a:ln>
                  <a:solidFill>
                    <a:schemeClr val="tx2"/>
                  </a:solidFill>
                  <a:effectLst/>
                  <a:uLnTx/>
                  <a:uFillTx/>
                  <a:latin typeface="Arial"/>
                  <a:ea typeface="+mn-ea"/>
                  <a:cs typeface="+mn-cs"/>
                </a:endParaRPr>
              </a:p>
            </p:txBody>
          </p:sp>
          <p:sp>
            <p:nvSpPr>
              <p:cNvPr id="251" name="Elipse 171">
                <a:extLst>
                  <a:ext uri="{FF2B5EF4-FFF2-40B4-BE49-F238E27FC236}">
                    <a16:creationId xmlns:a16="http://schemas.microsoft.com/office/drawing/2014/main" id="{4EBD88DF-3E60-C582-E326-017FE803CFD4}"/>
                  </a:ext>
                </a:extLst>
              </p:cNvPr>
              <p:cNvSpPr/>
              <p:nvPr/>
            </p:nvSpPr>
            <p:spPr>
              <a:xfrm>
                <a:off x="9765344" y="5965675"/>
                <a:ext cx="180000" cy="180000"/>
              </a:xfrm>
              <a:prstGeom prst="ellipse">
                <a:avLst/>
              </a:prstGeom>
              <a:solidFill>
                <a:srgbClr val="734FA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mn-cs"/>
                  </a:rPr>
                  <a:t>7</a:t>
                </a:r>
              </a:p>
            </p:txBody>
          </p:sp>
        </p:grpSp>
      </p:grpSp>
      <p:grpSp>
        <p:nvGrpSpPr>
          <p:cNvPr id="264" name="Grupo 106">
            <a:extLst>
              <a:ext uri="{FF2B5EF4-FFF2-40B4-BE49-F238E27FC236}">
                <a16:creationId xmlns:a16="http://schemas.microsoft.com/office/drawing/2014/main" id="{E4B4FFC6-A7AD-0E0D-130E-2C6D8784F820}"/>
              </a:ext>
            </a:extLst>
          </p:cNvPr>
          <p:cNvGrpSpPr/>
          <p:nvPr/>
        </p:nvGrpSpPr>
        <p:grpSpPr>
          <a:xfrm>
            <a:off x="134732" y="622354"/>
            <a:ext cx="10313869" cy="6235646"/>
            <a:chOff x="582073" y="311177"/>
            <a:chExt cx="10313869" cy="6235646"/>
          </a:xfrm>
        </p:grpSpPr>
        <p:grpSp>
          <p:nvGrpSpPr>
            <p:cNvPr id="265" name="Grupo 108">
              <a:extLst>
                <a:ext uri="{FF2B5EF4-FFF2-40B4-BE49-F238E27FC236}">
                  <a16:creationId xmlns:a16="http://schemas.microsoft.com/office/drawing/2014/main" id="{24E2245F-7466-B660-DE68-9091254F94A1}"/>
                </a:ext>
              </a:extLst>
            </p:cNvPr>
            <p:cNvGrpSpPr/>
            <p:nvPr/>
          </p:nvGrpSpPr>
          <p:grpSpPr>
            <a:xfrm>
              <a:off x="582073" y="311177"/>
              <a:ext cx="10313869" cy="6235646"/>
              <a:chOff x="582073" y="311177"/>
              <a:chExt cx="10313869" cy="6235646"/>
            </a:xfrm>
          </p:grpSpPr>
          <p:grpSp>
            <p:nvGrpSpPr>
              <p:cNvPr id="274" name="Grupo 188">
                <a:extLst>
                  <a:ext uri="{FF2B5EF4-FFF2-40B4-BE49-F238E27FC236}">
                    <a16:creationId xmlns:a16="http://schemas.microsoft.com/office/drawing/2014/main" id="{0DC178D5-129C-6265-D3CA-58FB77E831B8}"/>
                  </a:ext>
                </a:extLst>
              </p:cNvPr>
              <p:cNvGrpSpPr/>
              <p:nvPr/>
            </p:nvGrpSpPr>
            <p:grpSpPr>
              <a:xfrm>
                <a:off x="582073" y="311177"/>
                <a:ext cx="10313869" cy="6235646"/>
                <a:chOff x="-9598" y="378275"/>
                <a:chExt cx="10313869" cy="6235646"/>
              </a:xfrm>
            </p:grpSpPr>
            <p:sp>
              <p:nvSpPr>
                <p:cNvPr id="276" name="Cubo 3">
                  <a:extLst>
                    <a:ext uri="{FF2B5EF4-FFF2-40B4-BE49-F238E27FC236}">
                      <a16:creationId xmlns:a16="http://schemas.microsoft.com/office/drawing/2014/main" id="{460D3087-BA6D-A40B-8392-2F43E5C40F54}"/>
                    </a:ext>
                  </a:extLst>
                </p:cNvPr>
                <p:cNvSpPr/>
                <p:nvPr/>
              </p:nvSpPr>
              <p:spPr>
                <a:xfrm>
                  <a:off x="860275" y="2370952"/>
                  <a:ext cx="9443996" cy="3695978"/>
                </a:xfrm>
                <a:prstGeom prst="cube">
                  <a:avLst>
                    <a:gd name="adj" fmla="val 90695"/>
                  </a:avLst>
                </a:prstGeom>
                <a:solidFill>
                  <a:srgbClr val="0000FF">
                    <a:alpha val="20000"/>
                  </a:srgbClr>
                </a:solidFill>
                <a:ln w="12700" cap="flat" cmpd="sng" algn="ctr">
                  <a:solidFill>
                    <a:srgbClr val="0000FF"/>
                  </a:solidFill>
                  <a:prstDash val="solid"/>
                  <a:miter lim="800000"/>
                </a:ln>
                <a:effectLst>
                  <a:softEdge rad="0"/>
                </a:effectLst>
                <a:scene3d>
                  <a:camera prst="isometricLeftDown"/>
                  <a:lightRig rig="flat" dir="t"/>
                </a:scene3d>
                <a:sp3d prstMaterial="matte"/>
              </p:spPr>
              <p:txBody>
                <a:bodyPr lIns="36000" tIns="36000" rIns="36000" bIns="36000" rtlCol="0" anchor="ctr"/>
                <a:lstStyle/>
                <a:p>
                  <a:pPr lvl="0" algn="ctr">
                    <a:defRPr/>
                  </a:pPr>
                  <a:r>
                    <a:rPr lang="en-US" b="1" kern="0" noProof="0">
                      <a:solidFill>
                        <a:srgbClr val="2E404D"/>
                      </a:solidFill>
                      <a:latin typeface="Arial"/>
                    </a:rPr>
                    <a:t>Agentic Solution</a:t>
                  </a:r>
                  <a:endParaRPr kumimoji="0" lang="en-US" sz="1800" b="1" i="0" u="none" strike="noStrike" kern="0" cap="none" spc="0" normalizeH="0" baseline="0" noProof="0">
                    <a:ln>
                      <a:noFill/>
                    </a:ln>
                    <a:solidFill>
                      <a:srgbClr val="2E404D"/>
                    </a:solidFill>
                    <a:effectLst/>
                    <a:uLnTx/>
                    <a:uFillTx/>
                    <a:latin typeface="Arial"/>
                    <a:ea typeface="+mn-ea"/>
                    <a:cs typeface="+mn-cs"/>
                  </a:endParaRPr>
                </a:p>
              </p:txBody>
            </p:sp>
            <p:sp>
              <p:nvSpPr>
                <p:cNvPr id="277" name="Cubo 3">
                  <a:extLst>
                    <a:ext uri="{FF2B5EF4-FFF2-40B4-BE49-F238E27FC236}">
                      <a16:creationId xmlns:a16="http://schemas.microsoft.com/office/drawing/2014/main" id="{3E4ADECE-AA10-F65E-F7E0-88517CDBC4EC}"/>
                    </a:ext>
                  </a:extLst>
                </p:cNvPr>
                <p:cNvSpPr/>
                <p:nvPr/>
              </p:nvSpPr>
              <p:spPr>
                <a:xfrm>
                  <a:off x="856146" y="2084263"/>
                  <a:ext cx="9443996" cy="3695978"/>
                </a:xfrm>
                <a:prstGeom prst="cube">
                  <a:avLst>
                    <a:gd name="adj" fmla="val 90695"/>
                  </a:avLst>
                </a:prstGeom>
                <a:solidFill>
                  <a:srgbClr val="C00000">
                    <a:alpha val="10196"/>
                  </a:srgbClr>
                </a:solidFill>
                <a:ln w="12700" cap="flat" cmpd="sng" algn="ctr">
                  <a:solidFill>
                    <a:srgbClr val="B22000"/>
                  </a:solidFill>
                  <a:prstDash val="solid"/>
                  <a:miter lim="800000"/>
                </a:ln>
                <a:effectLst>
                  <a:softEdge rad="0"/>
                </a:effectLst>
                <a:scene3d>
                  <a:camera prst="isometricLeftDown"/>
                  <a:lightRig rig="flat" dir="t"/>
                </a:scene3d>
                <a:sp3d prstMaterial="matte"/>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B22000"/>
                      </a:solidFill>
                      <a:effectLst/>
                      <a:uLnTx/>
                      <a:uFillTx/>
                      <a:latin typeface="Arial"/>
                      <a:ea typeface="+mn-ea"/>
                      <a:cs typeface="+mn-cs"/>
                    </a:rPr>
                    <a:t>Observability</a:t>
                  </a:r>
                </a:p>
              </p:txBody>
            </p:sp>
            <p:sp>
              <p:nvSpPr>
                <p:cNvPr id="278" name="Cubo 4">
                  <a:extLst>
                    <a:ext uri="{FF2B5EF4-FFF2-40B4-BE49-F238E27FC236}">
                      <a16:creationId xmlns:a16="http://schemas.microsoft.com/office/drawing/2014/main" id="{3AB0237B-82DB-A3EC-1ADE-C20742C8BD4F}"/>
                    </a:ext>
                  </a:extLst>
                </p:cNvPr>
                <p:cNvSpPr/>
                <p:nvPr/>
              </p:nvSpPr>
              <p:spPr>
                <a:xfrm>
                  <a:off x="3892793" y="2114741"/>
                  <a:ext cx="3534796" cy="720000"/>
                </a:xfrm>
                <a:prstGeom prst="cube">
                  <a:avLst>
                    <a:gd name="adj" fmla="val 44411"/>
                  </a:avLst>
                </a:prstGeom>
                <a:solidFill>
                  <a:srgbClr val="FF7A00">
                    <a:alpha val="74902"/>
                  </a:srgbClr>
                </a:solidFill>
                <a:ln w="6350" cap="flat" cmpd="sng" algn="ctr">
                  <a:solidFill>
                    <a:srgbClr val="FF7A00"/>
                  </a:solidFill>
                  <a:prstDash val="solid"/>
                  <a:miter lim="800000"/>
                </a:ln>
                <a:effectLst/>
                <a:scene3d>
                  <a:camera prst="isometricLeftDown"/>
                  <a:lightRig rig="threePt" dir="t"/>
                </a:scene3d>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rPr>
                    <a:t>Event Backbone</a:t>
                  </a:r>
                </a:p>
              </p:txBody>
            </p:sp>
            <p:sp>
              <p:nvSpPr>
                <p:cNvPr id="279" name="Rectángulo 193">
                  <a:extLst>
                    <a:ext uri="{FF2B5EF4-FFF2-40B4-BE49-F238E27FC236}">
                      <a16:creationId xmlns:a16="http://schemas.microsoft.com/office/drawing/2014/main" id="{A19DC295-1752-33EE-8FE4-CC00727DB7D6}"/>
                    </a:ext>
                  </a:extLst>
                </p:cNvPr>
                <p:cNvSpPr/>
                <p:nvPr/>
              </p:nvSpPr>
              <p:spPr>
                <a:xfrm>
                  <a:off x="5018495" y="378275"/>
                  <a:ext cx="2969625" cy="929270"/>
                </a:xfrm>
                <a:prstGeom prst="rect">
                  <a:avLst/>
                </a:prstGeom>
                <a:noFill/>
                <a:ln w="12700" cap="flat" cmpd="sng" algn="ctr">
                  <a:noFill/>
                  <a:prstDash val="solid"/>
                  <a:miter lim="800000"/>
                </a:ln>
                <a:effectLst/>
              </p:spPr>
              <p:txBody>
                <a:bodyPr lIns="36000" tIns="36000" rIns="36000" bIns="36000" rtlCol="0" anchor="t"/>
                <a:lstStyle/>
                <a:p>
                  <a:pPr lvl="0">
                    <a:defRPr/>
                  </a:pPr>
                  <a:r>
                    <a:rPr kumimoji="0" lang="en-US" sz="1200" b="1" i="0" u="none" strike="noStrike" kern="0" cap="none" spc="0" normalizeH="0" baseline="0" noProof="0">
                      <a:ln>
                        <a:noFill/>
                      </a:ln>
                      <a:solidFill>
                        <a:srgbClr val="FF7A00"/>
                      </a:solidFill>
                      <a:effectLst/>
                      <a:uLnTx/>
                      <a:uFillTx/>
                      <a:latin typeface="Arial"/>
                      <a:ea typeface="+mn-ea"/>
                      <a:cs typeface="+mn-cs"/>
                    </a:rPr>
                    <a:t>Event Backbone</a:t>
                  </a:r>
                  <a:r>
                    <a:rPr kumimoji="0" lang="en-US" sz="1200" b="0" i="0" u="none" strike="noStrike" kern="0" cap="none" spc="0" normalizeH="0" baseline="0" noProof="0">
                      <a:ln>
                        <a:noFill/>
                      </a:ln>
                      <a:solidFill>
                        <a:srgbClr val="FF7A00"/>
                      </a:solidFill>
                      <a:effectLst/>
                      <a:uLnTx/>
                      <a:uFillTx/>
                      <a:latin typeface="Arial"/>
                      <a:ea typeface="+mn-ea"/>
                      <a:cs typeface="+mn-cs"/>
                    </a:rPr>
                    <a:t>: </a:t>
                  </a:r>
                  <a:br>
                    <a:rPr kumimoji="0" lang="en-US" sz="1200" b="0" i="0" u="none" strike="noStrike" kern="0" cap="none" spc="0" normalizeH="0" baseline="0" noProof="0">
                      <a:ln>
                        <a:noFill/>
                      </a:ln>
                      <a:solidFill>
                        <a:srgbClr val="FF7A00"/>
                      </a:solidFill>
                      <a:effectLst/>
                      <a:uLnTx/>
                      <a:uFillTx/>
                      <a:latin typeface="Arial"/>
                      <a:ea typeface="+mn-ea"/>
                      <a:cs typeface="+mn-cs"/>
                    </a:rPr>
                  </a:br>
                  <a:r>
                    <a:rPr lang="en-US" sz="1000" kern="0" noProof="0">
                      <a:solidFill>
                        <a:srgbClr val="2E404D"/>
                      </a:solidFill>
                      <a:latin typeface="Arial"/>
                    </a:rPr>
                    <a:t>Event-based choreography allows for easy integration, interaction coordination, setup, and discovery</a:t>
                  </a:r>
                  <a:endParaRPr kumimoji="0" lang="en-US" sz="1200" b="0" i="0" u="none" strike="noStrike" kern="0" cap="none" spc="0" normalizeH="0" baseline="0" noProof="0">
                    <a:ln>
                      <a:noFill/>
                    </a:ln>
                    <a:solidFill>
                      <a:srgbClr val="2E404D"/>
                    </a:solidFill>
                    <a:effectLst/>
                    <a:uLnTx/>
                    <a:uFillTx/>
                    <a:latin typeface="Arial"/>
                    <a:ea typeface="+mn-ea"/>
                    <a:cs typeface="+mn-cs"/>
                  </a:endParaRPr>
                </a:p>
              </p:txBody>
            </p:sp>
            <p:cxnSp>
              <p:nvCxnSpPr>
                <p:cNvPr id="280" name="Conector: angular 194">
                  <a:extLst>
                    <a:ext uri="{FF2B5EF4-FFF2-40B4-BE49-F238E27FC236}">
                      <a16:creationId xmlns:a16="http://schemas.microsoft.com/office/drawing/2014/main" id="{A1D7A415-5FE8-30B3-A774-5E0808DB30DD}"/>
                    </a:ext>
                  </a:extLst>
                </p:cNvPr>
                <p:cNvCxnSpPr>
                  <a:cxnSpLocks/>
                  <a:stCxn id="279" idx="1"/>
                </p:cNvCxnSpPr>
                <p:nvPr/>
              </p:nvCxnSpPr>
              <p:spPr>
                <a:xfrm rot="10800000" flipV="1">
                  <a:off x="4637243" y="842910"/>
                  <a:ext cx="381253" cy="667506"/>
                </a:xfrm>
                <a:prstGeom prst="bentConnector2">
                  <a:avLst/>
                </a:prstGeom>
                <a:noFill/>
                <a:ln w="12700" cap="flat" cmpd="sng" algn="ctr">
                  <a:solidFill>
                    <a:srgbClr val="FF7A00"/>
                  </a:solidFill>
                  <a:prstDash val="sysDash"/>
                  <a:miter lim="800000"/>
                  <a:tailEnd type="oval"/>
                </a:ln>
                <a:effectLst/>
              </p:spPr>
            </p:cxnSp>
            <p:sp>
              <p:nvSpPr>
                <p:cNvPr id="281" name="Rectángulo 10">
                  <a:extLst>
                    <a:ext uri="{FF2B5EF4-FFF2-40B4-BE49-F238E27FC236}">
                      <a16:creationId xmlns:a16="http://schemas.microsoft.com/office/drawing/2014/main" id="{13A040F9-024E-2347-7D49-EC363FFABB26}"/>
                    </a:ext>
                  </a:extLst>
                </p:cNvPr>
                <p:cNvSpPr/>
                <p:nvPr/>
              </p:nvSpPr>
              <p:spPr>
                <a:xfrm>
                  <a:off x="29884" y="3490834"/>
                  <a:ext cx="1805242" cy="1224315"/>
                </a:xfrm>
                <a:prstGeom prst="rect">
                  <a:avLst/>
                </a:prstGeom>
                <a:noFill/>
                <a:ln w="12700" cap="flat" cmpd="sng" algn="ctr">
                  <a:noFill/>
                  <a:prstDash val="solid"/>
                  <a:miter lim="800000"/>
                </a:ln>
                <a:effectLst/>
              </p:spPr>
              <p:txBody>
                <a:bodyPr lIns="36000" tIns="36000" rIns="36000" bIns="36000" rtlCol="0" anchor="ctr"/>
                <a:lstStyle/>
                <a:p>
                  <a:pPr lvl="0" algn="r">
                    <a:defRPr/>
                  </a:pPr>
                  <a:r>
                    <a:rPr kumimoji="0" lang="en-US" sz="1200" b="1" i="0" u="none" strike="noStrike" kern="0" cap="none" spc="0" normalizeH="0" baseline="0" noProof="0">
                      <a:ln>
                        <a:noFill/>
                      </a:ln>
                      <a:solidFill>
                        <a:srgbClr val="3E6098"/>
                      </a:solidFill>
                      <a:effectLst/>
                      <a:uLnTx/>
                      <a:uFillTx/>
                      <a:latin typeface="Arial"/>
                      <a:ea typeface="+mn-ea"/>
                      <a:cs typeface="+mn-cs"/>
                    </a:rPr>
                    <a:t>Operator</a:t>
                  </a:r>
                  <a:r>
                    <a:rPr kumimoji="0" lang="en-US" sz="1200" b="0" i="0" u="none" strike="noStrike" kern="0" cap="none" spc="0" normalizeH="0" baseline="0" noProof="0">
                      <a:ln>
                        <a:noFill/>
                      </a:ln>
                      <a:solidFill>
                        <a:srgbClr val="070F26">
                          <a:lumMod val="25000"/>
                          <a:lumOff val="75000"/>
                        </a:srgbClr>
                      </a:solidFill>
                      <a:effectLst/>
                      <a:uLnTx/>
                      <a:uFillTx/>
                      <a:latin typeface="Arial"/>
                      <a:ea typeface="+mn-ea"/>
                      <a:cs typeface="+mn-cs"/>
                    </a:rPr>
                    <a:t>: </a:t>
                  </a:r>
                  <a:br>
                    <a:rPr kumimoji="0" lang="en-US" sz="1200" b="0" i="0" u="none" strike="noStrike" kern="0" cap="none" spc="0" normalizeH="0" baseline="0" noProof="0">
                      <a:ln>
                        <a:noFill/>
                      </a:ln>
                      <a:solidFill>
                        <a:srgbClr val="070F26">
                          <a:lumMod val="25000"/>
                          <a:lumOff val="75000"/>
                        </a:srgbClr>
                      </a:solidFill>
                      <a:effectLst/>
                      <a:uLnTx/>
                      <a:uFillTx/>
                      <a:latin typeface="Arial"/>
                      <a:ea typeface="+mn-ea"/>
                      <a:cs typeface="+mn-cs"/>
                    </a:rPr>
                  </a:br>
                  <a:r>
                    <a:rPr lang="en-US" sz="1000" kern="0" noProof="0">
                      <a:solidFill>
                        <a:srgbClr val="2E404D"/>
                      </a:solidFill>
                      <a:latin typeface="Arial"/>
                    </a:rPr>
                    <a:t>Component that standardizes and simplifies communication with agents in terms of configuration capabilities</a:t>
                  </a:r>
                  <a:endParaRPr kumimoji="0" lang="en-US" sz="1200" b="0" i="0" u="none" strike="noStrike" kern="0" cap="none" spc="0" normalizeH="0" baseline="0" noProof="0">
                    <a:ln>
                      <a:noFill/>
                    </a:ln>
                    <a:solidFill>
                      <a:srgbClr val="2E404D"/>
                    </a:solidFill>
                    <a:effectLst/>
                    <a:uLnTx/>
                    <a:uFillTx/>
                    <a:latin typeface="Arial"/>
                    <a:ea typeface="+mn-ea"/>
                    <a:cs typeface="+mn-cs"/>
                  </a:endParaRPr>
                </a:p>
              </p:txBody>
            </p:sp>
            <p:cxnSp>
              <p:nvCxnSpPr>
                <p:cNvPr id="282" name="Conector: angular 106">
                  <a:extLst>
                    <a:ext uri="{FF2B5EF4-FFF2-40B4-BE49-F238E27FC236}">
                      <a16:creationId xmlns:a16="http://schemas.microsoft.com/office/drawing/2014/main" id="{F53648C4-CE7B-AE4B-1FDE-50594A95D158}"/>
                    </a:ext>
                  </a:extLst>
                </p:cNvPr>
                <p:cNvCxnSpPr>
                  <a:cxnSpLocks/>
                  <a:stCxn id="281" idx="3"/>
                </p:cNvCxnSpPr>
                <p:nvPr/>
              </p:nvCxnSpPr>
              <p:spPr>
                <a:xfrm flipV="1">
                  <a:off x="1835126" y="3835050"/>
                  <a:ext cx="1646456" cy="267942"/>
                </a:xfrm>
                <a:prstGeom prst="bentConnector3">
                  <a:avLst>
                    <a:gd name="adj1" fmla="val 100093"/>
                  </a:avLst>
                </a:prstGeom>
                <a:noFill/>
                <a:ln w="12700" cap="flat" cmpd="sng" algn="ctr">
                  <a:solidFill>
                    <a:srgbClr val="070F26">
                      <a:lumMod val="50000"/>
                      <a:lumOff val="50000"/>
                    </a:srgbClr>
                  </a:solidFill>
                  <a:prstDash val="sysDash"/>
                  <a:miter lim="800000"/>
                  <a:tailEnd type="oval"/>
                </a:ln>
                <a:effectLst/>
              </p:spPr>
            </p:cxnSp>
            <p:sp>
              <p:nvSpPr>
                <p:cNvPr id="283" name="Rectángulo 107">
                  <a:extLst>
                    <a:ext uri="{FF2B5EF4-FFF2-40B4-BE49-F238E27FC236}">
                      <a16:creationId xmlns:a16="http://schemas.microsoft.com/office/drawing/2014/main" id="{DD7434CC-BE74-98D9-9F62-485276ADC8F4}"/>
                    </a:ext>
                  </a:extLst>
                </p:cNvPr>
                <p:cNvSpPr/>
                <p:nvPr/>
              </p:nvSpPr>
              <p:spPr>
                <a:xfrm>
                  <a:off x="1742244" y="5195260"/>
                  <a:ext cx="2109266" cy="1344682"/>
                </a:xfrm>
                <a:prstGeom prst="rect">
                  <a:avLst/>
                </a:prstGeom>
                <a:noFill/>
                <a:ln w="12700" cap="flat" cmpd="sng" algn="ctr">
                  <a:noFill/>
                  <a:prstDash val="solid"/>
                  <a:miter lim="800000"/>
                </a:ln>
                <a:effectLst/>
              </p:spPr>
              <p:txBody>
                <a:bodyPr lIns="36000" tIns="36000" rIns="36000" bIns="36000" rtlCol="0" anchor="t"/>
                <a:lstStyle/>
                <a:p>
                  <a:pPr lvl="0" algn="r">
                    <a:defRPr/>
                  </a:pPr>
                  <a:r>
                    <a:rPr kumimoji="0" lang="en-US" sz="1200" b="1" i="0" u="none" strike="noStrike" kern="0" cap="none" spc="0" normalizeH="0" baseline="0" noProof="0">
                      <a:ln>
                        <a:noFill/>
                      </a:ln>
                      <a:solidFill>
                        <a:srgbClr val="387085"/>
                      </a:solidFill>
                      <a:effectLst/>
                      <a:uLnTx/>
                      <a:uFillTx/>
                      <a:latin typeface="Arial"/>
                      <a:ea typeface="+mn-ea"/>
                      <a:cs typeface="+mn-cs"/>
                    </a:rPr>
                    <a:t>Agent: </a:t>
                  </a:r>
                  <a:br>
                    <a:rPr kumimoji="0" lang="en-US" sz="1200" b="1" i="0" u="none" strike="noStrike" kern="0" cap="none" spc="0" normalizeH="0" baseline="0" noProof="0">
                      <a:ln>
                        <a:noFill/>
                      </a:ln>
                      <a:solidFill>
                        <a:srgbClr val="00DFED">
                          <a:lumMod val="75000"/>
                        </a:srgbClr>
                      </a:solidFill>
                      <a:effectLst/>
                      <a:uLnTx/>
                      <a:uFillTx/>
                      <a:latin typeface="Arial"/>
                      <a:ea typeface="+mn-ea"/>
                      <a:cs typeface="+mn-cs"/>
                    </a:rPr>
                  </a:br>
                  <a:r>
                    <a:rPr lang="en-US" sz="1000" kern="0" noProof="0">
                      <a:solidFill>
                        <a:srgbClr val="2E404D"/>
                      </a:solidFill>
                      <a:latin typeface="Arial"/>
                    </a:rPr>
                    <a:t>Various agents perform different actions based on specific use cases based on a </a:t>
                  </a:r>
                  <a:r>
                    <a:rPr lang="en-US" sz="1000" kern="0" noProof="0" err="1">
                      <a:solidFill>
                        <a:srgbClr val="2E404D"/>
                      </a:solidFill>
                      <a:latin typeface="Arial"/>
                    </a:rPr>
                    <a:t>ReAct</a:t>
                  </a:r>
                  <a:r>
                    <a:rPr lang="en-US" sz="1000" kern="0" noProof="0">
                      <a:solidFill>
                        <a:srgbClr val="2E404D"/>
                      </a:solidFill>
                      <a:latin typeface="Arial"/>
                    </a:rPr>
                    <a:t> pattern. Each agent has a different role and different statuses</a:t>
                  </a:r>
                  <a:endParaRPr kumimoji="0" lang="en-US" sz="1200" b="0" i="0" u="none" strike="noStrike" kern="0" cap="none" spc="0" normalizeH="0" baseline="0" noProof="0">
                    <a:ln>
                      <a:noFill/>
                    </a:ln>
                    <a:solidFill>
                      <a:srgbClr val="2E404D"/>
                    </a:solidFill>
                    <a:effectLst/>
                    <a:uLnTx/>
                    <a:uFillTx/>
                    <a:latin typeface="Arial"/>
                    <a:ea typeface="+mn-ea"/>
                    <a:cs typeface="+mn-cs"/>
                  </a:endParaRPr>
                </a:p>
              </p:txBody>
            </p:sp>
            <p:sp>
              <p:nvSpPr>
                <p:cNvPr id="284" name="Cubo 113">
                  <a:extLst>
                    <a:ext uri="{FF2B5EF4-FFF2-40B4-BE49-F238E27FC236}">
                      <a16:creationId xmlns:a16="http://schemas.microsoft.com/office/drawing/2014/main" id="{C3A96349-FCDD-C976-A912-2E8B383CC210}"/>
                    </a:ext>
                  </a:extLst>
                </p:cNvPr>
                <p:cNvSpPr/>
                <p:nvPr/>
              </p:nvSpPr>
              <p:spPr>
                <a:xfrm>
                  <a:off x="5228269" y="3847780"/>
                  <a:ext cx="1116000" cy="720000"/>
                </a:xfrm>
                <a:prstGeom prst="cube">
                  <a:avLst>
                    <a:gd name="adj" fmla="val 47990"/>
                  </a:avLst>
                </a:prstGeom>
                <a:solidFill>
                  <a:srgbClr val="06586A">
                    <a:alpha val="74902"/>
                  </a:srgbClr>
                </a:solidFill>
                <a:ln w="6350" cap="flat" cmpd="sng" algn="ctr">
                  <a:solidFill>
                    <a:srgbClr val="06586A"/>
                  </a:solidFill>
                  <a:prstDash val="solid"/>
                  <a:miter lim="800000"/>
                </a:ln>
                <a:effectLst/>
                <a:scene3d>
                  <a:camera prst="isometricLeftDown"/>
                  <a:lightRig rig="threePt" dir="t"/>
                </a:scene3d>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rPr>
                    <a:t>Agent</a:t>
                  </a:r>
                </a:p>
              </p:txBody>
            </p:sp>
            <p:cxnSp>
              <p:nvCxnSpPr>
                <p:cNvPr id="285" name="Conector recto de flecha 114">
                  <a:extLst>
                    <a:ext uri="{FF2B5EF4-FFF2-40B4-BE49-F238E27FC236}">
                      <a16:creationId xmlns:a16="http://schemas.microsoft.com/office/drawing/2014/main" id="{20F18FDE-A4BC-52D4-9F68-45AC91584C1D}"/>
                    </a:ext>
                  </a:extLst>
                </p:cNvPr>
                <p:cNvCxnSpPr>
                  <a:cxnSpLocks/>
                </p:cNvCxnSpPr>
                <p:nvPr/>
              </p:nvCxnSpPr>
              <p:spPr>
                <a:xfrm flipV="1">
                  <a:off x="3785283" y="2444790"/>
                  <a:ext cx="1152264" cy="719385"/>
                </a:xfrm>
                <a:prstGeom prst="straightConnector1">
                  <a:avLst/>
                </a:prstGeom>
                <a:noFill/>
                <a:ln w="19050" cap="flat" cmpd="sng" algn="ctr">
                  <a:solidFill>
                    <a:srgbClr val="00CB5D"/>
                  </a:solidFill>
                  <a:prstDash val="sysDot"/>
                  <a:miter lim="800000"/>
                  <a:headEnd type="triangle"/>
                  <a:tailEnd type="triangle"/>
                </a:ln>
                <a:effectLst/>
              </p:spPr>
            </p:cxnSp>
            <p:cxnSp>
              <p:nvCxnSpPr>
                <p:cNvPr id="286" name="Conector recto de flecha 115">
                  <a:extLst>
                    <a:ext uri="{FF2B5EF4-FFF2-40B4-BE49-F238E27FC236}">
                      <a16:creationId xmlns:a16="http://schemas.microsoft.com/office/drawing/2014/main" id="{1B63B007-9AAB-CB52-0BD3-CA9460057C6E}"/>
                    </a:ext>
                  </a:extLst>
                </p:cNvPr>
                <p:cNvCxnSpPr>
                  <a:cxnSpLocks/>
                </p:cNvCxnSpPr>
                <p:nvPr/>
              </p:nvCxnSpPr>
              <p:spPr>
                <a:xfrm flipV="1">
                  <a:off x="4725378" y="2474741"/>
                  <a:ext cx="408881" cy="296847"/>
                </a:xfrm>
                <a:prstGeom prst="straightConnector1">
                  <a:avLst/>
                </a:prstGeom>
                <a:noFill/>
                <a:ln w="19050" cap="flat" cmpd="sng" algn="ctr">
                  <a:solidFill>
                    <a:srgbClr val="00CB5D"/>
                  </a:solidFill>
                  <a:prstDash val="sysDot"/>
                  <a:miter lim="800000"/>
                  <a:headEnd type="triangle"/>
                  <a:tailEnd type="triangle"/>
                </a:ln>
                <a:effectLst/>
              </p:spPr>
            </p:cxnSp>
            <p:cxnSp>
              <p:nvCxnSpPr>
                <p:cNvPr id="287" name="Conector recto de flecha 116">
                  <a:extLst>
                    <a:ext uri="{FF2B5EF4-FFF2-40B4-BE49-F238E27FC236}">
                      <a16:creationId xmlns:a16="http://schemas.microsoft.com/office/drawing/2014/main" id="{C2C9EE12-BC7A-54EF-A7F9-4AC5CACA1D1C}"/>
                    </a:ext>
                  </a:extLst>
                </p:cNvPr>
                <p:cNvCxnSpPr>
                  <a:cxnSpLocks/>
                </p:cNvCxnSpPr>
                <p:nvPr/>
              </p:nvCxnSpPr>
              <p:spPr>
                <a:xfrm flipV="1">
                  <a:off x="5296718" y="3001885"/>
                  <a:ext cx="762875" cy="565389"/>
                </a:xfrm>
                <a:prstGeom prst="straightConnector1">
                  <a:avLst/>
                </a:prstGeom>
                <a:noFill/>
                <a:ln w="19050" cap="flat" cmpd="sng" algn="ctr">
                  <a:solidFill>
                    <a:srgbClr val="FF7A00"/>
                  </a:solidFill>
                  <a:prstDash val="sysDot"/>
                  <a:miter lim="800000"/>
                  <a:headEnd type="triangle"/>
                  <a:tailEnd type="triangle"/>
                </a:ln>
                <a:effectLst/>
              </p:spPr>
            </p:cxnSp>
            <p:cxnSp>
              <p:nvCxnSpPr>
                <p:cNvPr id="288" name="Conector: angular 118">
                  <a:extLst>
                    <a:ext uri="{FF2B5EF4-FFF2-40B4-BE49-F238E27FC236}">
                      <a16:creationId xmlns:a16="http://schemas.microsoft.com/office/drawing/2014/main" id="{0D6F6162-75C4-21F8-B921-04C271460871}"/>
                    </a:ext>
                  </a:extLst>
                </p:cNvPr>
                <p:cNvCxnSpPr>
                  <a:cxnSpLocks/>
                </p:cNvCxnSpPr>
                <p:nvPr/>
              </p:nvCxnSpPr>
              <p:spPr>
                <a:xfrm flipV="1">
                  <a:off x="3851510" y="4633541"/>
                  <a:ext cx="2157542" cy="828000"/>
                </a:xfrm>
                <a:prstGeom prst="bentConnector3">
                  <a:avLst>
                    <a:gd name="adj1" fmla="val 101211"/>
                  </a:avLst>
                </a:prstGeom>
                <a:noFill/>
                <a:ln w="12700" cap="flat" cmpd="sng" algn="ctr">
                  <a:solidFill>
                    <a:srgbClr val="387085"/>
                  </a:solidFill>
                  <a:prstDash val="sysDash"/>
                  <a:miter lim="800000"/>
                  <a:tailEnd type="oval"/>
                </a:ln>
                <a:effectLst/>
              </p:spPr>
            </p:cxnSp>
            <p:sp>
              <p:nvSpPr>
                <p:cNvPr id="289" name="Rectángulo: esquinas redondeadas 124">
                  <a:extLst>
                    <a:ext uri="{FF2B5EF4-FFF2-40B4-BE49-F238E27FC236}">
                      <a16:creationId xmlns:a16="http://schemas.microsoft.com/office/drawing/2014/main" id="{BCBB1D31-D95F-3337-6E03-03320532DD60}"/>
                    </a:ext>
                  </a:extLst>
                </p:cNvPr>
                <p:cNvSpPr/>
                <p:nvPr/>
              </p:nvSpPr>
              <p:spPr>
                <a:xfrm>
                  <a:off x="7211118" y="5111527"/>
                  <a:ext cx="533063" cy="1502394"/>
                </a:xfrm>
                <a:prstGeom prst="roundRect">
                  <a:avLst>
                    <a:gd name="adj" fmla="val 4762"/>
                  </a:avLst>
                </a:prstGeom>
                <a:solidFill>
                  <a:srgbClr val="F2F2F2">
                    <a:alpha val="25098"/>
                  </a:srgbClr>
                </a:solidFill>
                <a:ln w="12700" cap="flat" cmpd="sng" algn="ctr">
                  <a:solidFill>
                    <a:srgbClr val="6BB8F2"/>
                  </a:solid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pic>
              <p:nvPicPr>
                <p:cNvPr id="290" name="Imagen 125">
                  <a:extLst>
                    <a:ext uri="{FF2B5EF4-FFF2-40B4-BE49-F238E27FC236}">
                      <a16:creationId xmlns:a16="http://schemas.microsoft.com/office/drawing/2014/main" id="{DC587C50-F4A0-1818-B300-C1DACB44CDF3}"/>
                    </a:ext>
                  </a:extLst>
                </p:cNvPr>
                <p:cNvPicPr>
                  <a:picLocks noChangeAspect="1"/>
                </p:cNvPicPr>
                <p:nvPr/>
              </p:nvPicPr>
              <p:blipFill>
                <a:blip r:embed="rId3"/>
                <a:stretch>
                  <a:fillRect/>
                </a:stretch>
              </p:blipFill>
              <p:spPr>
                <a:xfrm>
                  <a:off x="7272600" y="5163135"/>
                  <a:ext cx="418236" cy="296074"/>
                </a:xfrm>
                <a:prstGeom prst="rect">
                  <a:avLst/>
                </a:prstGeom>
              </p:spPr>
            </p:pic>
            <p:pic>
              <p:nvPicPr>
                <p:cNvPr id="291" name="Imagen 126">
                  <a:extLst>
                    <a:ext uri="{FF2B5EF4-FFF2-40B4-BE49-F238E27FC236}">
                      <a16:creationId xmlns:a16="http://schemas.microsoft.com/office/drawing/2014/main" id="{EBE3EE47-1AEE-6EDB-DDB3-30EBAF9A2F54}"/>
                    </a:ext>
                  </a:extLst>
                </p:cNvPr>
                <p:cNvPicPr>
                  <a:picLocks noChangeAspect="1"/>
                </p:cNvPicPr>
                <p:nvPr/>
              </p:nvPicPr>
              <p:blipFill>
                <a:blip r:embed="rId4"/>
                <a:stretch>
                  <a:fillRect/>
                </a:stretch>
              </p:blipFill>
              <p:spPr>
                <a:xfrm>
                  <a:off x="7272600" y="5474653"/>
                  <a:ext cx="418236" cy="287895"/>
                </a:xfrm>
                <a:prstGeom prst="rect">
                  <a:avLst/>
                </a:prstGeom>
              </p:spPr>
            </p:pic>
            <p:pic>
              <p:nvPicPr>
                <p:cNvPr id="292" name="Imagen 127">
                  <a:extLst>
                    <a:ext uri="{FF2B5EF4-FFF2-40B4-BE49-F238E27FC236}">
                      <a16:creationId xmlns:a16="http://schemas.microsoft.com/office/drawing/2014/main" id="{4D03BAA6-1C3D-52DA-3D49-D7D345F3B688}"/>
                    </a:ext>
                  </a:extLst>
                </p:cNvPr>
                <p:cNvPicPr>
                  <a:picLocks noChangeAspect="1"/>
                </p:cNvPicPr>
                <p:nvPr/>
              </p:nvPicPr>
              <p:blipFill>
                <a:blip r:embed="rId5"/>
                <a:stretch>
                  <a:fillRect/>
                </a:stretch>
              </p:blipFill>
              <p:spPr>
                <a:xfrm>
                  <a:off x="7272600" y="5779824"/>
                  <a:ext cx="418236" cy="157381"/>
                </a:xfrm>
                <a:prstGeom prst="rect">
                  <a:avLst/>
                </a:prstGeom>
              </p:spPr>
            </p:pic>
            <p:pic>
              <p:nvPicPr>
                <p:cNvPr id="293" name="Imagen 128">
                  <a:extLst>
                    <a:ext uri="{FF2B5EF4-FFF2-40B4-BE49-F238E27FC236}">
                      <a16:creationId xmlns:a16="http://schemas.microsoft.com/office/drawing/2014/main" id="{EFB2575E-2576-FF36-B2ED-00D5C2138A62}"/>
                    </a:ext>
                  </a:extLst>
                </p:cNvPr>
                <p:cNvPicPr>
                  <a:picLocks noChangeAspect="1"/>
                </p:cNvPicPr>
                <p:nvPr/>
              </p:nvPicPr>
              <p:blipFill>
                <a:blip r:embed="rId6"/>
                <a:stretch>
                  <a:fillRect/>
                </a:stretch>
              </p:blipFill>
              <p:spPr>
                <a:xfrm>
                  <a:off x="7272600" y="5950162"/>
                  <a:ext cx="418236" cy="247153"/>
                </a:xfrm>
                <a:prstGeom prst="rect">
                  <a:avLst/>
                </a:prstGeom>
              </p:spPr>
            </p:pic>
            <p:cxnSp>
              <p:nvCxnSpPr>
                <p:cNvPr id="294" name="Conector recto de flecha 129">
                  <a:extLst>
                    <a:ext uri="{FF2B5EF4-FFF2-40B4-BE49-F238E27FC236}">
                      <a16:creationId xmlns:a16="http://schemas.microsoft.com/office/drawing/2014/main" id="{2A6CC66B-5194-13E1-944C-7E92CE3C1A05}"/>
                    </a:ext>
                  </a:extLst>
                </p:cNvPr>
                <p:cNvCxnSpPr>
                  <a:cxnSpLocks/>
                </p:cNvCxnSpPr>
                <p:nvPr/>
              </p:nvCxnSpPr>
              <p:spPr>
                <a:xfrm>
                  <a:off x="6800979" y="2843219"/>
                  <a:ext cx="467552" cy="254485"/>
                </a:xfrm>
                <a:prstGeom prst="straightConnector1">
                  <a:avLst/>
                </a:prstGeom>
                <a:noFill/>
                <a:ln w="19050" cap="flat" cmpd="sng" algn="ctr">
                  <a:solidFill>
                    <a:srgbClr val="FF00FF"/>
                  </a:solidFill>
                  <a:prstDash val="sysDot"/>
                  <a:miter lim="800000"/>
                  <a:headEnd type="triangle"/>
                  <a:tailEnd type="triangle"/>
                </a:ln>
                <a:effectLst/>
              </p:spPr>
            </p:cxnSp>
            <p:sp>
              <p:nvSpPr>
                <p:cNvPr id="295" name="Cubo 130">
                  <a:extLst>
                    <a:ext uri="{FF2B5EF4-FFF2-40B4-BE49-F238E27FC236}">
                      <a16:creationId xmlns:a16="http://schemas.microsoft.com/office/drawing/2014/main" id="{BE876103-5CB5-B54E-F56F-1A1A8D16C453}"/>
                    </a:ext>
                  </a:extLst>
                </p:cNvPr>
                <p:cNvSpPr/>
                <p:nvPr/>
              </p:nvSpPr>
              <p:spPr>
                <a:xfrm>
                  <a:off x="6785451" y="3301317"/>
                  <a:ext cx="1980000" cy="720000"/>
                </a:xfrm>
                <a:prstGeom prst="cube">
                  <a:avLst>
                    <a:gd name="adj" fmla="val 47490"/>
                  </a:avLst>
                </a:prstGeom>
                <a:solidFill>
                  <a:srgbClr val="7030A0"/>
                </a:solidFill>
                <a:ln w="12700" cap="flat" cmpd="sng" algn="ctr">
                  <a:solidFill>
                    <a:srgbClr val="7030A0"/>
                  </a:solidFill>
                  <a:prstDash val="solid"/>
                  <a:miter lim="800000"/>
                </a:ln>
                <a:effectLst/>
                <a:scene3d>
                  <a:camera prst="orthographicFront">
                    <a:rot lat="2100000" lon="2700000" rev="0"/>
                  </a:camera>
                  <a:lightRig rig="threePt" dir="t"/>
                </a:scene3d>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rPr>
                    <a:t>Context Backbone</a:t>
                  </a:r>
                </a:p>
              </p:txBody>
            </p:sp>
            <p:sp>
              <p:nvSpPr>
                <p:cNvPr id="296" name="Cubo 131">
                  <a:extLst>
                    <a:ext uri="{FF2B5EF4-FFF2-40B4-BE49-F238E27FC236}">
                      <a16:creationId xmlns:a16="http://schemas.microsoft.com/office/drawing/2014/main" id="{7D8F965C-FD89-0540-5BB9-2F365EB799FD}"/>
                    </a:ext>
                  </a:extLst>
                </p:cNvPr>
                <p:cNvSpPr/>
                <p:nvPr/>
              </p:nvSpPr>
              <p:spPr>
                <a:xfrm>
                  <a:off x="6999325" y="3024069"/>
                  <a:ext cx="1728000" cy="720000"/>
                </a:xfrm>
                <a:prstGeom prst="cube">
                  <a:avLst>
                    <a:gd name="adj" fmla="val 43448"/>
                  </a:avLst>
                </a:prstGeom>
                <a:solidFill>
                  <a:srgbClr val="FF66FF"/>
                </a:solidFill>
                <a:ln w="6350" cap="flat" cmpd="sng" algn="ctr">
                  <a:solidFill>
                    <a:srgbClr val="FF66FF"/>
                  </a:solidFill>
                  <a:prstDash val="solid"/>
                  <a:miter lim="800000"/>
                </a:ln>
                <a:effectLst/>
                <a:scene3d>
                  <a:camera prst="isometricLeftDown"/>
                  <a:lightRig rig="threePt" dir="t"/>
                </a:scene3d>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Arial"/>
                      <a:ea typeface="+mn-ea"/>
                      <a:cs typeface="+mn-cs"/>
                    </a:rPr>
                    <a:t>Contextualizer</a:t>
                  </a: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297" name="Cubo 136">
                  <a:extLst>
                    <a:ext uri="{FF2B5EF4-FFF2-40B4-BE49-F238E27FC236}">
                      <a16:creationId xmlns:a16="http://schemas.microsoft.com/office/drawing/2014/main" id="{059C1217-899D-F594-7AD5-8EEC9C9EF762}"/>
                    </a:ext>
                  </a:extLst>
                </p:cNvPr>
                <p:cNvSpPr/>
                <p:nvPr/>
              </p:nvSpPr>
              <p:spPr>
                <a:xfrm>
                  <a:off x="4062705" y="2673980"/>
                  <a:ext cx="1116000" cy="720000"/>
                </a:xfrm>
                <a:prstGeom prst="cube">
                  <a:avLst>
                    <a:gd name="adj" fmla="val 46667"/>
                  </a:avLst>
                </a:prstGeom>
                <a:solidFill>
                  <a:srgbClr val="06586A">
                    <a:alpha val="74902"/>
                  </a:srgbClr>
                </a:solidFill>
                <a:ln w="6350" cap="flat" cmpd="sng" algn="ctr">
                  <a:solidFill>
                    <a:srgbClr val="06586A"/>
                  </a:solidFill>
                  <a:prstDash val="solid"/>
                  <a:miter lim="800000"/>
                </a:ln>
                <a:effectLst/>
                <a:scene3d>
                  <a:camera prst="isometricLeftDown"/>
                  <a:lightRig rig="threePt" dir="t"/>
                </a:scene3d>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rPr>
                    <a:t>Agent</a:t>
                  </a:r>
                </a:p>
              </p:txBody>
            </p:sp>
            <p:sp>
              <p:nvSpPr>
                <p:cNvPr id="298" name="Rectángulo 137">
                  <a:extLst>
                    <a:ext uri="{FF2B5EF4-FFF2-40B4-BE49-F238E27FC236}">
                      <a16:creationId xmlns:a16="http://schemas.microsoft.com/office/drawing/2014/main" id="{839FD6F5-D612-4861-0B74-F41D012E5C01}"/>
                    </a:ext>
                  </a:extLst>
                </p:cNvPr>
                <p:cNvSpPr/>
                <p:nvPr/>
              </p:nvSpPr>
              <p:spPr>
                <a:xfrm>
                  <a:off x="7614347" y="2124783"/>
                  <a:ext cx="1880470" cy="1029440"/>
                </a:xfrm>
                <a:prstGeom prst="rect">
                  <a:avLst/>
                </a:prstGeom>
                <a:noFill/>
                <a:ln w="12700" cap="flat" cmpd="sng" algn="ctr">
                  <a:noFill/>
                  <a:prstDash val="solid"/>
                  <a:miter lim="800000"/>
                </a:ln>
                <a:effectLst/>
              </p:spPr>
              <p:txBody>
                <a:bodyPr lIns="36000" tIns="36000" rIns="36000" bIns="36000" rtlCol="0" anchor="t"/>
                <a:lstStyle/>
                <a:p>
                  <a:pPr lvl="0">
                    <a:defRPr/>
                  </a:pPr>
                  <a:r>
                    <a:rPr kumimoji="0" lang="en-US" sz="1200" b="1" i="0" u="none" strike="noStrike" kern="0" cap="none" spc="0" normalizeH="0" baseline="0" noProof="0" err="1">
                      <a:ln>
                        <a:noFill/>
                      </a:ln>
                      <a:solidFill>
                        <a:srgbClr val="FF66FF"/>
                      </a:solidFill>
                      <a:effectLst/>
                      <a:uLnTx/>
                      <a:uFillTx/>
                      <a:latin typeface="Arial"/>
                      <a:ea typeface="+mn-ea"/>
                      <a:cs typeface="+mn-cs"/>
                    </a:rPr>
                    <a:t>Contextualizer</a:t>
                  </a:r>
                  <a:r>
                    <a:rPr kumimoji="0" lang="en-US" sz="1200" b="0" i="0" u="none" strike="noStrike" kern="0" cap="none" spc="0" normalizeH="0" baseline="0" noProof="0">
                      <a:ln>
                        <a:noFill/>
                      </a:ln>
                      <a:solidFill>
                        <a:srgbClr val="FF7A00"/>
                      </a:solidFill>
                      <a:effectLst/>
                      <a:uLnTx/>
                      <a:uFillTx/>
                      <a:latin typeface="Arial"/>
                      <a:ea typeface="+mn-ea"/>
                      <a:cs typeface="+mn-cs"/>
                    </a:rPr>
                    <a:t>: </a:t>
                  </a:r>
                  <a:br>
                    <a:rPr kumimoji="0" lang="en-US" sz="1200" b="0" i="0" u="none" strike="noStrike" kern="0" cap="none" spc="0" normalizeH="0" baseline="0" noProof="0">
                      <a:ln>
                        <a:noFill/>
                      </a:ln>
                      <a:solidFill>
                        <a:srgbClr val="FF7A00"/>
                      </a:solidFill>
                      <a:effectLst/>
                      <a:uLnTx/>
                      <a:uFillTx/>
                      <a:latin typeface="Arial"/>
                      <a:ea typeface="+mn-ea"/>
                      <a:cs typeface="+mn-cs"/>
                    </a:rPr>
                  </a:br>
                  <a:r>
                    <a:rPr lang="en-US" sz="1000" kern="0" noProof="0">
                      <a:solidFill>
                        <a:srgbClr val="2E404D"/>
                      </a:solidFill>
                      <a:latin typeface="Arial"/>
                    </a:rPr>
                    <a:t>Component that creates and retrieves knowledge for agents and synthesizes previous experience</a:t>
                  </a:r>
                  <a:endParaRPr kumimoji="0" lang="en-US" sz="1200" b="0" i="0" u="none" strike="noStrike" kern="0" cap="none" spc="0" normalizeH="0" baseline="0" noProof="0">
                    <a:ln>
                      <a:noFill/>
                    </a:ln>
                    <a:solidFill>
                      <a:srgbClr val="2E404D"/>
                    </a:solidFill>
                    <a:effectLst/>
                    <a:uLnTx/>
                    <a:uFillTx/>
                    <a:latin typeface="Arial"/>
                    <a:ea typeface="+mn-ea"/>
                    <a:cs typeface="+mn-cs"/>
                  </a:endParaRPr>
                </a:p>
              </p:txBody>
            </p:sp>
            <p:cxnSp>
              <p:nvCxnSpPr>
                <p:cNvPr id="299" name="Conector: angular 138">
                  <a:extLst>
                    <a:ext uri="{FF2B5EF4-FFF2-40B4-BE49-F238E27FC236}">
                      <a16:creationId xmlns:a16="http://schemas.microsoft.com/office/drawing/2014/main" id="{9F316561-A829-B64F-0144-E2E6ADF562A8}"/>
                    </a:ext>
                  </a:extLst>
                </p:cNvPr>
                <p:cNvCxnSpPr>
                  <a:cxnSpLocks/>
                </p:cNvCxnSpPr>
                <p:nvPr/>
              </p:nvCxnSpPr>
              <p:spPr>
                <a:xfrm rot="5400000">
                  <a:off x="7355739" y="2581749"/>
                  <a:ext cx="504000" cy="0"/>
                </a:xfrm>
                <a:prstGeom prst="bentConnector3">
                  <a:avLst>
                    <a:gd name="adj1" fmla="val 50000"/>
                  </a:avLst>
                </a:prstGeom>
                <a:noFill/>
                <a:ln w="12700" cap="flat" cmpd="sng" algn="ctr">
                  <a:solidFill>
                    <a:srgbClr val="FF66FF"/>
                  </a:solidFill>
                  <a:prstDash val="sysDash"/>
                  <a:miter lim="800000"/>
                  <a:tailEnd type="oval"/>
                </a:ln>
                <a:effectLst/>
              </p:spPr>
            </p:cxnSp>
            <p:cxnSp>
              <p:nvCxnSpPr>
                <p:cNvPr id="300" name="Conector: angular 139">
                  <a:extLst>
                    <a:ext uri="{FF2B5EF4-FFF2-40B4-BE49-F238E27FC236}">
                      <a16:creationId xmlns:a16="http://schemas.microsoft.com/office/drawing/2014/main" id="{3ABF1CCC-8EAC-BE02-24C1-19E15086F9DE}"/>
                    </a:ext>
                  </a:extLst>
                </p:cNvPr>
                <p:cNvCxnSpPr>
                  <a:cxnSpLocks/>
                  <a:stCxn id="301" idx="0"/>
                </p:cNvCxnSpPr>
                <p:nvPr/>
              </p:nvCxnSpPr>
              <p:spPr>
                <a:xfrm rot="16200000" flipV="1">
                  <a:off x="7920171" y="4488976"/>
                  <a:ext cx="1496677" cy="219476"/>
                </a:xfrm>
                <a:prstGeom prst="bentConnector3">
                  <a:avLst>
                    <a:gd name="adj1" fmla="val 98876"/>
                  </a:avLst>
                </a:prstGeom>
                <a:noFill/>
                <a:ln w="12700" cap="flat" cmpd="sng" algn="ctr">
                  <a:solidFill>
                    <a:srgbClr val="935CBA"/>
                  </a:solidFill>
                  <a:prstDash val="sysDash"/>
                  <a:miter lim="800000"/>
                  <a:tailEnd type="oval"/>
                </a:ln>
                <a:effectLst/>
              </p:spPr>
            </p:cxnSp>
            <p:sp>
              <p:nvSpPr>
                <p:cNvPr id="301" name="Rectángulo 140">
                  <a:extLst>
                    <a:ext uri="{FF2B5EF4-FFF2-40B4-BE49-F238E27FC236}">
                      <a16:creationId xmlns:a16="http://schemas.microsoft.com/office/drawing/2014/main" id="{9B678B42-FF8A-C34F-D023-B914CA257FAA}"/>
                    </a:ext>
                  </a:extLst>
                </p:cNvPr>
                <p:cNvSpPr/>
                <p:nvPr/>
              </p:nvSpPr>
              <p:spPr>
                <a:xfrm>
                  <a:off x="8051526" y="5347052"/>
                  <a:ext cx="1453442" cy="635934"/>
                </a:xfrm>
                <a:prstGeom prst="rect">
                  <a:avLst/>
                </a:prstGeom>
                <a:noFill/>
                <a:ln w="12700" cap="flat" cmpd="sng" algn="ctr">
                  <a:noFill/>
                  <a:prstDash val="solid"/>
                  <a:miter lim="800000"/>
                </a:ln>
                <a:effectLst/>
              </p:spPr>
              <p:txBody>
                <a:bodyPr lIns="36000" tIns="36000" rIns="36000" bIns="36000" rtlCol="0" anchor="t"/>
                <a:lstStyle/>
                <a:p>
                  <a:pPr lvl="0">
                    <a:defRPr/>
                  </a:pPr>
                  <a:r>
                    <a:rPr kumimoji="0" lang="en-US" sz="1200" b="1" i="0" u="none" strike="noStrike" kern="0" cap="none" spc="0" normalizeH="0" baseline="0" noProof="0">
                      <a:ln>
                        <a:noFill/>
                      </a:ln>
                      <a:solidFill>
                        <a:srgbClr val="935CBA"/>
                      </a:solidFill>
                      <a:effectLst/>
                      <a:uLnTx/>
                      <a:uFillTx/>
                      <a:latin typeface="Arial"/>
                      <a:ea typeface="+mn-ea"/>
                      <a:cs typeface="+mn-cs"/>
                    </a:rPr>
                    <a:t>Context Backbone</a:t>
                  </a:r>
                  <a:r>
                    <a:rPr kumimoji="0" lang="en-US" sz="1200" b="0" i="0" u="none" strike="noStrike" kern="0" cap="none" spc="0" normalizeH="0" baseline="0" noProof="0">
                      <a:ln>
                        <a:noFill/>
                      </a:ln>
                      <a:solidFill>
                        <a:srgbClr val="935CBA"/>
                      </a:solidFill>
                      <a:effectLst/>
                      <a:uLnTx/>
                      <a:uFillTx/>
                      <a:latin typeface="Arial"/>
                      <a:ea typeface="+mn-ea"/>
                      <a:cs typeface="+mn-cs"/>
                    </a:rPr>
                    <a:t>: </a:t>
                  </a:r>
                  <a:br>
                    <a:rPr kumimoji="0" lang="en-US" sz="1200" b="0" i="0" u="none" strike="noStrike" kern="0" cap="none" spc="0" normalizeH="0" baseline="0" noProof="0">
                      <a:ln>
                        <a:noFill/>
                      </a:ln>
                      <a:solidFill>
                        <a:srgbClr val="FF7A00"/>
                      </a:solidFill>
                      <a:effectLst/>
                      <a:uLnTx/>
                      <a:uFillTx/>
                      <a:latin typeface="Arial"/>
                      <a:ea typeface="+mn-ea"/>
                      <a:cs typeface="+mn-cs"/>
                    </a:rPr>
                  </a:br>
                  <a:r>
                    <a:rPr lang="en-US" sz="1000" kern="0" noProof="0">
                      <a:solidFill>
                        <a:srgbClr val="2E404D"/>
                      </a:solidFill>
                      <a:latin typeface="Arial"/>
                    </a:rPr>
                    <a:t>Knowledge storage</a:t>
                  </a:r>
                  <a:endParaRPr kumimoji="0" lang="en-US" sz="1200" b="0" i="0" u="none" strike="noStrike" kern="0" cap="none" spc="0" normalizeH="0" baseline="0" noProof="0">
                    <a:ln>
                      <a:noFill/>
                    </a:ln>
                    <a:solidFill>
                      <a:srgbClr val="2E404D"/>
                    </a:solidFill>
                    <a:effectLst/>
                    <a:uLnTx/>
                    <a:uFillTx/>
                    <a:latin typeface="Arial"/>
                    <a:ea typeface="+mn-ea"/>
                    <a:cs typeface="+mn-cs"/>
                  </a:endParaRPr>
                </a:p>
              </p:txBody>
            </p:sp>
            <mc:AlternateContent xmlns:mc="http://schemas.openxmlformats.org/markup-compatibility/2006">
              <mc:Choice xmlns:am3d="http://schemas.microsoft.com/office/drawing/2017/model3d" Requires="am3d">
                <p:graphicFrame>
                  <p:nvGraphicFramePr>
                    <p:cNvPr id="302" name="Modelo 3D 141" descr="Icono masculino">
                      <a:extLst>
                        <a:ext uri="{FF2B5EF4-FFF2-40B4-BE49-F238E27FC236}">
                          <a16:creationId xmlns:a16="http://schemas.microsoft.com/office/drawing/2014/main" id="{A57C27E5-B35A-6C5E-C9D0-DDCBE9AF85EA}"/>
                        </a:ext>
                      </a:extLst>
                    </p:cNvPr>
                    <p:cNvGraphicFramePr>
                      <a:graphicFrameLocks noChangeAspect="1"/>
                    </p:cNvGraphicFramePr>
                    <p:nvPr/>
                  </p:nvGraphicFramePr>
                  <p:xfrm>
                    <a:off x="2492983" y="2304523"/>
                    <a:ext cx="225392" cy="580367"/>
                  </p:xfrm>
                  <a:graphic>
                    <a:graphicData uri="http://schemas.microsoft.com/office/drawing/2017/model3d">
                      <am3d:model3d r:embed="rId7">
                        <am3d:spPr>
                          <a:xfrm>
                            <a:off x="0" y="0"/>
                            <a:ext cx="225392" cy="580367"/>
                          </a:xfrm>
                          <a:prstGeom prst="rect">
                            <a:avLst/>
                          </a:prstGeom>
                          <a:noFill/>
                        </am3d:spPr>
                        <am3d:camera>
                          <am3d:pos x="0" y="0" z="50316661"/>
                          <am3d:up dx="0" dy="36000000" dz="0"/>
                          <am3d:lookAt x="0" y="0" z="0"/>
                          <am3d:perspective fov="2700000"/>
                        </am3d:camera>
                        <am3d:trans>
                          <am3d:meterPerModelUnit n="3029133" d="1000000"/>
                          <am3d:preTrans dx="0" dy="-18000000" dz="2458"/>
                          <am3d:scale>
                            <am3d:sx n="1000000" d="1000000"/>
                            <am3d:sy n="1000000" d="1000000"/>
                            <am3d:sz n="1000000" d="1000000"/>
                          </am3d:scale>
                          <am3d:rot ax="1376216" ay="1891936" az="748734"/>
                          <am3d:postTrans dx="0" dy="0" dz="0"/>
                        </am3d:trans>
                        <am3d:raster rName="Office3DRenderer" rVer="16.0.8326">
                          <am3d:blip r:embed="rId8"/>
                        </am3d:raster>
                        <am3d:objViewport viewportSz="6222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2" name="Modelo 3D 141" descr="Icono masculino">
                      <a:extLst>
                        <a:ext uri="{FF2B5EF4-FFF2-40B4-BE49-F238E27FC236}">
                          <a16:creationId xmlns:a16="http://schemas.microsoft.com/office/drawing/2014/main" id="{A57C27E5-B35A-6C5E-C9D0-DDCBE9AF85EA}"/>
                        </a:ext>
                      </a:extLst>
                    </p:cNvPr>
                    <p:cNvPicPr>
                      <a:picLocks noGrp="1" noRot="1" noChangeAspect="1" noMove="1" noResize="1" noEditPoints="1" noAdjustHandles="1" noChangeArrowheads="1" noChangeShapeType="1" noCrop="1"/>
                    </p:cNvPicPr>
                    <p:nvPr/>
                  </p:nvPicPr>
                  <p:blipFill>
                    <a:blip r:embed="rId8"/>
                    <a:stretch>
                      <a:fillRect/>
                    </a:stretch>
                  </p:blipFill>
                  <p:spPr>
                    <a:xfrm>
                      <a:off x="2637313" y="2548602"/>
                      <a:ext cx="225392" cy="580367"/>
                    </a:xfrm>
                    <a:prstGeom prst="rect">
                      <a:avLst/>
                    </a:prstGeom>
                    <a:noFill/>
                  </p:spPr>
                </p:pic>
              </mc:Fallback>
            </mc:AlternateContent>
            <p:cxnSp>
              <p:nvCxnSpPr>
                <p:cNvPr id="303" name="Conector recto de flecha 142">
                  <a:extLst>
                    <a:ext uri="{FF2B5EF4-FFF2-40B4-BE49-F238E27FC236}">
                      <a16:creationId xmlns:a16="http://schemas.microsoft.com/office/drawing/2014/main" id="{B834B09A-6EF5-F263-3E86-0C02963ED099}"/>
                    </a:ext>
                  </a:extLst>
                </p:cNvPr>
                <p:cNvCxnSpPr>
                  <a:cxnSpLocks/>
                </p:cNvCxnSpPr>
                <p:nvPr/>
              </p:nvCxnSpPr>
              <p:spPr>
                <a:xfrm>
                  <a:off x="2629216" y="2646796"/>
                  <a:ext cx="978025" cy="571196"/>
                </a:xfrm>
                <a:prstGeom prst="straightConnector1">
                  <a:avLst/>
                </a:prstGeom>
                <a:noFill/>
                <a:ln w="19050" cap="flat" cmpd="sng" algn="ctr">
                  <a:solidFill>
                    <a:srgbClr val="00CB5D"/>
                  </a:solidFill>
                  <a:prstDash val="sysDot"/>
                  <a:miter lim="800000"/>
                  <a:headEnd type="triangle"/>
                  <a:tailEnd type="triangle"/>
                </a:ln>
                <a:effectLst/>
              </p:spPr>
            </p:cxnSp>
            <p:pic>
              <p:nvPicPr>
                <p:cNvPr id="304" name="Picture 2">
                  <a:extLst>
                    <a:ext uri="{FF2B5EF4-FFF2-40B4-BE49-F238E27FC236}">
                      <a16:creationId xmlns:a16="http://schemas.microsoft.com/office/drawing/2014/main" id="{21849D55-6970-A3A0-1F66-AB809B5E343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3711441" y="1385349"/>
                  <a:ext cx="692026" cy="519732"/>
                </a:xfrm>
                <a:prstGeom prst="rect">
                  <a:avLst/>
                </a:prstGeom>
                <a:noFill/>
                <a:extLst>
                  <a:ext uri="{909E8E84-426E-40DD-AFC4-6F175D3DCCD1}">
                    <a14:hiddenFill xmlns:a14="http://schemas.microsoft.com/office/drawing/2010/main">
                      <a:solidFill>
                        <a:srgbClr val="FFFFFF"/>
                      </a:solidFill>
                    </a14:hiddenFill>
                  </a:ext>
                </a:extLst>
              </p:spPr>
            </p:pic>
            <p:cxnSp>
              <p:nvCxnSpPr>
                <p:cNvPr id="305" name="Conector recto de flecha 144">
                  <a:extLst>
                    <a:ext uri="{FF2B5EF4-FFF2-40B4-BE49-F238E27FC236}">
                      <a16:creationId xmlns:a16="http://schemas.microsoft.com/office/drawing/2014/main" id="{4503820E-6007-2B9C-2E37-3817DF831E56}"/>
                    </a:ext>
                  </a:extLst>
                </p:cNvPr>
                <p:cNvCxnSpPr>
                  <a:cxnSpLocks/>
                </p:cNvCxnSpPr>
                <p:nvPr/>
              </p:nvCxnSpPr>
              <p:spPr>
                <a:xfrm>
                  <a:off x="4189875" y="1730547"/>
                  <a:ext cx="222803" cy="143217"/>
                </a:xfrm>
                <a:prstGeom prst="straightConnector1">
                  <a:avLst/>
                </a:prstGeom>
                <a:noFill/>
                <a:ln w="19050" cap="flat" cmpd="sng" algn="ctr">
                  <a:solidFill>
                    <a:srgbClr val="FF7A00"/>
                  </a:solidFill>
                  <a:prstDash val="sysDot"/>
                  <a:miter lim="800000"/>
                  <a:headEnd type="triangle"/>
                  <a:tailEnd type="triangle"/>
                </a:ln>
                <a:effectLst/>
              </p:spPr>
            </p:cxnSp>
            <p:sp>
              <p:nvSpPr>
                <p:cNvPr id="306" name="Cubo 145">
                  <a:extLst>
                    <a:ext uri="{FF2B5EF4-FFF2-40B4-BE49-F238E27FC236}">
                      <a16:creationId xmlns:a16="http://schemas.microsoft.com/office/drawing/2014/main" id="{9E9CB8C3-7A6C-373E-7276-9094F1504B1D}"/>
                    </a:ext>
                  </a:extLst>
                </p:cNvPr>
                <p:cNvSpPr/>
                <p:nvPr/>
              </p:nvSpPr>
              <p:spPr>
                <a:xfrm>
                  <a:off x="2609808" y="2171180"/>
                  <a:ext cx="682381" cy="472266"/>
                </a:xfrm>
                <a:prstGeom prst="cube">
                  <a:avLst>
                    <a:gd name="adj" fmla="val 47990"/>
                  </a:avLst>
                </a:prstGeom>
                <a:solidFill>
                  <a:srgbClr val="00CB5D">
                    <a:lumMod val="50000"/>
                    <a:alpha val="74902"/>
                  </a:srgbClr>
                </a:solidFill>
                <a:ln w="6350" cap="flat" cmpd="sng" algn="ctr">
                  <a:solidFill>
                    <a:srgbClr val="00CB5D">
                      <a:lumMod val="60000"/>
                      <a:lumOff val="40000"/>
                    </a:srgbClr>
                  </a:solidFill>
                  <a:prstDash val="solid"/>
                  <a:miter lim="800000"/>
                </a:ln>
                <a:effectLst/>
                <a:scene3d>
                  <a:camera prst="isometricLeftDown"/>
                  <a:lightRig rig="threePt" dir="t"/>
                </a:scene3d>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rPr>
                    <a:t>Tool</a:t>
                  </a:r>
                </a:p>
              </p:txBody>
            </p:sp>
            <p:cxnSp>
              <p:nvCxnSpPr>
                <p:cNvPr id="307" name="Conector recto de flecha 146">
                  <a:extLst>
                    <a:ext uri="{FF2B5EF4-FFF2-40B4-BE49-F238E27FC236}">
                      <a16:creationId xmlns:a16="http://schemas.microsoft.com/office/drawing/2014/main" id="{E8C3FB07-5A9D-90E1-5550-0559C4C40EF2}"/>
                    </a:ext>
                  </a:extLst>
                </p:cNvPr>
                <p:cNvCxnSpPr>
                  <a:cxnSpLocks/>
                </p:cNvCxnSpPr>
                <p:nvPr/>
              </p:nvCxnSpPr>
              <p:spPr>
                <a:xfrm>
                  <a:off x="3568397" y="2720132"/>
                  <a:ext cx="621478" cy="164758"/>
                </a:xfrm>
                <a:prstGeom prst="straightConnector1">
                  <a:avLst/>
                </a:prstGeom>
                <a:noFill/>
                <a:ln w="19050" cap="flat" cmpd="sng" algn="ctr">
                  <a:solidFill>
                    <a:srgbClr val="949494">
                      <a:lumMod val="75000"/>
                    </a:srgbClr>
                  </a:solidFill>
                  <a:prstDash val="sysDot"/>
                  <a:miter lim="800000"/>
                  <a:headEnd type="triangle"/>
                  <a:tailEnd type="triangle"/>
                </a:ln>
                <a:effectLst/>
              </p:spPr>
            </p:cxnSp>
            <p:pic>
              <p:nvPicPr>
                <p:cNvPr id="308" name="Picture 2">
                  <a:extLst>
                    <a:ext uri="{FF2B5EF4-FFF2-40B4-BE49-F238E27FC236}">
                      <a16:creationId xmlns:a16="http://schemas.microsoft.com/office/drawing/2014/main" id="{4A299B3E-4AF1-A50D-8D3A-CE54D31C289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3111044" y="1757318"/>
                  <a:ext cx="692026" cy="519732"/>
                </a:xfrm>
                <a:prstGeom prst="rect">
                  <a:avLst/>
                </a:prstGeom>
                <a:noFill/>
                <a:extLst>
                  <a:ext uri="{909E8E84-426E-40DD-AFC4-6F175D3DCCD1}">
                    <a14:hiddenFill xmlns:a14="http://schemas.microsoft.com/office/drawing/2010/main">
                      <a:solidFill>
                        <a:srgbClr val="FFFFFF"/>
                      </a:solidFill>
                    </a14:hiddenFill>
                  </a:ext>
                </a:extLst>
              </p:spPr>
            </p:pic>
            <p:grpSp>
              <p:nvGrpSpPr>
                <p:cNvPr id="309" name="Grupo 149">
                  <a:extLst>
                    <a:ext uri="{FF2B5EF4-FFF2-40B4-BE49-F238E27FC236}">
                      <a16:creationId xmlns:a16="http://schemas.microsoft.com/office/drawing/2014/main" id="{4FCFBB20-35F6-F3A5-AEA3-28923AF0E83F}"/>
                    </a:ext>
                  </a:extLst>
                </p:cNvPr>
                <p:cNvGrpSpPr/>
                <p:nvPr/>
              </p:nvGrpSpPr>
              <p:grpSpPr>
                <a:xfrm>
                  <a:off x="3452568" y="2168592"/>
                  <a:ext cx="289610" cy="326990"/>
                  <a:chOff x="3416568" y="2590507"/>
                  <a:chExt cx="289610" cy="326990"/>
                </a:xfrm>
              </p:grpSpPr>
              <p:cxnSp>
                <p:nvCxnSpPr>
                  <p:cNvPr id="341" name="Conector recto de flecha 150">
                    <a:extLst>
                      <a:ext uri="{FF2B5EF4-FFF2-40B4-BE49-F238E27FC236}">
                        <a16:creationId xmlns:a16="http://schemas.microsoft.com/office/drawing/2014/main" id="{E2C6C239-9F41-9808-9CE5-E1CF717F44C4}"/>
                      </a:ext>
                    </a:extLst>
                  </p:cNvPr>
                  <p:cNvCxnSpPr>
                    <a:cxnSpLocks/>
                  </p:cNvCxnSpPr>
                  <p:nvPr/>
                </p:nvCxnSpPr>
                <p:spPr>
                  <a:xfrm flipV="1">
                    <a:off x="3416568" y="2740994"/>
                    <a:ext cx="289610" cy="176503"/>
                  </a:xfrm>
                  <a:prstGeom prst="straightConnector1">
                    <a:avLst/>
                  </a:prstGeom>
                  <a:noFill/>
                  <a:ln w="19050" cap="flat" cmpd="sng" algn="ctr">
                    <a:solidFill>
                      <a:srgbClr val="949494">
                        <a:lumMod val="75000"/>
                      </a:srgbClr>
                    </a:solidFill>
                    <a:prstDash val="sysDot"/>
                    <a:miter lim="800000"/>
                    <a:headEnd type="triangle"/>
                    <a:tailEnd type="none"/>
                  </a:ln>
                  <a:effectLst/>
                </p:spPr>
              </p:cxnSp>
              <p:cxnSp>
                <p:nvCxnSpPr>
                  <p:cNvPr id="342" name="Conector recto de flecha 151">
                    <a:extLst>
                      <a:ext uri="{FF2B5EF4-FFF2-40B4-BE49-F238E27FC236}">
                        <a16:creationId xmlns:a16="http://schemas.microsoft.com/office/drawing/2014/main" id="{B24F2A12-D89A-A233-B9C8-3E8D09B3D69F}"/>
                      </a:ext>
                    </a:extLst>
                  </p:cNvPr>
                  <p:cNvCxnSpPr>
                    <a:cxnSpLocks/>
                  </p:cNvCxnSpPr>
                  <p:nvPr/>
                </p:nvCxnSpPr>
                <p:spPr>
                  <a:xfrm>
                    <a:off x="3532397" y="2590507"/>
                    <a:ext cx="173490" cy="149232"/>
                  </a:xfrm>
                  <a:prstGeom prst="straightConnector1">
                    <a:avLst/>
                  </a:prstGeom>
                  <a:noFill/>
                  <a:ln w="19050" cap="flat" cmpd="sng" algn="ctr">
                    <a:solidFill>
                      <a:srgbClr val="949494">
                        <a:lumMod val="75000"/>
                      </a:srgbClr>
                    </a:solidFill>
                    <a:prstDash val="sysDot"/>
                    <a:miter lim="800000"/>
                    <a:headEnd type="triangle"/>
                    <a:tailEnd type="none"/>
                  </a:ln>
                  <a:effectLst/>
                </p:spPr>
              </p:cxnSp>
            </p:grpSp>
            <p:sp>
              <p:nvSpPr>
                <p:cNvPr id="310" name="Rectángulo 154">
                  <a:extLst>
                    <a:ext uri="{FF2B5EF4-FFF2-40B4-BE49-F238E27FC236}">
                      <a16:creationId xmlns:a16="http://schemas.microsoft.com/office/drawing/2014/main" id="{B530044C-1FDD-9CC5-C6A9-01FF8D5AB38E}"/>
                    </a:ext>
                  </a:extLst>
                </p:cNvPr>
                <p:cNvSpPr/>
                <p:nvPr/>
              </p:nvSpPr>
              <p:spPr>
                <a:xfrm>
                  <a:off x="63430" y="983286"/>
                  <a:ext cx="1613845" cy="1224315"/>
                </a:xfrm>
                <a:prstGeom prst="rect">
                  <a:avLst/>
                </a:prstGeom>
                <a:noFill/>
                <a:ln w="12700" cap="flat" cmpd="sng" algn="ctr">
                  <a:noFill/>
                  <a:prstDash val="solid"/>
                  <a:miter lim="800000"/>
                </a:ln>
                <a:effectLst/>
              </p:spPr>
              <p:txBody>
                <a:bodyPr lIns="36000" tIns="36000" rIns="36000" bIns="36000" rtlCol="0" anchor="ctr"/>
                <a:lstStyle/>
                <a:p>
                  <a:pPr lvl="0" algn="r">
                    <a:defRPr/>
                  </a:pPr>
                  <a:r>
                    <a:rPr kumimoji="0" lang="en-US" sz="1200" b="1" i="0" u="none" strike="noStrike" kern="0" cap="none" spc="0" normalizeH="0" baseline="0" noProof="0">
                      <a:ln>
                        <a:noFill/>
                      </a:ln>
                      <a:solidFill>
                        <a:srgbClr val="00CB5D">
                          <a:lumMod val="50000"/>
                        </a:srgbClr>
                      </a:solidFill>
                      <a:effectLst/>
                      <a:uLnTx/>
                      <a:uFillTx/>
                      <a:latin typeface="Arial"/>
                      <a:ea typeface="+mn-ea"/>
                      <a:cs typeface="+mn-cs"/>
                    </a:rPr>
                    <a:t>Tool</a:t>
                  </a:r>
                  <a:r>
                    <a:rPr kumimoji="0" lang="en-US" sz="1200" b="0" i="0" u="none" strike="noStrike" kern="0" cap="none" spc="0" normalizeH="0" baseline="0" noProof="0">
                      <a:ln>
                        <a:noFill/>
                      </a:ln>
                      <a:solidFill>
                        <a:srgbClr val="00CB5D">
                          <a:lumMod val="50000"/>
                        </a:srgbClr>
                      </a:solidFill>
                      <a:effectLst/>
                      <a:uLnTx/>
                      <a:uFillTx/>
                      <a:latin typeface="Arial"/>
                      <a:ea typeface="+mn-ea"/>
                      <a:cs typeface="+mn-cs"/>
                    </a:rPr>
                    <a:t>:</a:t>
                  </a:r>
                  <a:r>
                    <a:rPr kumimoji="0" lang="en-US" sz="1200" b="0" i="0" u="none" strike="noStrike" kern="0" cap="none" spc="0" normalizeH="0" baseline="0" noProof="0">
                      <a:ln>
                        <a:noFill/>
                      </a:ln>
                      <a:solidFill>
                        <a:srgbClr val="00CB5D">
                          <a:lumMod val="60000"/>
                          <a:lumOff val="40000"/>
                        </a:srgbClr>
                      </a:solidFill>
                      <a:effectLst/>
                      <a:uLnTx/>
                      <a:uFillTx/>
                      <a:latin typeface="Arial"/>
                      <a:ea typeface="+mn-ea"/>
                      <a:cs typeface="+mn-cs"/>
                    </a:rPr>
                    <a:t> </a:t>
                  </a:r>
                  <a:br>
                    <a:rPr kumimoji="0" lang="en-US" sz="1200" b="0" i="0" u="none" strike="noStrike" kern="0" cap="none" spc="0" normalizeH="0" baseline="0" noProof="0">
                      <a:ln>
                        <a:noFill/>
                      </a:ln>
                      <a:solidFill>
                        <a:srgbClr val="00CB5D">
                          <a:lumMod val="60000"/>
                          <a:lumOff val="40000"/>
                        </a:srgbClr>
                      </a:solidFill>
                      <a:effectLst/>
                      <a:uLnTx/>
                      <a:uFillTx/>
                      <a:latin typeface="Arial"/>
                      <a:ea typeface="+mn-ea"/>
                      <a:cs typeface="+mn-cs"/>
                    </a:rPr>
                  </a:br>
                  <a:r>
                    <a:rPr lang="en-US" sz="1000" kern="0" noProof="0">
                      <a:solidFill>
                        <a:srgbClr val="2E404D"/>
                      </a:solidFill>
                      <a:latin typeface="Arial"/>
                    </a:rPr>
                    <a:t>They are specific components in charge of carrying out actions with third systems</a:t>
                  </a:r>
                  <a:r>
                    <a:rPr kumimoji="0" lang="en-US" sz="1000" b="0" i="0" u="none" strike="noStrike" kern="0" cap="none" spc="0" normalizeH="0" baseline="0" noProof="0">
                      <a:ln>
                        <a:noFill/>
                      </a:ln>
                      <a:solidFill>
                        <a:srgbClr val="2E404D"/>
                      </a:solidFill>
                      <a:effectLst/>
                      <a:uLnTx/>
                      <a:uFillTx/>
                      <a:latin typeface="Arial"/>
                      <a:ea typeface="+mn-ea"/>
                      <a:cs typeface="+mn-cs"/>
                    </a:rPr>
                    <a:t>.</a:t>
                  </a:r>
                  <a:endParaRPr kumimoji="0" lang="en-US" sz="1100" b="0" i="0" u="none" strike="noStrike" kern="0" cap="none" spc="0" normalizeH="0" baseline="0" noProof="0">
                    <a:ln>
                      <a:noFill/>
                    </a:ln>
                    <a:solidFill>
                      <a:srgbClr val="2E404D"/>
                    </a:solidFill>
                    <a:effectLst/>
                    <a:uLnTx/>
                    <a:uFillTx/>
                    <a:latin typeface="Arial"/>
                    <a:ea typeface="+mn-ea"/>
                    <a:cs typeface="+mn-cs"/>
                  </a:endParaRPr>
                </a:p>
              </p:txBody>
            </p:sp>
            <p:cxnSp>
              <p:nvCxnSpPr>
                <p:cNvPr id="311" name="Conector: angular 155">
                  <a:extLst>
                    <a:ext uri="{FF2B5EF4-FFF2-40B4-BE49-F238E27FC236}">
                      <a16:creationId xmlns:a16="http://schemas.microsoft.com/office/drawing/2014/main" id="{35B5BDBF-A6E0-1272-2C2D-D9046358C75B}"/>
                    </a:ext>
                  </a:extLst>
                </p:cNvPr>
                <p:cNvCxnSpPr>
                  <a:cxnSpLocks/>
                  <a:endCxn id="306" idx="0"/>
                </p:cNvCxnSpPr>
                <p:nvPr/>
              </p:nvCxnSpPr>
              <p:spPr>
                <a:xfrm>
                  <a:off x="1726355" y="1253162"/>
                  <a:ext cx="1337964" cy="918018"/>
                </a:xfrm>
                <a:prstGeom prst="bentConnector2">
                  <a:avLst/>
                </a:prstGeom>
                <a:noFill/>
                <a:ln w="12700" cap="flat" cmpd="sng" algn="ctr">
                  <a:solidFill>
                    <a:srgbClr val="00CB5D">
                      <a:lumMod val="50000"/>
                    </a:srgbClr>
                  </a:solidFill>
                  <a:prstDash val="sysDash"/>
                  <a:miter lim="800000"/>
                  <a:tailEnd type="oval"/>
                </a:ln>
                <a:effectLst/>
              </p:spPr>
            </p:cxnSp>
            <p:cxnSp>
              <p:nvCxnSpPr>
                <p:cNvPr id="312" name="Conector recto de flecha 156">
                  <a:extLst>
                    <a:ext uri="{FF2B5EF4-FFF2-40B4-BE49-F238E27FC236}">
                      <a16:creationId xmlns:a16="http://schemas.microsoft.com/office/drawing/2014/main" id="{6A5B3874-7B37-FC15-E554-FD84C6586F88}"/>
                    </a:ext>
                  </a:extLst>
                </p:cNvPr>
                <p:cNvCxnSpPr>
                  <a:cxnSpLocks/>
                </p:cNvCxnSpPr>
                <p:nvPr/>
              </p:nvCxnSpPr>
              <p:spPr>
                <a:xfrm flipV="1">
                  <a:off x="6008689" y="3815959"/>
                  <a:ext cx="1475559" cy="193258"/>
                </a:xfrm>
                <a:prstGeom prst="straightConnector1">
                  <a:avLst/>
                </a:prstGeom>
                <a:noFill/>
                <a:ln w="19050" cap="flat" cmpd="sng" algn="ctr">
                  <a:solidFill>
                    <a:srgbClr val="FF00FF"/>
                  </a:solidFill>
                  <a:prstDash val="sysDot"/>
                  <a:miter lim="800000"/>
                  <a:headEnd type="triangle"/>
                  <a:tailEnd type="triangle"/>
                </a:ln>
                <a:effectLst/>
              </p:spPr>
            </p:cxnSp>
            <p:cxnSp>
              <p:nvCxnSpPr>
                <p:cNvPr id="313" name="Conector recto de flecha 157">
                  <a:extLst>
                    <a:ext uri="{FF2B5EF4-FFF2-40B4-BE49-F238E27FC236}">
                      <a16:creationId xmlns:a16="http://schemas.microsoft.com/office/drawing/2014/main" id="{511794CF-F57C-26BE-5D97-1DE5D28A3490}"/>
                    </a:ext>
                  </a:extLst>
                </p:cNvPr>
                <p:cNvCxnSpPr>
                  <a:cxnSpLocks/>
                </p:cNvCxnSpPr>
                <p:nvPr/>
              </p:nvCxnSpPr>
              <p:spPr>
                <a:xfrm flipV="1">
                  <a:off x="3519318" y="2203815"/>
                  <a:ext cx="877099" cy="516317"/>
                </a:xfrm>
                <a:prstGeom prst="straightConnector1">
                  <a:avLst/>
                </a:prstGeom>
                <a:noFill/>
                <a:ln w="19050" cap="flat" cmpd="sng" algn="ctr">
                  <a:solidFill>
                    <a:srgbClr val="FFFFFF">
                      <a:lumMod val="85000"/>
                    </a:srgbClr>
                  </a:solidFill>
                  <a:prstDash val="sysDot"/>
                  <a:miter lim="800000"/>
                  <a:headEnd type="triangle"/>
                  <a:tailEnd type="triangle"/>
                </a:ln>
                <a:effectLst/>
              </p:spPr>
            </p:cxnSp>
            <p:cxnSp>
              <p:nvCxnSpPr>
                <p:cNvPr id="314" name="Conector recto de flecha 159">
                  <a:extLst>
                    <a:ext uri="{FF2B5EF4-FFF2-40B4-BE49-F238E27FC236}">
                      <a16:creationId xmlns:a16="http://schemas.microsoft.com/office/drawing/2014/main" id="{FAAA7EA1-4A72-F7A6-9634-19B0CD6CC4A6}"/>
                    </a:ext>
                  </a:extLst>
                </p:cNvPr>
                <p:cNvCxnSpPr>
                  <a:cxnSpLocks/>
                </p:cNvCxnSpPr>
                <p:nvPr/>
              </p:nvCxnSpPr>
              <p:spPr>
                <a:xfrm flipV="1">
                  <a:off x="4293251" y="3281119"/>
                  <a:ext cx="218952" cy="168331"/>
                </a:xfrm>
                <a:prstGeom prst="straightConnector1">
                  <a:avLst/>
                </a:prstGeom>
                <a:noFill/>
                <a:ln w="19050" cap="flat" cmpd="sng" algn="ctr">
                  <a:solidFill>
                    <a:srgbClr val="00CB5D"/>
                  </a:solidFill>
                  <a:prstDash val="sysDot"/>
                  <a:miter lim="800000"/>
                  <a:headEnd type="triangle"/>
                  <a:tailEnd type="triangle"/>
                </a:ln>
                <a:effectLst/>
              </p:spPr>
            </p:cxnSp>
            <p:sp>
              <p:nvSpPr>
                <p:cNvPr id="315" name="Cubo 160">
                  <a:extLst>
                    <a:ext uri="{FF2B5EF4-FFF2-40B4-BE49-F238E27FC236}">
                      <a16:creationId xmlns:a16="http://schemas.microsoft.com/office/drawing/2014/main" id="{406812B8-17D1-6DDC-DADD-C08059B0056F}"/>
                    </a:ext>
                  </a:extLst>
                </p:cNvPr>
                <p:cNvSpPr/>
                <p:nvPr/>
              </p:nvSpPr>
              <p:spPr>
                <a:xfrm>
                  <a:off x="6060137" y="4321012"/>
                  <a:ext cx="1006167" cy="712407"/>
                </a:xfrm>
                <a:prstGeom prst="cube">
                  <a:avLst>
                    <a:gd name="adj" fmla="val 47990"/>
                  </a:avLst>
                </a:prstGeom>
                <a:solidFill>
                  <a:srgbClr val="19A3FC">
                    <a:alpha val="74902"/>
                  </a:srgbClr>
                </a:solidFill>
                <a:ln w="6350" cap="flat" cmpd="sng" algn="ctr">
                  <a:solidFill>
                    <a:srgbClr val="19A3FC"/>
                  </a:solidFill>
                  <a:prstDash val="solid"/>
                  <a:miter lim="800000"/>
                </a:ln>
                <a:effectLst/>
                <a:scene3d>
                  <a:camera prst="isometricLeftDown"/>
                  <a:lightRig rig="threePt" dir="t"/>
                </a:scene3d>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rPr>
                    <a:t>Facade</a:t>
                  </a:r>
                </a:p>
              </p:txBody>
            </p:sp>
            <p:cxnSp>
              <p:nvCxnSpPr>
                <p:cNvPr id="316" name="Conector recto de flecha 161">
                  <a:extLst>
                    <a:ext uri="{FF2B5EF4-FFF2-40B4-BE49-F238E27FC236}">
                      <a16:creationId xmlns:a16="http://schemas.microsoft.com/office/drawing/2014/main" id="{F2C6AC51-485F-E955-06EF-74A468B6446F}"/>
                    </a:ext>
                  </a:extLst>
                </p:cNvPr>
                <p:cNvCxnSpPr>
                  <a:cxnSpLocks/>
                </p:cNvCxnSpPr>
                <p:nvPr/>
              </p:nvCxnSpPr>
              <p:spPr>
                <a:xfrm>
                  <a:off x="5996706" y="4390686"/>
                  <a:ext cx="212213" cy="165508"/>
                </a:xfrm>
                <a:prstGeom prst="straightConnector1">
                  <a:avLst/>
                </a:prstGeom>
                <a:noFill/>
                <a:ln w="19050" cap="flat" cmpd="sng" algn="ctr">
                  <a:solidFill>
                    <a:srgbClr val="00B0F0"/>
                  </a:solidFill>
                  <a:prstDash val="sysDot"/>
                  <a:miter lim="800000"/>
                  <a:headEnd type="triangle"/>
                  <a:tailEnd type="triangle"/>
                </a:ln>
                <a:effectLst/>
              </p:spPr>
            </p:cxnSp>
            <p:sp>
              <p:nvSpPr>
                <p:cNvPr id="317" name="Cubo 162">
                  <a:extLst>
                    <a:ext uri="{FF2B5EF4-FFF2-40B4-BE49-F238E27FC236}">
                      <a16:creationId xmlns:a16="http://schemas.microsoft.com/office/drawing/2014/main" id="{0EAA3DC1-1457-5BA9-0BBE-5DA57DCA181F}"/>
                    </a:ext>
                  </a:extLst>
                </p:cNvPr>
                <p:cNvSpPr/>
                <p:nvPr/>
              </p:nvSpPr>
              <p:spPr>
                <a:xfrm>
                  <a:off x="4319668" y="1886981"/>
                  <a:ext cx="3034542" cy="720000"/>
                </a:xfrm>
                <a:prstGeom prst="cube">
                  <a:avLst>
                    <a:gd name="adj" fmla="val 44411"/>
                  </a:avLst>
                </a:prstGeom>
                <a:solidFill>
                  <a:srgbClr val="005B96">
                    <a:alpha val="74902"/>
                  </a:srgbClr>
                </a:solidFill>
                <a:ln w="6350" cap="flat" cmpd="sng" algn="ctr">
                  <a:solidFill>
                    <a:srgbClr val="005B96"/>
                  </a:solidFill>
                  <a:prstDash val="solid"/>
                  <a:miter lim="800000"/>
                </a:ln>
                <a:effectLst/>
                <a:scene3d>
                  <a:camera prst="isometricLeftDown"/>
                  <a:lightRig rig="threePt" dir="t"/>
                </a:scene3d>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Century Gothic" panose="020B0502020202020204" pitchFamily="34" charset="0"/>
                      <a:ea typeface="+mn-ea"/>
                      <a:cs typeface="+mn-cs"/>
                    </a:rPr>
                    <a:t>Blackboard</a:t>
                  </a:r>
                </a:p>
              </p:txBody>
            </p:sp>
            <p:sp>
              <p:nvSpPr>
                <p:cNvPr id="318" name="Rectángulo 163">
                  <a:extLst>
                    <a:ext uri="{FF2B5EF4-FFF2-40B4-BE49-F238E27FC236}">
                      <a16:creationId xmlns:a16="http://schemas.microsoft.com/office/drawing/2014/main" id="{6E66D222-02C3-C96E-73D1-E282779DBAE5}"/>
                    </a:ext>
                  </a:extLst>
                </p:cNvPr>
                <p:cNvSpPr/>
                <p:nvPr/>
              </p:nvSpPr>
              <p:spPr>
                <a:xfrm>
                  <a:off x="6448023" y="1223114"/>
                  <a:ext cx="2526632" cy="860700"/>
                </a:xfrm>
                <a:prstGeom prst="rect">
                  <a:avLst/>
                </a:prstGeom>
                <a:noFill/>
                <a:ln w="12700" cap="flat" cmpd="sng" algn="ctr">
                  <a:noFill/>
                  <a:prstDash val="solid"/>
                  <a:miter lim="800000"/>
                </a:ln>
                <a:effectLst/>
              </p:spPr>
              <p:txBody>
                <a:bodyPr lIns="36000" tIns="36000" rIns="36000" bIns="360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19A3FC">
                          <a:lumMod val="75000"/>
                        </a:srgbClr>
                      </a:solidFill>
                      <a:effectLst/>
                      <a:uLnTx/>
                      <a:uFillTx/>
                      <a:latin typeface="Arial"/>
                      <a:ea typeface="+mn-ea"/>
                      <a:cs typeface="+mn-cs"/>
                    </a:rPr>
                    <a:t>Blackboard</a:t>
                  </a:r>
                  <a:r>
                    <a:rPr kumimoji="0" lang="en-US" sz="1200" b="1" i="0" u="none" strike="noStrike" kern="0" cap="none" spc="0" normalizeH="0" baseline="0" noProof="0">
                      <a:ln>
                        <a:noFill/>
                      </a:ln>
                      <a:solidFill>
                        <a:srgbClr val="949494"/>
                      </a:solidFill>
                      <a:effectLst/>
                      <a:uLnTx/>
                      <a:uFillTx/>
                      <a:latin typeface="Century Gothic" panose="020B0502020202020204" pitchFamily="34" charset="0"/>
                      <a:ea typeface="+mn-ea"/>
                      <a:cs typeface="+mn-cs"/>
                    </a:rPr>
                    <a:t>:</a:t>
                  </a:r>
                </a:p>
                <a:p>
                  <a:pPr lvl="0">
                    <a:defRPr/>
                  </a:pPr>
                  <a:r>
                    <a:rPr lang="en-US" sz="1000" kern="0" noProof="0">
                      <a:solidFill>
                        <a:srgbClr val="2E404D"/>
                      </a:solidFill>
                      <a:latin typeface="Arial"/>
                    </a:rPr>
                    <a:t>Shared knowledge repository that enables agent collaboration and coordination of problem resolution.</a:t>
                  </a:r>
                  <a:endParaRPr kumimoji="0" lang="en-US" sz="1100" b="0" i="0" u="none" strike="noStrike" kern="0" cap="none" spc="0" normalizeH="0" baseline="0" noProof="0">
                    <a:ln>
                      <a:noFill/>
                    </a:ln>
                    <a:solidFill>
                      <a:srgbClr val="2E404D"/>
                    </a:solidFill>
                    <a:effectLst/>
                    <a:uLnTx/>
                    <a:uFillTx/>
                    <a:latin typeface="Arial"/>
                    <a:ea typeface="+mn-ea"/>
                    <a:cs typeface="+mn-cs"/>
                  </a:endParaRPr>
                </a:p>
              </p:txBody>
            </p:sp>
            <p:cxnSp>
              <p:nvCxnSpPr>
                <p:cNvPr id="319" name="Conector: angular 70">
                  <a:extLst>
                    <a:ext uri="{FF2B5EF4-FFF2-40B4-BE49-F238E27FC236}">
                      <a16:creationId xmlns:a16="http://schemas.microsoft.com/office/drawing/2014/main" id="{AB74EFA9-E3CE-2BF2-A037-ED38EFFACEDC}"/>
                    </a:ext>
                  </a:extLst>
                </p:cNvPr>
                <p:cNvCxnSpPr>
                  <a:cxnSpLocks/>
                </p:cNvCxnSpPr>
                <p:nvPr/>
              </p:nvCxnSpPr>
              <p:spPr>
                <a:xfrm rot="10800000" flipV="1">
                  <a:off x="6290215" y="1337291"/>
                  <a:ext cx="157809" cy="720000"/>
                </a:xfrm>
                <a:prstGeom prst="bentConnector2">
                  <a:avLst/>
                </a:prstGeom>
                <a:noFill/>
                <a:ln w="12700" cap="flat" cmpd="sng" algn="ctr">
                  <a:solidFill>
                    <a:srgbClr val="19A3FC">
                      <a:lumMod val="75000"/>
                    </a:srgbClr>
                  </a:solidFill>
                  <a:prstDash val="sysDash"/>
                  <a:miter lim="800000"/>
                  <a:tailEnd type="oval"/>
                </a:ln>
                <a:effectLst/>
              </p:spPr>
            </p:cxnSp>
            <p:sp>
              <p:nvSpPr>
                <p:cNvPr id="320" name="Rectángulo 172">
                  <a:extLst>
                    <a:ext uri="{FF2B5EF4-FFF2-40B4-BE49-F238E27FC236}">
                      <a16:creationId xmlns:a16="http://schemas.microsoft.com/office/drawing/2014/main" id="{19472875-6017-A03B-D097-BFBBA50D519F}"/>
                    </a:ext>
                  </a:extLst>
                </p:cNvPr>
                <p:cNvSpPr/>
                <p:nvPr/>
              </p:nvSpPr>
              <p:spPr>
                <a:xfrm>
                  <a:off x="376620" y="4642399"/>
                  <a:ext cx="2109266" cy="831187"/>
                </a:xfrm>
                <a:prstGeom prst="rect">
                  <a:avLst/>
                </a:prstGeom>
                <a:noFill/>
                <a:ln w="12700" cap="flat" cmpd="sng" algn="ctr">
                  <a:noFill/>
                  <a:prstDash val="solid"/>
                  <a:miter lim="800000"/>
                </a:ln>
                <a:effectLst/>
              </p:spPr>
              <p:txBody>
                <a:bodyPr lIns="36000" tIns="36000" rIns="36000" bIns="36000" rtlCol="0" anchor="t"/>
                <a:lstStyle/>
                <a:p>
                  <a:pPr lvl="0" algn="r">
                    <a:defRPr/>
                  </a:pPr>
                  <a:r>
                    <a:rPr kumimoji="0" lang="en-US" sz="1200" b="1" i="0" u="none" strike="noStrike" kern="0" cap="none" spc="0" normalizeH="0" baseline="0" noProof="0">
                      <a:ln>
                        <a:noFill/>
                      </a:ln>
                      <a:solidFill>
                        <a:srgbClr val="0099CC"/>
                      </a:solidFill>
                      <a:effectLst/>
                      <a:uLnTx/>
                      <a:uFillTx/>
                      <a:latin typeface="Arial"/>
                      <a:ea typeface="+mn-ea"/>
                      <a:cs typeface="+mn-cs"/>
                    </a:rPr>
                    <a:t>Agent Evaluator: </a:t>
                  </a:r>
                  <a:br>
                    <a:rPr kumimoji="0" lang="en-US" sz="1200" b="1" i="0" u="none" strike="noStrike" kern="0" cap="none" spc="0" normalizeH="0" baseline="0" noProof="0">
                      <a:ln>
                        <a:noFill/>
                      </a:ln>
                      <a:solidFill>
                        <a:srgbClr val="0099CC"/>
                      </a:solidFill>
                      <a:effectLst/>
                      <a:uLnTx/>
                      <a:uFillTx/>
                      <a:latin typeface="Arial"/>
                      <a:ea typeface="+mn-ea"/>
                      <a:cs typeface="+mn-cs"/>
                    </a:rPr>
                  </a:br>
                  <a:r>
                    <a:rPr lang="en-US" sz="1000" kern="0" noProof="0">
                      <a:solidFill>
                        <a:srgbClr val="2E404D"/>
                      </a:solidFill>
                      <a:latin typeface="Arial"/>
                    </a:rPr>
                    <a:t>Component that assesses that the objective has been planned correctly. Pattern Reflection.</a:t>
                  </a:r>
                  <a:endParaRPr kumimoji="0" lang="en-US" sz="1100" b="0" i="0" u="none" strike="noStrike" kern="0" cap="none" spc="0" normalizeH="0" baseline="0" noProof="0">
                    <a:ln>
                      <a:noFill/>
                    </a:ln>
                    <a:solidFill>
                      <a:srgbClr val="2E404D"/>
                    </a:solidFill>
                    <a:effectLst/>
                    <a:uLnTx/>
                    <a:uFillTx/>
                    <a:latin typeface="Arial"/>
                    <a:ea typeface="+mn-ea"/>
                    <a:cs typeface="+mn-cs"/>
                  </a:endParaRPr>
                </a:p>
              </p:txBody>
            </p:sp>
            <p:cxnSp>
              <p:nvCxnSpPr>
                <p:cNvPr id="321" name="Conector: angular 173">
                  <a:extLst>
                    <a:ext uri="{FF2B5EF4-FFF2-40B4-BE49-F238E27FC236}">
                      <a16:creationId xmlns:a16="http://schemas.microsoft.com/office/drawing/2014/main" id="{CD8DB453-68D0-78FD-9415-5B1B011FFE42}"/>
                    </a:ext>
                  </a:extLst>
                </p:cNvPr>
                <p:cNvCxnSpPr>
                  <a:cxnSpLocks/>
                  <a:stCxn id="320" idx="3"/>
                </p:cNvCxnSpPr>
                <p:nvPr/>
              </p:nvCxnSpPr>
              <p:spPr>
                <a:xfrm flipV="1">
                  <a:off x="2485886" y="4965397"/>
                  <a:ext cx="2940004" cy="92596"/>
                </a:xfrm>
                <a:prstGeom prst="bentConnector3">
                  <a:avLst>
                    <a:gd name="adj1" fmla="val 100022"/>
                  </a:avLst>
                </a:prstGeom>
                <a:noFill/>
                <a:ln w="12700" cap="flat" cmpd="sng" algn="ctr">
                  <a:solidFill>
                    <a:srgbClr val="0099CC"/>
                  </a:solidFill>
                  <a:prstDash val="sysDash"/>
                  <a:miter lim="800000"/>
                  <a:tailEnd type="oval"/>
                </a:ln>
                <a:effectLst/>
              </p:spPr>
            </p:cxnSp>
            <p:grpSp>
              <p:nvGrpSpPr>
                <p:cNvPr id="322" name="Grupo 174">
                  <a:extLst>
                    <a:ext uri="{FF2B5EF4-FFF2-40B4-BE49-F238E27FC236}">
                      <a16:creationId xmlns:a16="http://schemas.microsoft.com/office/drawing/2014/main" id="{C5019BD6-A0D3-B41B-B33A-40E8510C672D}"/>
                    </a:ext>
                  </a:extLst>
                </p:cNvPr>
                <p:cNvGrpSpPr/>
                <p:nvPr/>
              </p:nvGrpSpPr>
              <p:grpSpPr>
                <a:xfrm>
                  <a:off x="5722630" y="4195786"/>
                  <a:ext cx="2390429" cy="1136710"/>
                  <a:chOff x="4594394" y="3878166"/>
                  <a:chExt cx="2390429" cy="1141535"/>
                </a:xfrm>
              </p:grpSpPr>
              <p:cxnSp>
                <p:nvCxnSpPr>
                  <p:cNvPr id="339" name="Conector recto de flecha 253">
                    <a:extLst>
                      <a:ext uri="{FF2B5EF4-FFF2-40B4-BE49-F238E27FC236}">
                        <a16:creationId xmlns:a16="http://schemas.microsoft.com/office/drawing/2014/main" id="{A620B85A-147F-2378-40A8-85F26234D2DA}"/>
                      </a:ext>
                    </a:extLst>
                  </p:cNvPr>
                  <p:cNvCxnSpPr>
                    <a:cxnSpLocks/>
                  </p:cNvCxnSpPr>
                  <p:nvPr/>
                </p:nvCxnSpPr>
                <p:spPr>
                  <a:xfrm>
                    <a:off x="4594394" y="4519571"/>
                    <a:ext cx="780678" cy="500130"/>
                  </a:xfrm>
                  <a:prstGeom prst="straightConnector1">
                    <a:avLst/>
                  </a:prstGeom>
                  <a:noFill/>
                  <a:ln w="19050" cap="flat" cmpd="sng" algn="ctr">
                    <a:solidFill>
                      <a:srgbClr val="FF00FF"/>
                    </a:solidFill>
                    <a:prstDash val="sysDot"/>
                    <a:miter lim="800000"/>
                    <a:headEnd type="triangle"/>
                    <a:tailEnd type="none"/>
                  </a:ln>
                  <a:effectLst/>
                </p:spPr>
              </p:cxnSp>
              <p:cxnSp>
                <p:nvCxnSpPr>
                  <p:cNvPr id="340" name="Conector recto de flecha 254">
                    <a:extLst>
                      <a:ext uri="{FF2B5EF4-FFF2-40B4-BE49-F238E27FC236}">
                        <a16:creationId xmlns:a16="http://schemas.microsoft.com/office/drawing/2014/main" id="{01D1B6A7-B867-0374-0494-B6EAD6E3A565}"/>
                      </a:ext>
                    </a:extLst>
                  </p:cNvPr>
                  <p:cNvCxnSpPr>
                    <a:cxnSpLocks/>
                  </p:cNvCxnSpPr>
                  <p:nvPr/>
                </p:nvCxnSpPr>
                <p:spPr>
                  <a:xfrm flipV="1">
                    <a:off x="5380687" y="3878166"/>
                    <a:ext cx="1604136" cy="1129023"/>
                  </a:xfrm>
                  <a:prstGeom prst="straightConnector1">
                    <a:avLst/>
                  </a:prstGeom>
                  <a:noFill/>
                  <a:ln w="19050" cap="flat" cmpd="sng" algn="ctr">
                    <a:solidFill>
                      <a:srgbClr val="FF00FF"/>
                    </a:solidFill>
                    <a:prstDash val="sysDot"/>
                    <a:miter lim="800000"/>
                    <a:headEnd type="none"/>
                    <a:tailEnd type="triangle"/>
                  </a:ln>
                  <a:effectLst/>
                </p:spPr>
              </p:cxnSp>
            </p:grpSp>
            <p:cxnSp>
              <p:nvCxnSpPr>
                <p:cNvPr id="323" name="Conector recto de flecha 177">
                  <a:extLst>
                    <a:ext uri="{FF2B5EF4-FFF2-40B4-BE49-F238E27FC236}">
                      <a16:creationId xmlns:a16="http://schemas.microsoft.com/office/drawing/2014/main" id="{EA4AA7EF-541C-8649-15B0-77797012833B}"/>
                    </a:ext>
                  </a:extLst>
                </p:cNvPr>
                <p:cNvCxnSpPr>
                  <a:cxnSpLocks/>
                </p:cNvCxnSpPr>
                <p:nvPr/>
              </p:nvCxnSpPr>
              <p:spPr>
                <a:xfrm>
                  <a:off x="6800979" y="4980776"/>
                  <a:ext cx="373004" cy="208514"/>
                </a:xfrm>
                <a:prstGeom prst="straightConnector1">
                  <a:avLst/>
                </a:prstGeom>
                <a:noFill/>
                <a:ln w="19050" cap="flat" cmpd="sng" algn="ctr">
                  <a:solidFill>
                    <a:srgbClr val="00B0F0"/>
                  </a:solidFill>
                  <a:prstDash val="sysDot"/>
                  <a:miter lim="800000"/>
                  <a:headEnd type="triangle"/>
                  <a:tailEnd type="triangle"/>
                </a:ln>
                <a:effectLst/>
              </p:spPr>
            </p:cxnSp>
            <p:sp>
              <p:nvSpPr>
                <p:cNvPr id="324" name="Cubo 178">
                  <a:extLst>
                    <a:ext uri="{FF2B5EF4-FFF2-40B4-BE49-F238E27FC236}">
                      <a16:creationId xmlns:a16="http://schemas.microsoft.com/office/drawing/2014/main" id="{F7D45119-2820-E962-5AC5-E78CD9454162}"/>
                    </a:ext>
                  </a:extLst>
                </p:cNvPr>
                <p:cNvSpPr/>
                <p:nvPr/>
              </p:nvSpPr>
              <p:spPr>
                <a:xfrm>
                  <a:off x="4496629" y="3366245"/>
                  <a:ext cx="1036690" cy="720000"/>
                </a:xfrm>
                <a:prstGeom prst="cube">
                  <a:avLst>
                    <a:gd name="adj" fmla="val 46667"/>
                  </a:avLst>
                </a:prstGeom>
                <a:solidFill>
                  <a:srgbClr val="06586A">
                    <a:alpha val="74902"/>
                  </a:srgbClr>
                </a:solidFill>
                <a:ln w="6350" cap="flat" cmpd="sng" algn="ctr">
                  <a:solidFill>
                    <a:srgbClr val="06586A"/>
                  </a:solidFill>
                  <a:prstDash val="solid"/>
                  <a:miter lim="800000"/>
                </a:ln>
                <a:effectLst/>
                <a:scene3d>
                  <a:camera prst="isometricLeftDown"/>
                  <a:lightRig rig="threePt" dir="t"/>
                </a:scene3d>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rPr>
                    <a:t>Agent</a:t>
                  </a:r>
                </a:p>
              </p:txBody>
            </p:sp>
            <p:sp>
              <p:nvSpPr>
                <p:cNvPr id="325" name="Cubo 179">
                  <a:extLst>
                    <a:ext uri="{FF2B5EF4-FFF2-40B4-BE49-F238E27FC236}">
                      <a16:creationId xmlns:a16="http://schemas.microsoft.com/office/drawing/2014/main" id="{062264E4-8084-8589-4B60-FCDA0D27EF77}"/>
                    </a:ext>
                  </a:extLst>
                </p:cNvPr>
                <p:cNvSpPr/>
                <p:nvPr/>
              </p:nvSpPr>
              <p:spPr>
                <a:xfrm>
                  <a:off x="4330762" y="4051091"/>
                  <a:ext cx="1669268" cy="720000"/>
                </a:xfrm>
                <a:prstGeom prst="cube">
                  <a:avLst>
                    <a:gd name="adj" fmla="val 46667"/>
                  </a:avLst>
                </a:prstGeom>
                <a:solidFill>
                  <a:srgbClr val="33CCCC">
                    <a:alpha val="74902"/>
                  </a:srgbClr>
                </a:solidFill>
                <a:ln w="6350" cap="flat" cmpd="sng" algn="ctr">
                  <a:noFill/>
                  <a:prstDash val="solid"/>
                  <a:miter lim="800000"/>
                </a:ln>
                <a:effectLst/>
                <a:scene3d>
                  <a:camera prst="isometricLeftDown"/>
                  <a:lightRig rig="threePt" dir="t"/>
                </a:scene3d>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rPr>
                    <a:t>Agent Evaluator</a:t>
                  </a:r>
                </a:p>
              </p:txBody>
            </p:sp>
            <p:sp>
              <p:nvSpPr>
                <p:cNvPr id="326" name="Cubo 180">
                  <a:extLst>
                    <a:ext uri="{FF2B5EF4-FFF2-40B4-BE49-F238E27FC236}">
                      <a16:creationId xmlns:a16="http://schemas.microsoft.com/office/drawing/2014/main" id="{BCC8B1F8-E612-B5BA-CE5B-DB524F0FA5BD}"/>
                    </a:ext>
                  </a:extLst>
                </p:cNvPr>
                <p:cNvSpPr/>
                <p:nvPr/>
              </p:nvSpPr>
              <p:spPr>
                <a:xfrm>
                  <a:off x="2913732" y="2295522"/>
                  <a:ext cx="782984" cy="573020"/>
                </a:xfrm>
                <a:prstGeom prst="cube">
                  <a:avLst>
                    <a:gd name="adj" fmla="val 47990"/>
                  </a:avLst>
                </a:prstGeom>
                <a:solidFill>
                  <a:srgbClr val="0072BC">
                    <a:alpha val="74902"/>
                  </a:srgbClr>
                </a:solidFill>
                <a:ln w="6350" cap="flat" cmpd="sng" algn="ctr">
                  <a:solidFill>
                    <a:srgbClr val="0072BC">
                      <a:lumMod val="60000"/>
                      <a:lumOff val="40000"/>
                    </a:srgbClr>
                  </a:solidFill>
                  <a:prstDash val="solid"/>
                  <a:miter lim="800000"/>
                </a:ln>
                <a:effectLst/>
                <a:scene3d>
                  <a:camera prst="isometricLeftDown"/>
                  <a:lightRig rig="threePt" dir="t"/>
                </a:scene3d>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rPr>
                    <a:t>MCP</a:t>
                  </a:r>
                </a:p>
              </p:txBody>
            </p:sp>
            <p:sp>
              <p:nvSpPr>
                <p:cNvPr id="327" name="Rectángulo 154">
                  <a:extLst>
                    <a:ext uri="{FF2B5EF4-FFF2-40B4-BE49-F238E27FC236}">
                      <a16:creationId xmlns:a16="http://schemas.microsoft.com/office/drawing/2014/main" id="{9B554F60-55AB-B0A2-AAA6-42A3E68DCB84}"/>
                    </a:ext>
                  </a:extLst>
                </p:cNvPr>
                <p:cNvSpPr/>
                <p:nvPr/>
              </p:nvSpPr>
              <p:spPr>
                <a:xfrm>
                  <a:off x="-9598" y="2107974"/>
                  <a:ext cx="1750004" cy="1224315"/>
                </a:xfrm>
                <a:prstGeom prst="rect">
                  <a:avLst/>
                </a:prstGeom>
                <a:noFill/>
                <a:ln w="12700" cap="flat" cmpd="sng" algn="ctr">
                  <a:noFill/>
                  <a:prstDash val="solid"/>
                  <a:miter lim="800000"/>
                </a:ln>
                <a:effectLst/>
              </p:spPr>
              <p:txBody>
                <a:bodyPr lIns="36000" tIns="36000" rIns="36000" bIns="36000" rtlCol="0" anchor="ctr"/>
                <a:lstStyle/>
                <a:p>
                  <a:pPr lvl="0" algn="r">
                    <a:defRPr/>
                  </a:pPr>
                  <a:r>
                    <a:rPr kumimoji="0" lang="en-US" sz="1200" b="1" i="0" u="none" strike="noStrike" kern="0" cap="none" spc="0" normalizeH="0" baseline="0" noProof="0">
                      <a:ln>
                        <a:noFill/>
                      </a:ln>
                      <a:solidFill>
                        <a:srgbClr val="734FA9"/>
                      </a:solidFill>
                      <a:effectLst/>
                      <a:uLnTx/>
                      <a:uFillTx/>
                      <a:latin typeface="Arial"/>
                      <a:ea typeface="+mn-ea"/>
                      <a:cs typeface="+mn-cs"/>
                    </a:rPr>
                    <a:t>Agency Cards:</a:t>
                  </a:r>
                  <a:r>
                    <a:rPr kumimoji="0" lang="en-US" sz="1200" b="0" i="0" u="none" strike="noStrike" kern="0" cap="none" spc="0" normalizeH="0" baseline="0" noProof="0">
                      <a:ln>
                        <a:noFill/>
                      </a:ln>
                      <a:solidFill>
                        <a:srgbClr val="734FA9"/>
                      </a:solidFill>
                      <a:effectLst/>
                      <a:uLnTx/>
                      <a:uFillTx/>
                      <a:latin typeface="Arial"/>
                      <a:ea typeface="+mn-ea"/>
                      <a:cs typeface="+mn-cs"/>
                    </a:rPr>
                    <a:t> </a:t>
                  </a:r>
                  <a:br>
                    <a:rPr kumimoji="0" lang="en-US" sz="1200" b="0" i="0" u="none" strike="noStrike" kern="0" cap="none" spc="0" normalizeH="0" baseline="0" noProof="0">
                      <a:ln>
                        <a:noFill/>
                      </a:ln>
                      <a:solidFill>
                        <a:srgbClr val="734FA9"/>
                      </a:solidFill>
                      <a:effectLst/>
                      <a:uLnTx/>
                      <a:uFillTx/>
                      <a:latin typeface="Arial"/>
                      <a:ea typeface="+mn-ea"/>
                      <a:cs typeface="+mn-cs"/>
                    </a:rPr>
                  </a:br>
                  <a:r>
                    <a:rPr lang="en-US" sz="1000" kern="0" noProof="0">
                      <a:solidFill>
                        <a:srgbClr val="2E404D"/>
                      </a:solidFill>
                      <a:latin typeface="Arial"/>
                    </a:rPr>
                    <a:t>Managed by protocols such as A2A and ACP we can send and receive tasks from/to other agencies</a:t>
                  </a:r>
                  <a:endParaRPr kumimoji="0" lang="en-US" sz="1100" b="0" i="0" u="none" strike="noStrike" kern="0" cap="none" spc="0" normalizeH="0" baseline="0" noProof="0">
                    <a:ln>
                      <a:noFill/>
                    </a:ln>
                    <a:solidFill>
                      <a:srgbClr val="2E404D"/>
                    </a:solidFill>
                    <a:effectLst/>
                    <a:uLnTx/>
                    <a:uFillTx/>
                    <a:latin typeface="Arial"/>
                    <a:ea typeface="+mn-ea"/>
                    <a:cs typeface="+mn-cs"/>
                  </a:endParaRPr>
                </a:p>
              </p:txBody>
            </p:sp>
            <p:cxnSp>
              <p:nvCxnSpPr>
                <p:cNvPr id="328" name="Conector: angular 155">
                  <a:extLst>
                    <a:ext uri="{FF2B5EF4-FFF2-40B4-BE49-F238E27FC236}">
                      <a16:creationId xmlns:a16="http://schemas.microsoft.com/office/drawing/2014/main" id="{E7951DEE-4867-8A83-13F1-BFBACEEE8E00}"/>
                    </a:ext>
                  </a:extLst>
                </p:cNvPr>
                <p:cNvCxnSpPr>
                  <a:cxnSpLocks/>
                  <a:stCxn id="327" idx="3"/>
                  <a:endCxn id="331" idx="3"/>
                </p:cNvCxnSpPr>
                <p:nvPr/>
              </p:nvCxnSpPr>
              <p:spPr>
                <a:xfrm>
                  <a:off x="1740406" y="2720132"/>
                  <a:ext cx="932497" cy="685390"/>
                </a:xfrm>
                <a:prstGeom prst="bentConnector4">
                  <a:avLst>
                    <a:gd name="adj1" fmla="val 1649"/>
                    <a:gd name="adj2" fmla="val 133353"/>
                  </a:avLst>
                </a:prstGeom>
                <a:noFill/>
                <a:ln w="12700" cap="flat" cmpd="sng" algn="ctr">
                  <a:solidFill>
                    <a:srgbClr val="734FA9"/>
                  </a:solidFill>
                  <a:prstDash val="sysDash"/>
                  <a:miter lim="800000"/>
                  <a:tailEnd type="oval"/>
                </a:ln>
                <a:effectLst/>
              </p:spPr>
            </p:cxnSp>
            <mc:AlternateContent xmlns:mc="http://schemas.openxmlformats.org/markup-compatibility/2006">
              <mc:Choice xmlns:am3d="http://schemas.microsoft.com/office/drawing/2017/model3d" Requires="am3d">
                <p:graphicFrame>
                  <p:nvGraphicFramePr>
                    <p:cNvPr id="329" name="3D Model 153" descr="Building 41">
                      <a:extLst>
                        <a:ext uri="{FF2B5EF4-FFF2-40B4-BE49-F238E27FC236}">
                          <a16:creationId xmlns:a16="http://schemas.microsoft.com/office/drawing/2014/main" id="{19E3DF34-6124-77E3-A7A8-07EC137BA4C6}"/>
                        </a:ext>
                      </a:extLst>
                    </p:cNvPr>
                    <p:cNvGraphicFramePr>
                      <a:graphicFrameLocks noChangeAspect="1"/>
                    </p:cNvGraphicFramePr>
                    <p:nvPr>
                      <p:extLst>
                        <p:ext uri="{D42A27DB-BD31-4B8C-83A1-F6EECF244321}">
                          <p14:modId xmlns:p14="http://schemas.microsoft.com/office/powerpoint/2010/main" val="327737878"/>
                        </p:ext>
                      </p:extLst>
                    </p:nvPr>
                  </p:nvGraphicFramePr>
                  <p:xfrm>
                    <a:off x="1801953" y="2385580"/>
                    <a:ext cx="652073" cy="630104"/>
                  </p:xfrm>
                  <a:graphic>
                    <a:graphicData uri="http://schemas.microsoft.com/office/drawing/2017/model3d">
                      <am3d:model3d r:embed="rId11">
                        <am3d:spPr>
                          <a:xfrm>
                            <a:off x="0" y="0"/>
                            <a:ext cx="652073" cy="630104"/>
                          </a:xfrm>
                          <a:prstGeom prst="rect">
                            <a:avLst/>
                          </a:prstGeom>
                          <a:noFill/>
                          <a:ln>
                            <a:noFill/>
                          </a:ln>
                        </am3d:spPr>
                        <am3d:camera>
                          <am3d:pos x="0" y="0" z="73622500"/>
                          <am3d:up dx="0" dy="36000000" dz="0"/>
                          <am3d:lookAt x="0" y="0" z="0"/>
                          <am3d:perspective fov="2700000"/>
                        </am3d:camera>
                        <am3d:trans>
                          <am3d:meterPerModelUnit n="18736" d="1000000"/>
                          <am3d:preTrans dx="667564" dy="-10565042" dz="-728738"/>
                          <am3d:scale>
                            <am3d:sx n="1000000" d="1000000"/>
                            <am3d:sy n="1000000" d="1000000"/>
                            <am3d:sz n="1000000" d="1000000"/>
                          </am3d:scale>
                          <am3d:rot ax="1375096" ay="2075785" az="809924"/>
                          <am3d:postTrans dx="0" dy="0" dz="0"/>
                        </am3d:trans>
                        <am3d:raster rName="Office3DRenderer" rVer="16.0.8326">
                          <am3d:blip r:embed="rId12"/>
                        </am3d:raster>
                        <am3d:objViewport viewportSz="7137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9" name="3D Model 153" descr="Building 41">
                      <a:extLst>
                        <a:ext uri="{FF2B5EF4-FFF2-40B4-BE49-F238E27FC236}">
                          <a16:creationId xmlns:a16="http://schemas.microsoft.com/office/drawing/2014/main" id="{19E3DF34-6124-77E3-A7A8-07EC137BA4C6}"/>
                        </a:ext>
                      </a:extLst>
                    </p:cNvPr>
                    <p:cNvPicPr>
                      <a:picLocks noGrp="1" noRot="1" noChangeAspect="1" noMove="1" noResize="1" noEditPoints="1" noAdjustHandles="1" noChangeArrowheads="1" noChangeShapeType="1" noCrop="1"/>
                    </p:cNvPicPr>
                    <p:nvPr/>
                  </p:nvPicPr>
                  <p:blipFill>
                    <a:blip r:embed="rId12"/>
                    <a:stretch>
                      <a:fillRect/>
                    </a:stretch>
                  </p:blipFill>
                  <p:spPr>
                    <a:xfrm>
                      <a:off x="1946283" y="2629659"/>
                      <a:ext cx="652073" cy="630104"/>
                    </a:xfrm>
                    <a:prstGeom prst="rect">
                      <a:avLst/>
                    </a:prstGeom>
                    <a:noFill/>
                    <a:ln>
                      <a:noFill/>
                    </a:ln>
                  </p:spPr>
                </p:pic>
              </mc:Fallback>
            </mc:AlternateContent>
            <p:cxnSp>
              <p:nvCxnSpPr>
                <p:cNvPr id="330" name="Conector recto de flecha 142">
                  <a:extLst>
                    <a:ext uri="{FF2B5EF4-FFF2-40B4-BE49-F238E27FC236}">
                      <a16:creationId xmlns:a16="http://schemas.microsoft.com/office/drawing/2014/main" id="{DABACC30-6BC7-DA69-5169-696816BDC9C6}"/>
                    </a:ext>
                  </a:extLst>
                </p:cNvPr>
                <p:cNvCxnSpPr>
                  <a:cxnSpLocks/>
                </p:cNvCxnSpPr>
                <p:nvPr/>
              </p:nvCxnSpPr>
              <p:spPr>
                <a:xfrm>
                  <a:off x="2216815" y="2843219"/>
                  <a:ext cx="292782" cy="158666"/>
                </a:xfrm>
                <a:prstGeom prst="straightConnector1">
                  <a:avLst/>
                </a:prstGeom>
                <a:noFill/>
                <a:ln w="19050" cap="flat" cmpd="sng" algn="ctr">
                  <a:solidFill>
                    <a:srgbClr val="7030A0"/>
                  </a:solidFill>
                  <a:prstDash val="sysDot"/>
                  <a:miter lim="800000"/>
                  <a:headEnd type="triangle"/>
                  <a:tailEnd type="triangle"/>
                </a:ln>
                <a:effectLst/>
              </p:spPr>
            </p:cxnSp>
            <p:sp>
              <p:nvSpPr>
                <p:cNvPr id="331" name="Cubo 160">
                  <a:extLst>
                    <a:ext uri="{FF2B5EF4-FFF2-40B4-BE49-F238E27FC236}">
                      <a16:creationId xmlns:a16="http://schemas.microsoft.com/office/drawing/2014/main" id="{52221ACF-DDFF-A8B6-F26A-9D7860019E4E}"/>
                    </a:ext>
                  </a:extLst>
                </p:cNvPr>
                <p:cNvSpPr/>
                <p:nvPr/>
              </p:nvSpPr>
              <p:spPr>
                <a:xfrm>
                  <a:off x="2258834" y="2807407"/>
                  <a:ext cx="1115174" cy="598115"/>
                </a:xfrm>
                <a:prstGeom prst="cube">
                  <a:avLst>
                    <a:gd name="adj" fmla="val 47990"/>
                  </a:avLst>
                </a:prstGeom>
                <a:solidFill>
                  <a:srgbClr val="734FA9">
                    <a:alpha val="74902"/>
                  </a:srgbClr>
                </a:solidFill>
                <a:ln w="6350" cap="flat" cmpd="sng" algn="ctr">
                  <a:solidFill>
                    <a:srgbClr val="734FA9"/>
                  </a:solidFill>
                  <a:prstDash val="solid"/>
                  <a:miter lim="800000"/>
                </a:ln>
                <a:effectLst/>
                <a:scene3d>
                  <a:camera prst="isometricLeftDown"/>
                  <a:lightRig rig="threePt" dir="t"/>
                </a:scene3d>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a:ea typeface="+mn-ea"/>
                      <a:cs typeface="+mn-cs"/>
                    </a:rPr>
                    <a:t>Agency Cards</a:t>
                  </a:r>
                </a:p>
              </p:txBody>
            </p:sp>
            <p:sp>
              <p:nvSpPr>
                <p:cNvPr id="332" name="Cubo 5">
                  <a:extLst>
                    <a:ext uri="{FF2B5EF4-FFF2-40B4-BE49-F238E27FC236}">
                      <a16:creationId xmlns:a16="http://schemas.microsoft.com/office/drawing/2014/main" id="{32B53C45-D7A7-30DC-6909-661F7BC8855E}"/>
                    </a:ext>
                  </a:extLst>
                </p:cNvPr>
                <p:cNvSpPr/>
                <p:nvPr/>
              </p:nvSpPr>
              <p:spPr>
                <a:xfrm>
                  <a:off x="3015956" y="3136866"/>
                  <a:ext cx="1669268" cy="904883"/>
                </a:xfrm>
                <a:prstGeom prst="cube">
                  <a:avLst>
                    <a:gd name="adj" fmla="val 53622"/>
                  </a:avLst>
                </a:prstGeom>
                <a:solidFill>
                  <a:srgbClr val="0E4482">
                    <a:alpha val="74902"/>
                  </a:srgbClr>
                </a:solidFill>
                <a:ln w="6350" cap="flat" cmpd="sng" algn="ctr">
                  <a:solidFill>
                    <a:srgbClr val="0E4482"/>
                  </a:solidFill>
                  <a:prstDash val="solid"/>
                  <a:miter lim="800000"/>
                </a:ln>
                <a:effectLst/>
                <a:scene3d>
                  <a:camera prst="isometricLeftDown"/>
                  <a:lightRig rig="threePt" dir="t"/>
                </a:scene3d>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Arial"/>
                      <a:ea typeface="+mn-ea"/>
                      <a:cs typeface="+mn-cs"/>
                    </a:rPr>
                    <a:t>Agent Operator</a:t>
                  </a:r>
                </a:p>
              </p:txBody>
            </p:sp>
            <p:grpSp>
              <p:nvGrpSpPr>
                <p:cNvPr id="333" name="Grupo 165">
                  <a:extLst>
                    <a:ext uri="{FF2B5EF4-FFF2-40B4-BE49-F238E27FC236}">
                      <a16:creationId xmlns:a16="http://schemas.microsoft.com/office/drawing/2014/main" id="{73024719-CD70-81C9-4307-C41EF6865DE0}"/>
                    </a:ext>
                  </a:extLst>
                </p:cNvPr>
                <p:cNvGrpSpPr/>
                <p:nvPr/>
              </p:nvGrpSpPr>
              <p:grpSpPr>
                <a:xfrm>
                  <a:off x="4330762" y="3853337"/>
                  <a:ext cx="2231341" cy="1253686"/>
                  <a:chOff x="4095828" y="4316905"/>
                  <a:chExt cx="2222242" cy="1234290"/>
                </a:xfrm>
              </p:grpSpPr>
              <p:cxnSp>
                <p:nvCxnSpPr>
                  <p:cNvPr id="337" name="Conector recto de flecha 166">
                    <a:extLst>
                      <a:ext uri="{FF2B5EF4-FFF2-40B4-BE49-F238E27FC236}">
                        <a16:creationId xmlns:a16="http://schemas.microsoft.com/office/drawing/2014/main" id="{9DF857A3-4793-3A53-321E-E937F7BE9B99}"/>
                      </a:ext>
                    </a:extLst>
                  </p:cNvPr>
                  <p:cNvCxnSpPr>
                    <a:cxnSpLocks/>
                  </p:cNvCxnSpPr>
                  <p:nvPr/>
                </p:nvCxnSpPr>
                <p:spPr>
                  <a:xfrm>
                    <a:off x="4095828" y="4316905"/>
                    <a:ext cx="2067262" cy="1224673"/>
                  </a:xfrm>
                  <a:prstGeom prst="straightConnector1">
                    <a:avLst/>
                  </a:prstGeom>
                  <a:noFill/>
                  <a:ln w="19050" cap="flat" cmpd="sng" algn="ctr">
                    <a:solidFill>
                      <a:srgbClr val="19A3FC"/>
                    </a:solidFill>
                    <a:prstDash val="sysDot"/>
                    <a:miter lim="800000"/>
                    <a:headEnd type="triangle"/>
                    <a:tailEnd type="none"/>
                  </a:ln>
                  <a:effectLst/>
                </p:spPr>
              </p:cxnSp>
              <p:cxnSp>
                <p:nvCxnSpPr>
                  <p:cNvPr id="338" name="Conector recto de flecha 167">
                    <a:extLst>
                      <a:ext uri="{FF2B5EF4-FFF2-40B4-BE49-F238E27FC236}">
                        <a16:creationId xmlns:a16="http://schemas.microsoft.com/office/drawing/2014/main" id="{DB97C993-85E7-64ED-14AF-CC66C86E9E97}"/>
                      </a:ext>
                    </a:extLst>
                  </p:cNvPr>
                  <p:cNvCxnSpPr>
                    <a:cxnSpLocks/>
                  </p:cNvCxnSpPr>
                  <p:nvPr/>
                </p:nvCxnSpPr>
                <p:spPr>
                  <a:xfrm flipV="1">
                    <a:off x="6150259" y="5417217"/>
                    <a:ext cx="167811" cy="133978"/>
                  </a:xfrm>
                  <a:prstGeom prst="straightConnector1">
                    <a:avLst/>
                  </a:prstGeom>
                  <a:noFill/>
                  <a:ln w="19050" cap="flat" cmpd="sng" algn="ctr">
                    <a:solidFill>
                      <a:srgbClr val="19A3FC"/>
                    </a:solidFill>
                    <a:prstDash val="sysDot"/>
                    <a:miter lim="800000"/>
                    <a:headEnd type="none"/>
                    <a:tailEnd type="triangle"/>
                  </a:ln>
                  <a:effectLst/>
                </p:spPr>
              </p:cxnSp>
            </p:grpSp>
            <p:cxnSp>
              <p:nvCxnSpPr>
                <p:cNvPr id="334" name="Conector recto de flecha 248">
                  <a:extLst>
                    <a:ext uri="{FF2B5EF4-FFF2-40B4-BE49-F238E27FC236}">
                      <a16:creationId xmlns:a16="http://schemas.microsoft.com/office/drawing/2014/main" id="{8E1EBFA7-E364-4658-930B-5C3831CFD2D6}"/>
                    </a:ext>
                  </a:extLst>
                </p:cNvPr>
                <p:cNvCxnSpPr>
                  <a:cxnSpLocks/>
                </p:cNvCxnSpPr>
                <p:nvPr/>
              </p:nvCxnSpPr>
              <p:spPr>
                <a:xfrm>
                  <a:off x="4267392" y="3979687"/>
                  <a:ext cx="283755" cy="159686"/>
                </a:xfrm>
                <a:prstGeom prst="straightConnector1">
                  <a:avLst/>
                </a:prstGeom>
                <a:noFill/>
                <a:ln w="19050" cap="flat" cmpd="sng" algn="ctr">
                  <a:solidFill>
                    <a:srgbClr val="0099CC"/>
                  </a:solidFill>
                  <a:prstDash val="sysDot"/>
                  <a:miter lim="800000"/>
                  <a:headEnd type="triangle"/>
                  <a:tailEnd type="triangle"/>
                </a:ln>
                <a:effectLst/>
              </p:spPr>
            </p:cxnSp>
            <p:cxnSp>
              <p:nvCxnSpPr>
                <p:cNvPr id="335" name="Conector recto de flecha 142">
                  <a:extLst>
                    <a:ext uri="{FF2B5EF4-FFF2-40B4-BE49-F238E27FC236}">
                      <a16:creationId xmlns:a16="http://schemas.microsoft.com/office/drawing/2014/main" id="{A47E8C67-71C7-430D-AF3D-BC5CB06336E0}"/>
                    </a:ext>
                  </a:extLst>
                </p:cNvPr>
                <p:cNvCxnSpPr>
                  <a:cxnSpLocks/>
                </p:cNvCxnSpPr>
                <p:nvPr/>
              </p:nvCxnSpPr>
              <p:spPr>
                <a:xfrm>
                  <a:off x="3088551" y="3365424"/>
                  <a:ext cx="292782" cy="158666"/>
                </a:xfrm>
                <a:prstGeom prst="straightConnector1">
                  <a:avLst/>
                </a:prstGeom>
                <a:noFill/>
                <a:ln w="19050" cap="flat" cmpd="sng" algn="ctr">
                  <a:solidFill>
                    <a:srgbClr val="7030A0"/>
                  </a:solidFill>
                  <a:prstDash val="sysDot"/>
                  <a:miter lim="800000"/>
                  <a:headEnd type="triangle"/>
                  <a:tailEnd type="triangle"/>
                </a:ln>
                <a:effectLst/>
              </p:spPr>
            </p:cxnSp>
            <p:pic>
              <p:nvPicPr>
                <p:cNvPr id="336" name="Imagen 250">
                  <a:extLst>
                    <a:ext uri="{FF2B5EF4-FFF2-40B4-BE49-F238E27FC236}">
                      <a16:creationId xmlns:a16="http://schemas.microsoft.com/office/drawing/2014/main" id="{626DB381-1D5B-AA96-D34B-58416D846BF3}"/>
                    </a:ext>
                  </a:extLst>
                </p:cNvPr>
                <p:cNvPicPr>
                  <a:picLocks noChangeAspect="1"/>
                </p:cNvPicPr>
                <p:nvPr/>
              </p:nvPicPr>
              <p:blipFill>
                <a:blip r:embed="rId13"/>
                <a:stretch>
                  <a:fillRect/>
                </a:stretch>
              </p:blipFill>
              <p:spPr>
                <a:xfrm>
                  <a:off x="7268531" y="6229573"/>
                  <a:ext cx="418236" cy="295052"/>
                </a:xfrm>
                <a:prstGeom prst="rect">
                  <a:avLst/>
                </a:prstGeom>
              </p:spPr>
            </p:pic>
          </p:grpSp>
          <p:cxnSp>
            <p:nvCxnSpPr>
              <p:cNvPr id="275" name="Conector recto de flecha 146">
                <a:extLst>
                  <a:ext uri="{FF2B5EF4-FFF2-40B4-BE49-F238E27FC236}">
                    <a16:creationId xmlns:a16="http://schemas.microsoft.com/office/drawing/2014/main" id="{9D3B3E96-C506-74B7-1026-C77600318569}"/>
                  </a:ext>
                </a:extLst>
              </p:cNvPr>
              <p:cNvCxnSpPr>
                <a:cxnSpLocks/>
              </p:cNvCxnSpPr>
              <p:nvPr/>
            </p:nvCxnSpPr>
            <p:spPr>
              <a:xfrm>
                <a:off x="4044239" y="2767643"/>
                <a:ext cx="154673" cy="262963"/>
              </a:xfrm>
              <a:prstGeom prst="straightConnector1">
                <a:avLst/>
              </a:prstGeom>
              <a:noFill/>
              <a:ln w="19050" cap="flat" cmpd="sng" algn="ctr">
                <a:solidFill>
                  <a:srgbClr val="949494">
                    <a:lumMod val="75000"/>
                  </a:srgbClr>
                </a:solidFill>
                <a:prstDash val="sysDot"/>
                <a:miter lim="800000"/>
                <a:headEnd type="triangle"/>
                <a:tailEnd type="triangle"/>
              </a:ln>
              <a:effectLst/>
            </p:spPr>
          </p:cxnSp>
        </p:grpSp>
        <p:grpSp>
          <p:nvGrpSpPr>
            <p:cNvPr id="266" name="Grupo 109">
              <a:extLst>
                <a:ext uri="{FF2B5EF4-FFF2-40B4-BE49-F238E27FC236}">
                  <a16:creationId xmlns:a16="http://schemas.microsoft.com/office/drawing/2014/main" id="{AFFD5A73-CDAC-0DBC-A522-C91C43228B1C}"/>
                </a:ext>
              </a:extLst>
            </p:cNvPr>
            <p:cNvGrpSpPr/>
            <p:nvPr/>
          </p:nvGrpSpPr>
          <p:grpSpPr>
            <a:xfrm>
              <a:off x="2822686" y="2152872"/>
              <a:ext cx="4838728" cy="3135718"/>
              <a:chOff x="2822686" y="2152872"/>
              <a:chExt cx="4838728" cy="3135718"/>
            </a:xfrm>
          </p:grpSpPr>
          <p:sp>
            <p:nvSpPr>
              <p:cNvPr id="267" name="Elipse 117">
                <a:extLst>
                  <a:ext uri="{FF2B5EF4-FFF2-40B4-BE49-F238E27FC236}">
                    <a16:creationId xmlns:a16="http://schemas.microsoft.com/office/drawing/2014/main" id="{7E541AF6-ABE9-501F-2915-7D9E8E1657D0}"/>
                  </a:ext>
                </a:extLst>
              </p:cNvPr>
              <p:cNvSpPr/>
              <p:nvPr/>
            </p:nvSpPr>
            <p:spPr>
              <a:xfrm>
                <a:off x="5129437" y="2332724"/>
                <a:ext cx="180000" cy="180000"/>
              </a:xfrm>
              <a:prstGeom prst="ellipse">
                <a:avLst/>
              </a:prstGeom>
              <a:solidFill>
                <a:srgbClr val="00CB5D">
                  <a:lumMod val="75000"/>
                </a:srgbClr>
              </a:solidFill>
              <a:ln w="12700" cap="flat" cmpd="sng" algn="ctr">
                <a:no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a:ea typeface="+mn-ea"/>
                    <a:cs typeface="+mn-cs"/>
                  </a:rPr>
                  <a:t>1</a:t>
                </a:r>
              </a:p>
            </p:txBody>
          </p:sp>
          <p:sp>
            <p:nvSpPr>
              <p:cNvPr id="268" name="Elipse 119">
                <a:extLst>
                  <a:ext uri="{FF2B5EF4-FFF2-40B4-BE49-F238E27FC236}">
                    <a16:creationId xmlns:a16="http://schemas.microsoft.com/office/drawing/2014/main" id="{6A0557F8-442D-94D7-B7E4-ADF5606780D3}"/>
                  </a:ext>
                </a:extLst>
              </p:cNvPr>
              <p:cNvSpPr/>
              <p:nvPr/>
            </p:nvSpPr>
            <p:spPr>
              <a:xfrm>
                <a:off x="6399481" y="3142983"/>
                <a:ext cx="180000" cy="180000"/>
              </a:xfrm>
              <a:prstGeom prst="ellipse">
                <a:avLst/>
              </a:prstGeom>
              <a:solidFill>
                <a:srgbClr val="FF7A00"/>
              </a:solidFill>
              <a:ln w="12700" cap="flat" cmpd="sng" algn="ctr">
                <a:no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a:ea typeface="+mn-ea"/>
                    <a:cs typeface="+mn-cs"/>
                  </a:rPr>
                  <a:t>2</a:t>
                </a:r>
              </a:p>
            </p:txBody>
          </p:sp>
          <p:sp>
            <p:nvSpPr>
              <p:cNvPr id="269" name="Elipse 120">
                <a:extLst>
                  <a:ext uri="{FF2B5EF4-FFF2-40B4-BE49-F238E27FC236}">
                    <a16:creationId xmlns:a16="http://schemas.microsoft.com/office/drawing/2014/main" id="{6B655561-B06A-B054-FA05-FFB93CB58A99}"/>
                  </a:ext>
                </a:extLst>
              </p:cNvPr>
              <p:cNvSpPr/>
              <p:nvPr/>
            </p:nvSpPr>
            <p:spPr>
              <a:xfrm>
                <a:off x="7481414" y="5108590"/>
                <a:ext cx="180000" cy="180000"/>
              </a:xfrm>
              <a:prstGeom prst="ellipse">
                <a:avLst/>
              </a:prstGeom>
              <a:solidFill>
                <a:srgbClr val="005B96">
                  <a:lumMod val="60000"/>
                  <a:lumOff val="40000"/>
                </a:srgbClr>
              </a:solidFill>
              <a:ln w="12700" cap="flat" cmpd="sng" algn="ctr">
                <a:no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a:ea typeface="+mn-ea"/>
                    <a:cs typeface="+mn-cs"/>
                  </a:rPr>
                  <a:t>3</a:t>
                </a:r>
              </a:p>
            </p:txBody>
          </p:sp>
          <p:sp>
            <p:nvSpPr>
              <p:cNvPr id="270" name="Elipse 135">
                <a:extLst>
                  <a:ext uri="{FF2B5EF4-FFF2-40B4-BE49-F238E27FC236}">
                    <a16:creationId xmlns:a16="http://schemas.microsoft.com/office/drawing/2014/main" id="{409D5C2F-787C-6B8C-9001-4762D4C42E63}"/>
                  </a:ext>
                </a:extLst>
              </p:cNvPr>
              <p:cNvSpPr/>
              <p:nvPr/>
            </p:nvSpPr>
            <p:spPr>
              <a:xfrm>
                <a:off x="7224016" y="3626351"/>
                <a:ext cx="180000" cy="180000"/>
              </a:xfrm>
              <a:prstGeom prst="ellipse">
                <a:avLst/>
              </a:prstGeom>
              <a:solidFill>
                <a:srgbClr val="FF00FF"/>
              </a:solidFill>
              <a:ln w="12700" cap="flat" cmpd="sng" algn="ctr">
                <a:no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a:ea typeface="+mn-ea"/>
                    <a:cs typeface="+mn-cs"/>
                  </a:rPr>
                  <a:t>4</a:t>
                </a:r>
              </a:p>
            </p:txBody>
          </p:sp>
          <p:sp>
            <p:nvSpPr>
              <p:cNvPr id="271" name="Elipse 148">
                <a:extLst>
                  <a:ext uri="{FF2B5EF4-FFF2-40B4-BE49-F238E27FC236}">
                    <a16:creationId xmlns:a16="http://schemas.microsoft.com/office/drawing/2014/main" id="{D8221140-8BCA-635B-CFAE-A8BB7379862C}"/>
                  </a:ext>
                </a:extLst>
              </p:cNvPr>
              <p:cNvSpPr/>
              <p:nvPr/>
            </p:nvSpPr>
            <p:spPr>
              <a:xfrm>
                <a:off x="4443181" y="2152872"/>
                <a:ext cx="180000" cy="180000"/>
              </a:xfrm>
              <a:prstGeom prst="ellipse">
                <a:avLst/>
              </a:prstGeom>
              <a:solidFill>
                <a:srgbClr val="949494">
                  <a:lumMod val="75000"/>
                </a:srgbClr>
              </a:solidFill>
              <a:ln w="12700" cap="flat" cmpd="sng" algn="ctr">
                <a:no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a:ea typeface="+mn-ea"/>
                    <a:cs typeface="+mn-cs"/>
                  </a:rPr>
                  <a:t>5</a:t>
                </a:r>
              </a:p>
            </p:txBody>
          </p:sp>
          <p:sp>
            <p:nvSpPr>
              <p:cNvPr id="272" name="Elipse 169">
                <a:extLst>
                  <a:ext uri="{FF2B5EF4-FFF2-40B4-BE49-F238E27FC236}">
                    <a16:creationId xmlns:a16="http://schemas.microsoft.com/office/drawing/2014/main" id="{43A473E0-9F85-E4F7-832C-B87543D3A349}"/>
                  </a:ext>
                </a:extLst>
              </p:cNvPr>
              <p:cNvSpPr/>
              <p:nvPr/>
            </p:nvSpPr>
            <p:spPr>
              <a:xfrm>
                <a:off x="3648370" y="4718299"/>
                <a:ext cx="180000" cy="180000"/>
              </a:xfrm>
              <a:prstGeom prst="ellipse">
                <a:avLst/>
              </a:prstGeom>
              <a:solidFill>
                <a:srgbClr val="0099CC"/>
              </a:solidFill>
              <a:ln w="12700" cap="flat" cmpd="sng" algn="ctr">
                <a:no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a:ea typeface="+mn-ea"/>
                    <a:cs typeface="+mn-cs"/>
                  </a:rPr>
                  <a:t>6</a:t>
                </a:r>
              </a:p>
            </p:txBody>
          </p:sp>
          <p:sp>
            <p:nvSpPr>
              <p:cNvPr id="273" name="Elipse 187">
                <a:extLst>
                  <a:ext uri="{FF2B5EF4-FFF2-40B4-BE49-F238E27FC236}">
                    <a16:creationId xmlns:a16="http://schemas.microsoft.com/office/drawing/2014/main" id="{2DE430C6-A571-DA4B-9FAD-FBFFFA566AC6}"/>
                  </a:ext>
                </a:extLst>
              </p:cNvPr>
              <p:cNvSpPr/>
              <p:nvPr/>
            </p:nvSpPr>
            <p:spPr>
              <a:xfrm>
                <a:off x="2822686" y="2962983"/>
                <a:ext cx="180000" cy="180000"/>
              </a:xfrm>
              <a:prstGeom prst="ellipse">
                <a:avLst/>
              </a:prstGeom>
              <a:solidFill>
                <a:srgbClr val="7030A0"/>
              </a:solidFill>
              <a:ln w="12700" cap="flat" cmpd="sng" algn="ctr">
                <a:no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a:ea typeface="+mn-ea"/>
                    <a:cs typeface="+mn-cs"/>
                  </a:rPr>
                  <a:t>7</a:t>
                </a:r>
              </a:p>
            </p:txBody>
          </p:sp>
        </p:grpSp>
      </p:grpSp>
      <p:pic>
        <p:nvPicPr>
          <p:cNvPr id="361" name="Imagen 2" descr="NTT Data - Red Seguridad">
            <a:extLst>
              <a:ext uri="{FF2B5EF4-FFF2-40B4-BE49-F238E27FC236}">
                <a16:creationId xmlns:a16="http://schemas.microsoft.com/office/drawing/2014/main" id="{F38FA267-D50B-C892-0579-4DA2F2418D90}"/>
              </a:ext>
            </a:extLst>
          </p:cNvPr>
          <p:cNvPicPr>
            <a:picLocks noChangeAspect="1"/>
          </p:cNvPicPr>
          <p:nvPr/>
        </p:nvPicPr>
        <p:blipFill>
          <a:blip r:embed="rId14"/>
          <a:stretch>
            <a:fillRect/>
          </a:stretch>
        </p:blipFill>
        <p:spPr>
          <a:xfrm>
            <a:off x="8081903" y="-142755"/>
            <a:ext cx="1166998" cy="847775"/>
          </a:xfrm>
          <a:prstGeom prst="rect">
            <a:avLst/>
          </a:prstGeom>
        </p:spPr>
      </p:pic>
      <p:pic>
        <p:nvPicPr>
          <p:cNvPr id="362" name="Picture 361">
            <a:extLst>
              <a:ext uri="{FF2B5EF4-FFF2-40B4-BE49-F238E27FC236}">
                <a16:creationId xmlns:a16="http://schemas.microsoft.com/office/drawing/2014/main" id="{FB46C600-C72C-5715-02F3-8D3B582FED79}"/>
              </a:ext>
            </a:extLst>
          </p:cNvPr>
          <p:cNvPicPr>
            <a:picLocks noChangeAspect="1"/>
          </p:cNvPicPr>
          <p:nvPr/>
        </p:nvPicPr>
        <p:blipFill>
          <a:blip r:embed="rId15"/>
          <a:srcRect r="22480"/>
          <a:stretch>
            <a:fillRect/>
          </a:stretch>
        </p:blipFill>
        <p:spPr>
          <a:xfrm>
            <a:off x="6282000" y="92249"/>
            <a:ext cx="1610515" cy="388493"/>
          </a:xfrm>
          <a:prstGeom prst="rect">
            <a:avLst/>
          </a:prstGeom>
        </p:spPr>
      </p:pic>
    </p:spTree>
    <p:extLst>
      <p:ext uri="{BB962C8B-B14F-4D97-AF65-F5344CB8AC3E}">
        <p14:creationId xmlns:p14="http://schemas.microsoft.com/office/powerpoint/2010/main" val="134467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alpha val="19000"/>
          </a:schemeClr>
        </a:solidFill>
        <a:effectLst/>
      </p:bgPr>
    </p:bg>
    <p:spTree>
      <p:nvGrpSpPr>
        <p:cNvPr id="1" name="">
          <a:extLst>
            <a:ext uri="{FF2B5EF4-FFF2-40B4-BE49-F238E27FC236}">
              <a16:creationId xmlns:a16="http://schemas.microsoft.com/office/drawing/2014/main" id="{AC668CBB-0F22-37D3-D93D-15266CD028AA}"/>
            </a:ext>
          </a:extLst>
        </p:cNvPr>
        <p:cNvGrpSpPr/>
        <p:nvPr/>
      </p:nvGrpSpPr>
      <p:grpSpPr>
        <a:xfrm>
          <a:off x="0" y="0"/>
          <a:ext cx="0" cy="0"/>
          <a:chOff x="0" y="0"/>
          <a:chExt cx="0" cy="0"/>
        </a:xfrm>
      </p:grpSpPr>
      <p:sp>
        <p:nvSpPr>
          <p:cNvPr id="12" name="Title 6">
            <a:extLst>
              <a:ext uri="{FF2B5EF4-FFF2-40B4-BE49-F238E27FC236}">
                <a16:creationId xmlns:a16="http://schemas.microsoft.com/office/drawing/2014/main" id="{25F0F46E-5F87-BA7B-343F-00A10EB92CD6}"/>
              </a:ext>
            </a:extLst>
          </p:cNvPr>
          <p:cNvSpPr txBox="1">
            <a:spLocks/>
          </p:cNvSpPr>
          <p:nvPr/>
        </p:nvSpPr>
        <p:spPr>
          <a:xfrm>
            <a:off x="339259" y="125252"/>
            <a:ext cx="6208496" cy="5333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noProof="0">
                <a:solidFill>
                  <a:srgbClr val="F14949"/>
                </a:solidFill>
              </a:rPr>
              <a:t>Agentic Architecture</a:t>
            </a:r>
          </a:p>
        </p:txBody>
      </p:sp>
      <p:sp>
        <p:nvSpPr>
          <p:cNvPr id="140" name="TextBox 8">
            <a:extLst>
              <a:ext uri="{FF2B5EF4-FFF2-40B4-BE49-F238E27FC236}">
                <a16:creationId xmlns:a16="http://schemas.microsoft.com/office/drawing/2014/main" id="{5DB89EC8-630F-EA46-6A7A-ED36B5140EDD}"/>
              </a:ext>
            </a:extLst>
          </p:cNvPr>
          <p:cNvSpPr txBox="1"/>
          <p:nvPr/>
        </p:nvSpPr>
        <p:spPr>
          <a:xfrm>
            <a:off x="324209" y="434395"/>
            <a:ext cx="4383070" cy="276999"/>
          </a:xfrm>
          <a:prstGeom prst="rect">
            <a:avLst/>
          </a:prstGeom>
          <a:noFill/>
        </p:spPr>
        <p:txBody>
          <a:bodyPr wrap="square">
            <a:spAutoFit/>
          </a:bodyPr>
          <a:lstStyle/>
          <a:p>
            <a:r>
              <a:rPr lang="en-US" sz="1200" noProof="0">
                <a:solidFill>
                  <a:srgbClr val="F14949"/>
                </a:solidFill>
                <a:latin typeface="Santander Headline" panose="020B0504020201020104"/>
                <a:cs typeface="Arial"/>
              </a:rPr>
              <a:t>Santander with </a:t>
            </a:r>
            <a:r>
              <a:rPr lang="en-US" sz="1200" noProof="0" err="1">
                <a:solidFill>
                  <a:srgbClr val="F14949"/>
                </a:solidFill>
                <a:latin typeface="Santander Headline" panose="020B0504020201020104"/>
                <a:cs typeface="Arial"/>
              </a:rPr>
              <a:t>AgNTTic</a:t>
            </a:r>
            <a:r>
              <a:rPr lang="en-US" sz="1200" noProof="0">
                <a:solidFill>
                  <a:srgbClr val="F14949"/>
                </a:solidFill>
                <a:latin typeface="Santander Headline" panose="020B0504020201020104"/>
                <a:cs typeface="Arial"/>
              </a:rPr>
              <a:t> </a:t>
            </a:r>
            <a:endParaRPr lang="en-US" sz="1200" noProof="0">
              <a:solidFill>
                <a:srgbClr val="F14949"/>
              </a:solidFill>
              <a:latin typeface="Santander Headline" panose="020B0504020201020104"/>
            </a:endParaRPr>
          </a:p>
        </p:txBody>
      </p:sp>
      <p:cxnSp>
        <p:nvCxnSpPr>
          <p:cNvPr id="158" name="Conector recto 1089">
            <a:extLst>
              <a:ext uri="{FF2B5EF4-FFF2-40B4-BE49-F238E27FC236}">
                <a16:creationId xmlns:a16="http://schemas.microsoft.com/office/drawing/2014/main" id="{3F22D2F7-DDF1-FD12-B2E7-BB38C328B633}"/>
              </a:ext>
            </a:extLst>
          </p:cNvPr>
          <p:cNvCxnSpPr>
            <a:cxnSpLocks/>
          </p:cNvCxnSpPr>
          <p:nvPr/>
        </p:nvCxnSpPr>
        <p:spPr>
          <a:xfrm>
            <a:off x="13079046" y="4409334"/>
            <a:ext cx="11308963" cy="0"/>
          </a:xfrm>
          <a:prstGeom prst="line">
            <a:avLst/>
          </a:prstGeom>
          <a:noFill/>
          <a:ln w="6350" cap="flat" cmpd="sng" algn="ctr">
            <a:solidFill>
              <a:srgbClr val="FFFFFF">
                <a:lumMod val="95000"/>
              </a:srgbClr>
            </a:solidFill>
            <a:prstDash val="solid"/>
            <a:miter lim="800000"/>
          </a:ln>
          <a:effectLst/>
        </p:spPr>
      </p:cxnSp>
      <p:sp>
        <p:nvSpPr>
          <p:cNvPr id="3" name="Cubo 115">
            <a:extLst>
              <a:ext uri="{FF2B5EF4-FFF2-40B4-BE49-F238E27FC236}">
                <a16:creationId xmlns:a16="http://schemas.microsoft.com/office/drawing/2014/main" id="{213E9E3F-FD42-7896-0E80-26E82BCF2471}"/>
              </a:ext>
            </a:extLst>
          </p:cNvPr>
          <p:cNvSpPr/>
          <p:nvPr/>
        </p:nvSpPr>
        <p:spPr>
          <a:xfrm>
            <a:off x="3455042" y="1086290"/>
            <a:ext cx="5327815" cy="2536870"/>
          </a:xfrm>
          <a:prstGeom prst="cube">
            <a:avLst>
              <a:gd name="adj" fmla="val 90695"/>
            </a:avLst>
          </a:prstGeom>
          <a:solidFill>
            <a:srgbClr val="C00000"/>
          </a:solidFill>
          <a:ln>
            <a:solidFill>
              <a:srgbClr val="480000">
                <a:alpha val="49000"/>
              </a:srgbClr>
            </a:solidFill>
          </a:ln>
          <a:effectLst>
            <a:softEdge rad="0"/>
          </a:effectLst>
          <a:scene3d>
            <a:camera prst="isometricLeftDown"/>
            <a:lightRig rig="fla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defTabSz="457200">
              <a:lnSpc>
                <a:spcPct val="110000"/>
              </a:lnSpc>
              <a:spcBef>
                <a:spcPts val="300"/>
              </a:spcBef>
              <a:defRPr/>
            </a:pPr>
            <a:endParaRPr lang="en-US" sz="1000" b="1"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4" name="Cubo 88">
            <a:extLst>
              <a:ext uri="{FF2B5EF4-FFF2-40B4-BE49-F238E27FC236}">
                <a16:creationId xmlns:a16="http://schemas.microsoft.com/office/drawing/2014/main" id="{9520EE38-BA58-59B5-7213-619EC03A88C6}"/>
              </a:ext>
            </a:extLst>
          </p:cNvPr>
          <p:cNvSpPr/>
          <p:nvPr/>
        </p:nvSpPr>
        <p:spPr>
          <a:xfrm>
            <a:off x="1092118" y="1405081"/>
            <a:ext cx="2724011" cy="1446414"/>
          </a:xfrm>
          <a:prstGeom prst="cube">
            <a:avLst>
              <a:gd name="adj" fmla="val 90695"/>
            </a:avLst>
          </a:prstGeom>
          <a:solidFill>
            <a:srgbClr val="626262"/>
          </a:solidFill>
          <a:ln>
            <a:solidFill>
              <a:schemeClr val="tx1">
                <a:lumMod val="50000"/>
                <a:lumOff val="50000"/>
                <a:alpha val="49000"/>
              </a:schemeClr>
            </a:solidFill>
          </a:ln>
          <a:effectLst>
            <a:softEdge rad="0"/>
          </a:effectLst>
          <a:scene3d>
            <a:camera prst="isometricLeftDown"/>
            <a:lightRig rig="fla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defTabSz="457200">
              <a:lnSpc>
                <a:spcPct val="110000"/>
              </a:lnSpc>
              <a:spcBef>
                <a:spcPts val="300"/>
              </a:spcBef>
              <a:defRPr/>
            </a:pPr>
            <a:endParaRPr lang="en-US" sz="1000" b="1"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5" name="Cubo 2">
            <a:extLst>
              <a:ext uri="{FF2B5EF4-FFF2-40B4-BE49-F238E27FC236}">
                <a16:creationId xmlns:a16="http://schemas.microsoft.com/office/drawing/2014/main" id="{CE915A81-B72A-CA46-6D41-1C0B5A748A03}"/>
              </a:ext>
            </a:extLst>
          </p:cNvPr>
          <p:cNvSpPr/>
          <p:nvPr/>
        </p:nvSpPr>
        <p:spPr>
          <a:xfrm>
            <a:off x="760136" y="1610273"/>
            <a:ext cx="7241756" cy="3501407"/>
          </a:xfrm>
          <a:prstGeom prst="cube">
            <a:avLst>
              <a:gd name="adj" fmla="val 90695"/>
            </a:avLst>
          </a:prstGeom>
          <a:solidFill>
            <a:srgbClr val="001F60"/>
          </a:solidFill>
          <a:ln>
            <a:solidFill>
              <a:srgbClr val="34CCFF">
                <a:alpha val="49027"/>
              </a:srgbClr>
            </a:solidFill>
          </a:ln>
          <a:effectLst>
            <a:softEdge rad="0"/>
          </a:effectLst>
          <a:scene3d>
            <a:camera prst="isometricLeftDown"/>
            <a:lightRig rig="fla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defTabSz="457200">
              <a:lnSpc>
                <a:spcPct val="110000"/>
              </a:lnSpc>
              <a:spcBef>
                <a:spcPts val="300"/>
              </a:spcBef>
              <a:defRPr/>
            </a:pPr>
            <a:r>
              <a:rPr lang="en-US" sz="1000" b="1"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rPr>
              <a:t>    Agentic IT Platform</a:t>
            </a:r>
          </a:p>
        </p:txBody>
      </p:sp>
      <p:sp>
        <p:nvSpPr>
          <p:cNvPr id="8" name="CuadroTexto 63">
            <a:extLst>
              <a:ext uri="{FF2B5EF4-FFF2-40B4-BE49-F238E27FC236}">
                <a16:creationId xmlns:a16="http://schemas.microsoft.com/office/drawing/2014/main" id="{0342D3A2-B3E7-68A4-6915-7F8A29994555}"/>
              </a:ext>
            </a:extLst>
          </p:cNvPr>
          <p:cNvSpPr txBox="1"/>
          <p:nvPr/>
        </p:nvSpPr>
        <p:spPr>
          <a:xfrm rot="20941507">
            <a:off x="2067330" y="1319744"/>
            <a:ext cx="495588" cy="443198"/>
          </a:xfrm>
          <a:prstGeom prst="rect">
            <a:avLst/>
          </a:prstGeom>
          <a:noFill/>
          <a:ln w="12700" cap="flat">
            <a:noFill/>
            <a:miter lim="400000"/>
          </a:ln>
          <a:effectLst/>
          <a:scene3d>
            <a:camera prst="isometricOffAxis1Top">
              <a:rot lat="19200000" lon="19842216" rev="2303195"/>
            </a:camera>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169" hangingPunct="0">
              <a:lnSpc>
                <a:spcPct val="90000"/>
              </a:lnSpc>
              <a:spcBef>
                <a:spcPts val="2250"/>
              </a:spcBef>
            </a:pPr>
            <a:r>
              <a:rPr lang="en-US" sz="700" b="1" kern="0" noProof="0" err="1">
                <a:solidFill>
                  <a:srgbClr val="FFC000"/>
                </a:solidFill>
                <a:latin typeface="Noto Sans" panose="020B0502040504020204" pitchFamily="34" charset="0"/>
                <a:ea typeface="Noto Sans" panose="020B0502040504020204" pitchFamily="34" charset="0"/>
                <a:cs typeface="Noto Sans" panose="020B0502040504020204" pitchFamily="34" charset="0"/>
                <a:sym typeface="Helvetica Neue"/>
              </a:rPr>
              <a:t>Ollama</a:t>
            </a:r>
            <a:endParaRPr lang="en-US" sz="700" b="1" kern="0" noProof="0">
              <a:solidFill>
                <a:srgbClr val="FFC000"/>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9" name="Cubo 13">
            <a:extLst>
              <a:ext uri="{FF2B5EF4-FFF2-40B4-BE49-F238E27FC236}">
                <a16:creationId xmlns:a16="http://schemas.microsoft.com/office/drawing/2014/main" id="{CB2E5EF4-B171-FA9F-DEA3-DA3F4466BBAC}"/>
              </a:ext>
            </a:extLst>
          </p:cNvPr>
          <p:cNvSpPr/>
          <p:nvPr/>
        </p:nvSpPr>
        <p:spPr>
          <a:xfrm>
            <a:off x="5091732" y="2181486"/>
            <a:ext cx="718550" cy="449964"/>
          </a:xfrm>
          <a:prstGeom prst="cube">
            <a:avLst>
              <a:gd name="adj" fmla="val 47990"/>
            </a:avLst>
          </a:prstGeom>
          <a:solidFill>
            <a:srgbClr val="4C5F88"/>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defTabSz="457200">
              <a:lnSpc>
                <a:spcPct val="110000"/>
              </a:lnSpc>
              <a:spcBef>
                <a:spcPts val="300"/>
              </a:spcBef>
            </a:pPr>
            <a:r>
              <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rPr>
              <a:t>MCP GW</a:t>
            </a:r>
          </a:p>
        </p:txBody>
      </p:sp>
      <p:grpSp>
        <p:nvGrpSpPr>
          <p:cNvPr id="10" name="Grupo 22">
            <a:extLst>
              <a:ext uri="{FF2B5EF4-FFF2-40B4-BE49-F238E27FC236}">
                <a16:creationId xmlns:a16="http://schemas.microsoft.com/office/drawing/2014/main" id="{7665089B-75B8-903C-870D-2C7FE61153F5}"/>
              </a:ext>
            </a:extLst>
          </p:cNvPr>
          <p:cNvGrpSpPr/>
          <p:nvPr/>
        </p:nvGrpSpPr>
        <p:grpSpPr>
          <a:xfrm rot="5742268">
            <a:off x="2552658" y="3042601"/>
            <a:ext cx="510907" cy="662364"/>
            <a:chOff x="3843415" y="3135969"/>
            <a:chExt cx="2417301" cy="1936249"/>
          </a:xfrm>
        </p:grpSpPr>
        <p:cxnSp>
          <p:nvCxnSpPr>
            <p:cNvPr id="11" name="Conector recto de flecha 23">
              <a:extLst>
                <a:ext uri="{FF2B5EF4-FFF2-40B4-BE49-F238E27FC236}">
                  <a16:creationId xmlns:a16="http://schemas.microsoft.com/office/drawing/2014/main" id="{95D4B25C-1EB7-4D87-9C9B-D2628F0B9FCB}"/>
                </a:ext>
              </a:extLst>
            </p:cNvPr>
            <p:cNvCxnSpPr>
              <a:cxnSpLocks/>
            </p:cNvCxnSpPr>
            <p:nvPr/>
          </p:nvCxnSpPr>
          <p:spPr>
            <a:xfrm rot="15857732" flipH="1">
              <a:off x="3913944" y="4403824"/>
              <a:ext cx="597865" cy="738924"/>
            </a:xfrm>
            <a:prstGeom prst="straightConnector1">
              <a:avLst/>
            </a:prstGeom>
            <a:ln w="19050">
              <a:solidFill>
                <a:schemeClr val="bg1">
                  <a:lumMod val="8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Conector recto de flecha 24">
              <a:extLst>
                <a:ext uri="{FF2B5EF4-FFF2-40B4-BE49-F238E27FC236}">
                  <a16:creationId xmlns:a16="http://schemas.microsoft.com/office/drawing/2014/main" id="{1A692A54-3F2C-3988-1CAD-B8F3489DBF44}"/>
                </a:ext>
              </a:extLst>
            </p:cNvPr>
            <p:cNvCxnSpPr>
              <a:cxnSpLocks/>
            </p:cNvCxnSpPr>
            <p:nvPr/>
          </p:nvCxnSpPr>
          <p:spPr>
            <a:xfrm rot="15857732">
              <a:off x="4433985" y="3174982"/>
              <a:ext cx="1865743" cy="1787718"/>
            </a:xfrm>
            <a:prstGeom prst="straightConnector1">
              <a:avLst/>
            </a:prstGeom>
            <a:ln w="19050">
              <a:solidFill>
                <a:schemeClr val="bg1">
                  <a:lumMod val="85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4" name="Conector recto de flecha 28">
            <a:extLst>
              <a:ext uri="{FF2B5EF4-FFF2-40B4-BE49-F238E27FC236}">
                <a16:creationId xmlns:a16="http://schemas.microsoft.com/office/drawing/2014/main" id="{A41A05D7-EA2B-51A1-AC0F-C3059020A2E8}"/>
              </a:ext>
            </a:extLst>
          </p:cNvPr>
          <p:cNvCxnSpPr>
            <a:cxnSpLocks/>
          </p:cNvCxnSpPr>
          <p:nvPr/>
        </p:nvCxnSpPr>
        <p:spPr>
          <a:xfrm flipH="1">
            <a:off x="3546271" y="3678355"/>
            <a:ext cx="162653" cy="93982"/>
          </a:xfrm>
          <a:prstGeom prst="straightConnector1">
            <a:avLst/>
          </a:prstGeom>
          <a:ln w="19050">
            <a:solidFill>
              <a:schemeClr val="bg1">
                <a:lumMod val="8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 name="Grupo 32">
            <a:extLst>
              <a:ext uri="{FF2B5EF4-FFF2-40B4-BE49-F238E27FC236}">
                <a16:creationId xmlns:a16="http://schemas.microsoft.com/office/drawing/2014/main" id="{9B226A13-958E-AD1B-B03C-C35D18939B15}"/>
              </a:ext>
            </a:extLst>
          </p:cNvPr>
          <p:cNvGrpSpPr/>
          <p:nvPr/>
        </p:nvGrpSpPr>
        <p:grpSpPr>
          <a:xfrm rot="5742268">
            <a:off x="4341750" y="3953604"/>
            <a:ext cx="244775" cy="701496"/>
            <a:chOff x="3481399" y="4446887"/>
            <a:chExt cx="1448975" cy="2284220"/>
          </a:xfrm>
        </p:grpSpPr>
        <p:cxnSp>
          <p:nvCxnSpPr>
            <p:cNvPr id="16" name="Conector recto de flecha 33">
              <a:extLst>
                <a:ext uri="{FF2B5EF4-FFF2-40B4-BE49-F238E27FC236}">
                  <a16:creationId xmlns:a16="http://schemas.microsoft.com/office/drawing/2014/main" id="{416FD5B5-E86B-F59A-2FAD-BD8BC0ED208C}"/>
                </a:ext>
              </a:extLst>
            </p:cNvPr>
            <p:cNvCxnSpPr>
              <a:cxnSpLocks/>
            </p:cNvCxnSpPr>
            <p:nvPr/>
          </p:nvCxnSpPr>
          <p:spPr>
            <a:xfrm rot="15857732" flipH="1">
              <a:off x="3965705" y="4404029"/>
              <a:ext cx="737613" cy="823330"/>
            </a:xfrm>
            <a:prstGeom prst="straightConnector1">
              <a:avLst/>
            </a:prstGeom>
            <a:ln w="19050">
              <a:solidFill>
                <a:schemeClr val="bg1">
                  <a:lumMod val="85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 name="Conector recto de flecha 34">
              <a:extLst>
                <a:ext uri="{FF2B5EF4-FFF2-40B4-BE49-F238E27FC236}">
                  <a16:creationId xmlns:a16="http://schemas.microsoft.com/office/drawing/2014/main" id="{72DBB000-8C54-A7B2-5CB1-AEEE73F4999A}"/>
                </a:ext>
              </a:extLst>
            </p:cNvPr>
            <p:cNvCxnSpPr>
              <a:cxnSpLocks/>
            </p:cNvCxnSpPr>
            <p:nvPr/>
          </p:nvCxnSpPr>
          <p:spPr>
            <a:xfrm rot="15857732" flipH="1" flipV="1">
              <a:off x="3439378" y="5240111"/>
              <a:ext cx="1533017" cy="1448975"/>
            </a:xfrm>
            <a:prstGeom prst="straightConnector1">
              <a:avLst/>
            </a:prstGeom>
            <a:ln w="19050">
              <a:solidFill>
                <a:schemeClr val="bg1">
                  <a:lumMod val="85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8" name="Grupo 1">
            <a:extLst>
              <a:ext uri="{FF2B5EF4-FFF2-40B4-BE49-F238E27FC236}">
                <a16:creationId xmlns:a16="http://schemas.microsoft.com/office/drawing/2014/main" id="{8F14D10C-E040-F17A-01B7-7C825DBED3CC}"/>
              </a:ext>
            </a:extLst>
          </p:cNvPr>
          <p:cNvGrpSpPr/>
          <p:nvPr/>
        </p:nvGrpSpPr>
        <p:grpSpPr>
          <a:xfrm>
            <a:off x="2609788" y="1643422"/>
            <a:ext cx="3731389" cy="625044"/>
            <a:chOff x="4210599" y="1739550"/>
            <a:chExt cx="12578574" cy="2107036"/>
          </a:xfrm>
          <a:solidFill>
            <a:srgbClr val="48F6E1"/>
          </a:solidFill>
        </p:grpSpPr>
        <p:sp>
          <p:nvSpPr>
            <p:cNvPr id="19" name="Cubo 66">
              <a:extLst>
                <a:ext uri="{FF2B5EF4-FFF2-40B4-BE49-F238E27FC236}">
                  <a16:creationId xmlns:a16="http://schemas.microsoft.com/office/drawing/2014/main" id="{C0DF2CB0-9A85-46D0-5505-22EE148A9FE7}"/>
                </a:ext>
              </a:extLst>
            </p:cNvPr>
            <p:cNvSpPr/>
            <p:nvPr/>
          </p:nvSpPr>
          <p:spPr>
            <a:xfrm>
              <a:off x="5665966" y="2258097"/>
              <a:ext cx="4873856" cy="1588489"/>
            </a:xfrm>
            <a:prstGeom prst="cube">
              <a:avLst>
                <a:gd name="adj" fmla="val 47990"/>
              </a:avLst>
            </a:prstGeom>
            <a:solidFill>
              <a:srgbClr val="4C5F88"/>
            </a:solidFill>
            <a:ln w="6350">
              <a:solidFill>
                <a:schemeClr val="bg1"/>
              </a:solidFill>
            </a:ln>
            <a:effectLst/>
            <a:scene3d>
              <a:camera prst="isometricOffAxis2Right">
                <a:rot lat="19200000" lon="13343257" rev="2151548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defTabSz="457200">
                <a:lnSpc>
                  <a:spcPct val="110000"/>
                </a:lnSpc>
                <a:spcBef>
                  <a:spcPts val="300"/>
                </a:spcBef>
                <a:defRPr/>
              </a:pPr>
              <a:endParaRPr lang="en-US" sz="1000" noProof="0">
                <a:solidFill>
                  <a:srgbClr val="000000"/>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20" name="CuadroTexto 72">
              <a:extLst>
                <a:ext uri="{FF2B5EF4-FFF2-40B4-BE49-F238E27FC236}">
                  <a16:creationId xmlns:a16="http://schemas.microsoft.com/office/drawing/2014/main" id="{F15298AE-A088-B898-B34A-4C73C559B982}"/>
                </a:ext>
              </a:extLst>
            </p:cNvPr>
            <p:cNvSpPr txBox="1"/>
            <p:nvPr/>
          </p:nvSpPr>
          <p:spPr>
            <a:xfrm rot="181506">
              <a:off x="4210599" y="1739550"/>
              <a:ext cx="12578574" cy="643090"/>
            </a:xfrm>
            <a:prstGeom prst="rect">
              <a:avLst/>
            </a:prstGeom>
            <a:noFill/>
            <a:ln w="12700" cap="flat">
              <a:noFill/>
              <a:miter lim="400000"/>
            </a:ln>
            <a:effectLst/>
            <a:scene3d>
              <a:camera prst="isometricRightUp">
                <a:rot lat="20313563" lon="3429039" rev="114402"/>
              </a:camera>
              <a:lightRig rig="threePt" dir="t"/>
            </a:scene3d>
            <a:sp3d/>
          </p:spPr>
          <p:style>
            <a:lnRef idx="0">
              <a:scrgbClr r="0" g="0" b="0"/>
            </a:lnRef>
            <a:fillRef idx="0">
              <a:scrgbClr r="0" g="0" b="0"/>
            </a:fillRef>
            <a:effectRef idx="0">
              <a:scrgbClr r="0" g="0" b="0"/>
            </a:effectRef>
            <a:fontRef idx="none"/>
          </p:style>
          <p:txBody>
            <a:bodyPr wrap="square">
              <a:spAutoFit/>
            </a:bodyPr>
            <a:lstStyle/>
            <a:p>
              <a:pPr defTabSz="1219169" hangingPunct="0">
                <a:lnSpc>
                  <a:spcPct val="90000"/>
                </a:lnSpc>
                <a:spcBef>
                  <a:spcPts val="2250"/>
                </a:spcBef>
              </a:pPr>
              <a:r>
                <a:rPr lang="en-US" sz="10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rPr>
                <a:t>Context Backbone</a:t>
              </a:r>
              <a:endParaRPr lang="en-US" sz="1000" kern="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grpSp>
      <p:grpSp>
        <p:nvGrpSpPr>
          <p:cNvPr id="21" name="Grupo 15">
            <a:extLst>
              <a:ext uri="{FF2B5EF4-FFF2-40B4-BE49-F238E27FC236}">
                <a16:creationId xmlns:a16="http://schemas.microsoft.com/office/drawing/2014/main" id="{044FC992-1911-C9F2-B99E-8065069CF2C3}"/>
              </a:ext>
            </a:extLst>
          </p:cNvPr>
          <p:cNvGrpSpPr/>
          <p:nvPr/>
        </p:nvGrpSpPr>
        <p:grpSpPr>
          <a:xfrm>
            <a:off x="2707573" y="1499583"/>
            <a:ext cx="3299844" cy="601458"/>
            <a:chOff x="4278033" y="1878698"/>
            <a:chExt cx="12578574" cy="2027522"/>
          </a:xfrm>
          <a:solidFill>
            <a:srgbClr val="48F6E1"/>
          </a:solidFill>
        </p:grpSpPr>
        <p:sp>
          <p:nvSpPr>
            <p:cNvPr id="22" name="Cubo 16">
              <a:extLst>
                <a:ext uri="{FF2B5EF4-FFF2-40B4-BE49-F238E27FC236}">
                  <a16:creationId xmlns:a16="http://schemas.microsoft.com/office/drawing/2014/main" id="{684C71E4-26B8-6FC2-DA88-870CA7FCBDF4}"/>
                </a:ext>
              </a:extLst>
            </p:cNvPr>
            <p:cNvSpPr/>
            <p:nvPr/>
          </p:nvSpPr>
          <p:spPr>
            <a:xfrm>
              <a:off x="5665966" y="2317731"/>
              <a:ext cx="4873856" cy="1588489"/>
            </a:xfrm>
            <a:prstGeom prst="cube">
              <a:avLst>
                <a:gd name="adj" fmla="val 47990"/>
              </a:avLst>
            </a:prstGeom>
            <a:solidFill>
              <a:srgbClr val="4C5F88"/>
            </a:solidFill>
            <a:ln w="6350">
              <a:solidFill>
                <a:schemeClr val="bg1"/>
              </a:solidFill>
            </a:ln>
            <a:effectLst/>
            <a:scene3d>
              <a:camera prst="isometricOffAxis2Right">
                <a:rot lat="19200000" lon="13343257" rev="2151548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defTabSz="457200">
                <a:lnSpc>
                  <a:spcPct val="110000"/>
                </a:lnSpc>
                <a:spcBef>
                  <a:spcPts val="300"/>
                </a:spcBef>
                <a:defRPr/>
              </a:pPr>
              <a:endParaRPr lang="en-US" sz="1000" noProof="0">
                <a:solidFill>
                  <a:srgbClr val="000000"/>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23" name="CuadroTexto 17">
              <a:extLst>
                <a:ext uri="{FF2B5EF4-FFF2-40B4-BE49-F238E27FC236}">
                  <a16:creationId xmlns:a16="http://schemas.microsoft.com/office/drawing/2014/main" id="{FB63514E-6A36-51BB-77CE-6D0BF3C35B57}"/>
                </a:ext>
              </a:extLst>
            </p:cNvPr>
            <p:cNvSpPr txBox="1"/>
            <p:nvPr/>
          </p:nvSpPr>
          <p:spPr>
            <a:xfrm rot="181506">
              <a:off x="4278033" y="1878698"/>
              <a:ext cx="12578574" cy="643089"/>
            </a:xfrm>
            <a:prstGeom prst="rect">
              <a:avLst/>
            </a:prstGeom>
            <a:noFill/>
            <a:ln w="12700" cap="flat">
              <a:noFill/>
              <a:miter lim="400000"/>
            </a:ln>
            <a:effectLst/>
            <a:scene3d>
              <a:camera prst="isometricRightUp">
                <a:rot lat="20313563" lon="3429039" rev="114402"/>
              </a:camera>
              <a:lightRig rig="threePt" dir="t"/>
            </a:scene3d>
            <a:sp3d/>
          </p:spPr>
          <p:style>
            <a:lnRef idx="0">
              <a:scrgbClr r="0" g="0" b="0"/>
            </a:lnRef>
            <a:fillRef idx="0">
              <a:scrgbClr r="0" g="0" b="0"/>
            </a:fillRef>
            <a:effectRef idx="0">
              <a:scrgbClr r="0" g="0" b="0"/>
            </a:effectRef>
            <a:fontRef idx="none"/>
          </p:style>
          <p:txBody>
            <a:bodyPr wrap="square">
              <a:spAutoFit/>
            </a:bodyPr>
            <a:lstStyle/>
            <a:p>
              <a:pPr defTabSz="1219169" hangingPunct="0">
                <a:lnSpc>
                  <a:spcPct val="90000"/>
                </a:lnSpc>
                <a:spcBef>
                  <a:spcPts val="2250"/>
                </a:spcBef>
              </a:pPr>
              <a:r>
                <a:rPr lang="en-US" sz="1000" noProof="0" err="1">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rPr>
                <a:t>Contextualizer</a:t>
              </a:r>
              <a:endParaRPr lang="en-US" sz="1000" kern="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grpSp>
      <p:sp>
        <p:nvSpPr>
          <p:cNvPr id="24" name="CuadroTexto 57">
            <a:extLst>
              <a:ext uri="{FF2B5EF4-FFF2-40B4-BE49-F238E27FC236}">
                <a16:creationId xmlns:a16="http://schemas.microsoft.com/office/drawing/2014/main" id="{7993A24D-25CF-9D84-8B70-4E6E91CF04E3}"/>
              </a:ext>
            </a:extLst>
          </p:cNvPr>
          <p:cNvSpPr txBox="1"/>
          <p:nvPr/>
        </p:nvSpPr>
        <p:spPr>
          <a:xfrm rot="20744761">
            <a:off x="2190614" y="1936949"/>
            <a:ext cx="566981" cy="678647"/>
          </a:xfrm>
          <a:prstGeom prst="rect">
            <a:avLst/>
          </a:prstGeom>
          <a:noFill/>
          <a:ln w="12700" cap="flat">
            <a:noFill/>
            <a:miter lim="400000"/>
          </a:ln>
          <a:effectLst/>
          <a:scene3d>
            <a:camera prst="isometricOffAxis1Top">
              <a:rot lat="18894387" lon="19842216" rev="2303195"/>
            </a:camera>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169" hangingPunct="0">
              <a:lnSpc>
                <a:spcPct val="90000"/>
              </a:lnSpc>
              <a:spcBef>
                <a:spcPts val="2250"/>
              </a:spcBef>
            </a:pPr>
            <a:r>
              <a:rPr lang="en-US" sz="800" b="1" kern="0" noProof="0">
                <a:solidFill>
                  <a:srgbClr val="FFC000"/>
                </a:solidFill>
                <a:latin typeface="Noto Sans" panose="020B0502040504020204" pitchFamily="34" charset="0"/>
                <a:ea typeface="Noto Sans" panose="020B0502040504020204" pitchFamily="34" charset="0"/>
                <a:cs typeface="Noto Sans" panose="020B0502040504020204" pitchFamily="34" charset="0"/>
                <a:sym typeface="Helvetica Neue"/>
              </a:rPr>
              <a:t>Large Language Models</a:t>
            </a:r>
          </a:p>
        </p:txBody>
      </p:sp>
      <p:sp>
        <p:nvSpPr>
          <p:cNvPr id="25" name="Cubo 51">
            <a:extLst>
              <a:ext uri="{FF2B5EF4-FFF2-40B4-BE49-F238E27FC236}">
                <a16:creationId xmlns:a16="http://schemas.microsoft.com/office/drawing/2014/main" id="{EE91D5FE-8705-C7FD-5D85-900E492A228E}"/>
              </a:ext>
            </a:extLst>
          </p:cNvPr>
          <p:cNvSpPr/>
          <p:nvPr/>
        </p:nvSpPr>
        <p:spPr>
          <a:xfrm>
            <a:off x="1930708" y="1488846"/>
            <a:ext cx="674903" cy="471220"/>
          </a:xfrm>
          <a:prstGeom prst="cube">
            <a:avLst>
              <a:gd name="adj" fmla="val 47990"/>
            </a:avLst>
          </a:prstGeom>
          <a:solidFill>
            <a:schemeClr val="tx1">
              <a:lumMod val="50000"/>
              <a:lumOff val="50000"/>
            </a:schemeClr>
          </a:solidFill>
          <a:ln w="6350">
            <a:solidFill>
              <a:schemeClr val="bg1"/>
            </a:solidFill>
          </a:ln>
          <a:effectLst/>
          <a:scene3d>
            <a:camera prst="isometricOffAxis2Right">
              <a:rot lat="19200000" lon="13343257" rev="2151548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defTabSz="457200">
              <a:lnSpc>
                <a:spcPct val="110000"/>
              </a:lnSpc>
              <a:spcBef>
                <a:spcPts val="300"/>
              </a:spcBef>
              <a:defRPr/>
            </a:pPr>
            <a:endParaRPr lang="en-US" sz="8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26" name="Cubo 53">
            <a:extLst>
              <a:ext uri="{FF2B5EF4-FFF2-40B4-BE49-F238E27FC236}">
                <a16:creationId xmlns:a16="http://schemas.microsoft.com/office/drawing/2014/main" id="{FF8D7988-944C-B32D-72B4-2AECB37009E2}"/>
              </a:ext>
            </a:extLst>
          </p:cNvPr>
          <p:cNvSpPr/>
          <p:nvPr/>
        </p:nvSpPr>
        <p:spPr>
          <a:xfrm>
            <a:off x="1563224" y="1697878"/>
            <a:ext cx="674903" cy="471220"/>
          </a:xfrm>
          <a:prstGeom prst="cube">
            <a:avLst>
              <a:gd name="adj" fmla="val 47990"/>
            </a:avLst>
          </a:prstGeom>
          <a:solidFill>
            <a:schemeClr val="tx1">
              <a:lumMod val="50000"/>
              <a:lumOff val="50000"/>
            </a:schemeClr>
          </a:solidFill>
          <a:ln w="6350">
            <a:solidFill>
              <a:schemeClr val="bg1"/>
            </a:solidFill>
          </a:ln>
          <a:effectLst/>
          <a:scene3d>
            <a:camera prst="isometricOffAxis2Right">
              <a:rot lat="19200000" lon="13343257" rev="2151548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defTabSz="457200">
              <a:lnSpc>
                <a:spcPct val="110000"/>
              </a:lnSpc>
              <a:spcBef>
                <a:spcPts val="300"/>
              </a:spcBef>
              <a:defRPr/>
            </a:pPr>
            <a:endParaRPr lang="en-US" sz="8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27" name="CuadroTexto 58">
            <a:extLst>
              <a:ext uri="{FF2B5EF4-FFF2-40B4-BE49-F238E27FC236}">
                <a16:creationId xmlns:a16="http://schemas.microsoft.com/office/drawing/2014/main" id="{7CDE6DD7-81D4-2F22-AA24-228EA054BB35}"/>
              </a:ext>
            </a:extLst>
          </p:cNvPr>
          <p:cNvSpPr txBox="1"/>
          <p:nvPr/>
        </p:nvSpPr>
        <p:spPr>
          <a:xfrm rot="20937455">
            <a:off x="1643754" y="1541891"/>
            <a:ext cx="419940" cy="443198"/>
          </a:xfrm>
          <a:prstGeom prst="rect">
            <a:avLst/>
          </a:prstGeom>
          <a:noFill/>
          <a:ln w="12700" cap="flat">
            <a:noFill/>
            <a:miter lim="400000"/>
          </a:ln>
          <a:effectLst/>
          <a:scene3d>
            <a:camera prst="isometricOffAxis1Top">
              <a:rot lat="19200000" lon="19800000" rev="2303195"/>
            </a:camera>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169" hangingPunct="0">
              <a:lnSpc>
                <a:spcPct val="90000"/>
              </a:lnSpc>
              <a:spcBef>
                <a:spcPts val="2250"/>
              </a:spcBef>
            </a:pPr>
            <a:r>
              <a:rPr lang="en-US" sz="700" b="1" kern="0" noProof="0">
                <a:solidFill>
                  <a:srgbClr val="FFC000"/>
                </a:solidFill>
                <a:latin typeface="Noto Sans" panose="020B0502040504020204" pitchFamily="34" charset="0"/>
                <a:ea typeface="Noto Sans" panose="020B0502040504020204" pitchFamily="34" charset="0"/>
                <a:cs typeface="Noto Sans" panose="020B0502040504020204" pitchFamily="34" charset="0"/>
                <a:sym typeface="Helvetica Neue"/>
              </a:rPr>
              <a:t>OpenAI</a:t>
            </a:r>
          </a:p>
        </p:txBody>
      </p:sp>
      <p:pic>
        <p:nvPicPr>
          <p:cNvPr id="28" name="Imagen 64">
            <a:extLst>
              <a:ext uri="{FF2B5EF4-FFF2-40B4-BE49-F238E27FC236}">
                <a16:creationId xmlns:a16="http://schemas.microsoft.com/office/drawing/2014/main" id="{466D0BA8-3366-5799-B680-1DFCAA3CA0E3}"/>
              </a:ext>
            </a:extLst>
          </p:cNvPr>
          <p:cNvPicPr>
            <a:picLocks noChangeAspect="1"/>
          </p:cNvPicPr>
          <p:nvPr/>
        </p:nvPicPr>
        <p:blipFill>
          <a:blip r:embed="rId3">
            <a:lum bright="70000" contrast="-70000"/>
          </a:blip>
          <a:stretch>
            <a:fillRect/>
          </a:stretch>
        </p:blipFill>
        <p:spPr>
          <a:xfrm>
            <a:off x="1913851" y="1841070"/>
            <a:ext cx="169533" cy="256184"/>
          </a:xfrm>
          <a:prstGeom prst="rect">
            <a:avLst/>
          </a:prstGeom>
          <a:scene3d>
            <a:camera prst="orthographicFront">
              <a:rot lat="19200000" lon="0" rev="0"/>
            </a:camera>
            <a:lightRig rig="threePt" dir="t"/>
          </a:scene3d>
        </p:spPr>
      </p:pic>
      <p:pic>
        <p:nvPicPr>
          <p:cNvPr id="29" name="Imagen 65">
            <a:extLst>
              <a:ext uri="{FF2B5EF4-FFF2-40B4-BE49-F238E27FC236}">
                <a16:creationId xmlns:a16="http://schemas.microsoft.com/office/drawing/2014/main" id="{72360D03-20F2-B106-2F11-032B31DABBCB}"/>
              </a:ext>
            </a:extLst>
          </p:cNvPr>
          <p:cNvPicPr>
            <a:picLocks noChangeAspect="1"/>
          </p:cNvPicPr>
          <p:nvPr/>
        </p:nvPicPr>
        <p:blipFill>
          <a:blip r:embed="rId4">
            <a:lum bright="70000" contrast="-70000"/>
          </a:blip>
          <a:stretch>
            <a:fillRect/>
          </a:stretch>
        </p:blipFill>
        <p:spPr>
          <a:xfrm>
            <a:off x="2249168" y="1609489"/>
            <a:ext cx="218162" cy="331385"/>
          </a:xfrm>
          <a:prstGeom prst="rect">
            <a:avLst/>
          </a:prstGeom>
        </p:spPr>
      </p:pic>
      <p:sp>
        <p:nvSpPr>
          <p:cNvPr id="137" name="Cubo 54">
            <a:extLst>
              <a:ext uri="{FF2B5EF4-FFF2-40B4-BE49-F238E27FC236}">
                <a16:creationId xmlns:a16="http://schemas.microsoft.com/office/drawing/2014/main" id="{F1AB4E21-6A46-0947-D907-BE980C0616DD}"/>
              </a:ext>
            </a:extLst>
          </p:cNvPr>
          <p:cNvSpPr/>
          <p:nvPr/>
        </p:nvSpPr>
        <p:spPr>
          <a:xfrm>
            <a:off x="2229117" y="1669858"/>
            <a:ext cx="674903" cy="471220"/>
          </a:xfrm>
          <a:prstGeom prst="cube">
            <a:avLst>
              <a:gd name="adj" fmla="val 47990"/>
            </a:avLst>
          </a:prstGeom>
          <a:solidFill>
            <a:schemeClr val="tx1">
              <a:lumMod val="50000"/>
              <a:lumOff val="50000"/>
            </a:schemeClr>
          </a:solidFill>
          <a:ln w="6350">
            <a:solidFill>
              <a:schemeClr val="bg1"/>
            </a:solidFill>
          </a:ln>
          <a:effectLst/>
          <a:scene3d>
            <a:camera prst="isometricOffAxis2Right">
              <a:rot lat="19200000" lon="13343257" rev="2151548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defTabSz="457200">
              <a:lnSpc>
                <a:spcPct val="110000"/>
              </a:lnSpc>
              <a:spcBef>
                <a:spcPts val="300"/>
              </a:spcBef>
              <a:defRPr/>
            </a:pPr>
            <a:endParaRPr lang="en-US" sz="8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161" name="CuadroTexto 61">
            <a:extLst>
              <a:ext uri="{FF2B5EF4-FFF2-40B4-BE49-F238E27FC236}">
                <a16:creationId xmlns:a16="http://schemas.microsoft.com/office/drawing/2014/main" id="{02F6B8C3-0CA2-E9B2-C8A0-827930B554EA}"/>
              </a:ext>
            </a:extLst>
          </p:cNvPr>
          <p:cNvSpPr txBox="1"/>
          <p:nvPr/>
        </p:nvSpPr>
        <p:spPr>
          <a:xfrm rot="20894261">
            <a:off x="2310671" y="1479421"/>
            <a:ext cx="495588" cy="443198"/>
          </a:xfrm>
          <a:prstGeom prst="rect">
            <a:avLst/>
          </a:prstGeom>
          <a:noFill/>
          <a:ln w="12700" cap="flat">
            <a:noFill/>
            <a:miter lim="400000"/>
          </a:ln>
          <a:effectLst/>
          <a:scene3d>
            <a:camera prst="isometricOffAxis1Top">
              <a:rot lat="19200000" lon="19842216" rev="2303195"/>
            </a:camera>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169" hangingPunct="0">
              <a:lnSpc>
                <a:spcPct val="90000"/>
              </a:lnSpc>
              <a:spcBef>
                <a:spcPts val="2250"/>
              </a:spcBef>
            </a:pPr>
            <a:r>
              <a:rPr lang="en-US" sz="700" b="1" kern="0" noProof="0">
                <a:solidFill>
                  <a:srgbClr val="FFC000"/>
                </a:solidFill>
                <a:latin typeface="Noto Sans" panose="020B0502040504020204" pitchFamily="34" charset="0"/>
                <a:ea typeface="Noto Sans" panose="020B0502040504020204" pitchFamily="34" charset="0"/>
                <a:cs typeface="Noto Sans" panose="020B0502040504020204" pitchFamily="34" charset="0"/>
                <a:sym typeface="Helvetica Neue"/>
              </a:rPr>
              <a:t>Gemini</a:t>
            </a:r>
          </a:p>
        </p:txBody>
      </p:sp>
      <p:sp>
        <p:nvSpPr>
          <p:cNvPr id="162" name="Cubo 55">
            <a:extLst>
              <a:ext uri="{FF2B5EF4-FFF2-40B4-BE49-F238E27FC236}">
                <a16:creationId xmlns:a16="http://schemas.microsoft.com/office/drawing/2014/main" id="{21022CFE-AF44-0882-339E-058EAF5ED3B6}"/>
              </a:ext>
            </a:extLst>
          </p:cNvPr>
          <p:cNvSpPr/>
          <p:nvPr/>
        </p:nvSpPr>
        <p:spPr>
          <a:xfrm>
            <a:off x="1861633" y="1878891"/>
            <a:ext cx="674903" cy="471220"/>
          </a:xfrm>
          <a:prstGeom prst="cube">
            <a:avLst>
              <a:gd name="adj" fmla="val 47990"/>
            </a:avLst>
          </a:prstGeom>
          <a:solidFill>
            <a:schemeClr val="tx1">
              <a:lumMod val="50000"/>
              <a:lumOff val="50000"/>
            </a:schemeClr>
          </a:solidFill>
          <a:ln w="6350">
            <a:solidFill>
              <a:schemeClr val="bg1"/>
            </a:solidFill>
          </a:ln>
          <a:effectLst/>
          <a:scene3d>
            <a:camera prst="isometricOffAxis2Right">
              <a:rot lat="19200000" lon="13343257" rev="2151548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defTabSz="457200">
              <a:lnSpc>
                <a:spcPct val="110000"/>
              </a:lnSpc>
              <a:spcBef>
                <a:spcPts val="300"/>
              </a:spcBef>
              <a:defRPr/>
            </a:pPr>
            <a:endParaRPr lang="en-US" sz="8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163" name="CuadroTexto 60">
            <a:extLst>
              <a:ext uri="{FF2B5EF4-FFF2-40B4-BE49-F238E27FC236}">
                <a16:creationId xmlns:a16="http://schemas.microsoft.com/office/drawing/2014/main" id="{3388ABA8-8EE6-AED5-82E5-A468BFF8BF6E}"/>
              </a:ext>
            </a:extLst>
          </p:cNvPr>
          <p:cNvSpPr txBox="1"/>
          <p:nvPr/>
        </p:nvSpPr>
        <p:spPr>
          <a:xfrm rot="20962454">
            <a:off x="1929472" y="1704415"/>
            <a:ext cx="495588" cy="443198"/>
          </a:xfrm>
          <a:prstGeom prst="rect">
            <a:avLst/>
          </a:prstGeom>
          <a:noFill/>
          <a:ln w="12700" cap="flat">
            <a:noFill/>
            <a:miter lim="400000"/>
          </a:ln>
          <a:effectLst/>
          <a:scene3d>
            <a:camera prst="isometricOffAxis1Top">
              <a:rot lat="19200000" lon="19842216" rev="2303195"/>
            </a:camera>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169" hangingPunct="0">
              <a:lnSpc>
                <a:spcPct val="90000"/>
              </a:lnSpc>
              <a:spcBef>
                <a:spcPts val="2250"/>
              </a:spcBef>
            </a:pPr>
            <a:r>
              <a:rPr lang="en-US" sz="700" b="1" kern="0" noProof="0">
                <a:solidFill>
                  <a:srgbClr val="FFC000"/>
                </a:solidFill>
                <a:latin typeface="Noto Sans" panose="020B0502040504020204" pitchFamily="34" charset="0"/>
                <a:ea typeface="Noto Sans" panose="020B0502040504020204" pitchFamily="34" charset="0"/>
                <a:cs typeface="Noto Sans" panose="020B0502040504020204" pitchFamily="34" charset="0"/>
                <a:sym typeface="Helvetica Neue"/>
              </a:rPr>
              <a:t>Bedrock</a:t>
            </a:r>
          </a:p>
        </p:txBody>
      </p:sp>
      <p:pic>
        <p:nvPicPr>
          <p:cNvPr id="164" name="Imagen 67">
            <a:extLst>
              <a:ext uri="{FF2B5EF4-FFF2-40B4-BE49-F238E27FC236}">
                <a16:creationId xmlns:a16="http://schemas.microsoft.com/office/drawing/2014/main" id="{ECE5EEF6-179B-8D63-39F1-B824980FD2F2}"/>
              </a:ext>
            </a:extLst>
          </p:cNvPr>
          <p:cNvPicPr>
            <a:picLocks noChangeAspect="1"/>
          </p:cNvPicPr>
          <p:nvPr/>
        </p:nvPicPr>
        <p:blipFill>
          <a:blip r:embed="rId5">
            <a:lum bright="70000" contrast="-70000"/>
          </a:blip>
          <a:stretch>
            <a:fillRect/>
          </a:stretch>
        </p:blipFill>
        <p:spPr>
          <a:xfrm>
            <a:off x="2205346" y="2010025"/>
            <a:ext cx="184603" cy="282556"/>
          </a:xfrm>
          <a:prstGeom prst="rect">
            <a:avLst/>
          </a:prstGeom>
        </p:spPr>
      </p:pic>
      <p:pic>
        <p:nvPicPr>
          <p:cNvPr id="165" name="Imagen 68">
            <a:extLst>
              <a:ext uri="{FF2B5EF4-FFF2-40B4-BE49-F238E27FC236}">
                <a16:creationId xmlns:a16="http://schemas.microsoft.com/office/drawing/2014/main" id="{98125A0D-3168-151B-3DA7-BE275B67C45C}"/>
              </a:ext>
            </a:extLst>
          </p:cNvPr>
          <p:cNvPicPr>
            <a:picLocks noChangeAspect="1"/>
          </p:cNvPicPr>
          <p:nvPr/>
        </p:nvPicPr>
        <p:blipFill>
          <a:blip r:embed="rId6">
            <a:lum bright="70000" contrast="-70000"/>
          </a:blip>
          <a:stretch>
            <a:fillRect/>
          </a:stretch>
        </p:blipFill>
        <p:spPr>
          <a:xfrm>
            <a:off x="2550629" y="1797321"/>
            <a:ext cx="200050" cy="298487"/>
          </a:xfrm>
          <a:prstGeom prst="rect">
            <a:avLst/>
          </a:prstGeom>
        </p:spPr>
      </p:pic>
      <p:sp>
        <p:nvSpPr>
          <p:cNvPr id="166" name="Cubo 49">
            <a:extLst>
              <a:ext uri="{FF2B5EF4-FFF2-40B4-BE49-F238E27FC236}">
                <a16:creationId xmlns:a16="http://schemas.microsoft.com/office/drawing/2014/main" id="{D656D970-7890-C944-C3FB-C5945B17C415}"/>
              </a:ext>
            </a:extLst>
          </p:cNvPr>
          <p:cNvSpPr/>
          <p:nvPr/>
        </p:nvSpPr>
        <p:spPr>
          <a:xfrm>
            <a:off x="2679284" y="2093717"/>
            <a:ext cx="799500" cy="483941"/>
          </a:xfrm>
          <a:prstGeom prst="cube">
            <a:avLst>
              <a:gd name="adj" fmla="val 47990"/>
            </a:avLst>
          </a:prstGeom>
          <a:solidFill>
            <a:srgbClr val="4C5F88"/>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defTabSz="457200">
              <a:lnSpc>
                <a:spcPct val="110000"/>
              </a:lnSpc>
              <a:spcBef>
                <a:spcPts val="300"/>
              </a:spcBef>
              <a:defRPr/>
            </a:pPr>
            <a:r>
              <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rPr>
              <a:t>LLM Catalog</a:t>
            </a:r>
          </a:p>
        </p:txBody>
      </p:sp>
      <p:sp>
        <p:nvSpPr>
          <p:cNvPr id="167" name="Cubo 70">
            <a:extLst>
              <a:ext uri="{FF2B5EF4-FFF2-40B4-BE49-F238E27FC236}">
                <a16:creationId xmlns:a16="http://schemas.microsoft.com/office/drawing/2014/main" id="{BB1CA3DC-1E18-54B7-DF7D-FE8F063AF6B0}"/>
              </a:ext>
            </a:extLst>
          </p:cNvPr>
          <p:cNvSpPr/>
          <p:nvPr/>
        </p:nvSpPr>
        <p:spPr>
          <a:xfrm>
            <a:off x="4168187" y="1922882"/>
            <a:ext cx="1075440" cy="358480"/>
          </a:xfrm>
          <a:prstGeom prst="cube">
            <a:avLst>
              <a:gd name="adj" fmla="val 46667"/>
            </a:avLst>
          </a:prstGeom>
          <a:solidFill>
            <a:srgbClr val="4C5F88"/>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200">
              <a:lnSpc>
                <a:spcPct val="110000"/>
              </a:lnSpc>
              <a:spcBef>
                <a:spcPts val="300"/>
              </a:spcBef>
              <a:defRPr/>
            </a:pPr>
            <a:r>
              <a:rPr lang="en-US" sz="10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rPr>
              <a:t>Evaluator</a:t>
            </a:r>
          </a:p>
        </p:txBody>
      </p:sp>
      <p:sp>
        <p:nvSpPr>
          <p:cNvPr id="168" name="Cubo 71">
            <a:extLst>
              <a:ext uri="{FF2B5EF4-FFF2-40B4-BE49-F238E27FC236}">
                <a16:creationId xmlns:a16="http://schemas.microsoft.com/office/drawing/2014/main" id="{4FB656E5-6039-D536-E0C5-3E4FA2461726}"/>
              </a:ext>
            </a:extLst>
          </p:cNvPr>
          <p:cNvSpPr/>
          <p:nvPr/>
        </p:nvSpPr>
        <p:spPr>
          <a:xfrm>
            <a:off x="5494154" y="2710120"/>
            <a:ext cx="1075440" cy="358480"/>
          </a:xfrm>
          <a:prstGeom prst="cube">
            <a:avLst>
              <a:gd name="adj" fmla="val 46667"/>
            </a:avLst>
          </a:prstGeom>
          <a:solidFill>
            <a:srgbClr val="4C5F88"/>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200">
              <a:lnSpc>
                <a:spcPct val="110000"/>
              </a:lnSpc>
              <a:spcBef>
                <a:spcPts val="300"/>
              </a:spcBef>
              <a:defRPr/>
            </a:pPr>
            <a:r>
              <a:rPr lang="en-US" sz="10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rPr>
              <a:t>Observation</a:t>
            </a:r>
          </a:p>
        </p:txBody>
      </p:sp>
      <p:sp>
        <p:nvSpPr>
          <p:cNvPr id="169" name="Cubo 94">
            <a:extLst>
              <a:ext uri="{FF2B5EF4-FFF2-40B4-BE49-F238E27FC236}">
                <a16:creationId xmlns:a16="http://schemas.microsoft.com/office/drawing/2014/main" id="{BB549EF9-6ED1-FA76-7CDD-ADA8D20BA7C7}"/>
              </a:ext>
            </a:extLst>
          </p:cNvPr>
          <p:cNvSpPr/>
          <p:nvPr/>
        </p:nvSpPr>
        <p:spPr>
          <a:xfrm>
            <a:off x="5018814" y="1782558"/>
            <a:ext cx="784633" cy="435078"/>
          </a:xfrm>
          <a:prstGeom prst="cube">
            <a:avLst>
              <a:gd name="adj" fmla="val 46667"/>
            </a:avLst>
          </a:prstGeom>
          <a:solidFill>
            <a:srgbClr val="E85044"/>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172" name="Cubo 97">
            <a:extLst>
              <a:ext uri="{FF2B5EF4-FFF2-40B4-BE49-F238E27FC236}">
                <a16:creationId xmlns:a16="http://schemas.microsoft.com/office/drawing/2014/main" id="{A296FC66-7495-398E-A066-8EC1EFA2F391}"/>
              </a:ext>
            </a:extLst>
          </p:cNvPr>
          <p:cNvSpPr/>
          <p:nvPr/>
        </p:nvSpPr>
        <p:spPr>
          <a:xfrm>
            <a:off x="5331487" y="1574273"/>
            <a:ext cx="784633" cy="435078"/>
          </a:xfrm>
          <a:prstGeom prst="cube">
            <a:avLst>
              <a:gd name="adj" fmla="val 46667"/>
            </a:avLst>
          </a:prstGeom>
          <a:solidFill>
            <a:srgbClr val="E85044"/>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173" name="Cubo 98">
            <a:extLst>
              <a:ext uri="{FF2B5EF4-FFF2-40B4-BE49-F238E27FC236}">
                <a16:creationId xmlns:a16="http://schemas.microsoft.com/office/drawing/2014/main" id="{90711420-79E3-F875-C5BE-4FDB75A7EC0B}"/>
              </a:ext>
            </a:extLst>
          </p:cNvPr>
          <p:cNvSpPr/>
          <p:nvPr/>
        </p:nvSpPr>
        <p:spPr>
          <a:xfrm>
            <a:off x="5839307" y="1852387"/>
            <a:ext cx="784633" cy="435078"/>
          </a:xfrm>
          <a:prstGeom prst="cube">
            <a:avLst>
              <a:gd name="adj" fmla="val 46667"/>
            </a:avLst>
          </a:prstGeom>
          <a:solidFill>
            <a:srgbClr val="E85044"/>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pPr>
            <a:r>
              <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rPr>
              <a:t>Gluon</a:t>
            </a:r>
          </a:p>
        </p:txBody>
      </p:sp>
      <p:sp>
        <p:nvSpPr>
          <p:cNvPr id="174" name="Cubo 99">
            <a:extLst>
              <a:ext uri="{FF2B5EF4-FFF2-40B4-BE49-F238E27FC236}">
                <a16:creationId xmlns:a16="http://schemas.microsoft.com/office/drawing/2014/main" id="{3DD6E7AE-D95E-9EC7-A8D9-00E7148B0176}"/>
              </a:ext>
            </a:extLst>
          </p:cNvPr>
          <p:cNvSpPr/>
          <p:nvPr/>
        </p:nvSpPr>
        <p:spPr>
          <a:xfrm>
            <a:off x="6317542" y="2142829"/>
            <a:ext cx="784633" cy="435078"/>
          </a:xfrm>
          <a:prstGeom prst="cube">
            <a:avLst>
              <a:gd name="adj" fmla="val 46667"/>
            </a:avLst>
          </a:prstGeom>
          <a:solidFill>
            <a:srgbClr val="E85044"/>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175" name="Cubo 100">
            <a:extLst>
              <a:ext uri="{FF2B5EF4-FFF2-40B4-BE49-F238E27FC236}">
                <a16:creationId xmlns:a16="http://schemas.microsoft.com/office/drawing/2014/main" id="{BB2935EE-29F5-6536-8D2E-6FFB1E48C371}"/>
              </a:ext>
            </a:extLst>
          </p:cNvPr>
          <p:cNvSpPr/>
          <p:nvPr/>
        </p:nvSpPr>
        <p:spPr>
          <a:xfrm>
            <a:off x="5659736" y="1371088"/>
            <a:ext cx="784633" cy="435078"/>
          </a:xfrm>
          <a:prstGeom prst="cube">
            <a:avLst>
              <a:gd name="adj" fmla="val 46667"/>
            </a:avLst>
          </a:prstGeom>
          <a:solidFill>
            <a:srgbClr val="E85044"/>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176" name="Cubo 101">
            <a:extLst>
              <a:ext uri="{FF2B5EF4-FFF2-40B4-BE49-F238E27FC236}">
                <a16:creationId xmlns:a16="http://schemas.microsoft.com/office/drawing/2014/main" id="{CCFD242A-669E-1331-382B-A1491E21A477}"/>
              </a:ext>
            </a:extLst>
          </p:cNvPr>
          <p:cNvSpPr/>
          <p:nvPr/>
        </p:nvSpPr>
        <p:spPr>
          <a:xfrm>
            <a:off x="5516074" y="2062667"/>
            <a:ext cx="784633" cy="435078"/>
          </a:xfrm>
          <a:prstGeom prst="cube">
            <a:avLst>
              <a:gd name="adj" fmla="val 46667"/>
            </a:avLst>
          </a:prstGeom>
          <a:solidFill>
            <a:srgbClr val="E85044"/>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177" name="Cubo 102">
            <a:extLst>
              <a:ext uri="{FF2B5EF4-FFF2-40B4-BE49-F238E27FC236}">
                <a16:creationId xmlns:a16="http://schemas.microsoft.com/office/drawing/2014/main" id="{A30F4578-67C6-ED62-D633-6D3994C70BCD}"/>
              </a:ext>
            </a:extLst>
          </p:cNvPr>
          <p:cNvSpPr/>
          <p:nvPr/>
        </p:nvSpPr>
        <p:spPr>
          <a:xfrm>
            <a:off x="5994309" y="2353109"/>
            <a:ext cx="784633" cy="435078"/>
          </a:xfrm>
          <a:prstGeom prst="cube">
            <a:avLst>
              <a:gd name="adj" fmla="val 46667"/>
            </a:avLst>
          </a:prstGeom>
          <a:solidFill>
            <a:srgbClr val="E85044"/>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179" name="Cubo 11">
            <a:extLst>
              <a:ext uri="{FF2B5EF4-FFF2-40B4-BE49-F238E27FC236}">
                <a16:creationId xmlns:a16="http://schemas.microsoft.com/office/drawing/2014/main" id="{18DCF00F-C6BC-244D-BA77-43A41E58A72F}"/>
              </a:ext>
            </a:extLst>
          </p:cNvPr>
          <p:cNvSpPr/>
          <p:nvPr/>
        </p:nvSpPr>
        <p:spPr>
          <a:xfrm>
            <a:off x="2502719" y="3651053"/>
            <a:ext cx="1881577" cy="359835"/>
          </a:xfrm>
          <a:prstGeom prst="cube">
            <a:avLst>
              <a:gd name="adj" fmla="val 53622"/>
            </a:avLst>
          </a:prstGeom>
          <a:solidFill>
            <a:srgbClr val="7030A0">
              <a:alpha val="74902"/>
            </a:srgbClr>
          </a:solidFill>
          <a:ln w="6350">
            <a:solidFill>
              <a:srgbClr val="0E4482"/>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defTabSz="457200">
              <a:lnSpc>
                <a:spcPct val="110000"/>
              </a:lnSpc>
              <a:spcBef>
                <a:spcPts val="300"/>
              </a:spcBef>
              <a:defRPr/>
            </a:pPr>
            <a:r>
              <a:rPr lang="en-US" sz="10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rPr>
              <a:t>Agent Operator</a:t>
            </a:r>
          </a:p>
        </p:txBody>
      </p:sp>
      <p:pic>
        <p:nvPicPr>
          <p:cNvPr id="180" name="Picture 12" descr="GitHub | Microsoft Wiki | Fandom">
            <a:extLst>
              <a:ext uri="{FF2B5EF4-FFF2-40B4-BE49-F238E27FC236}">
                <a16:creationId xmlns:a16="http://schemas.microsoft.com/office/drawing/2014/main" id="{28A4B70C-8018-702A-A84E-26C988829015}"/>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086783" y="1911842"/>
            <a:ext cx="526702" cy="263351"/>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83" name="Picture 18" descr="Terraform - Free vector icons on creazilla.com">
            <a:extLst>
              <a:ext uri="{FF2B5EF4-FFF2-40B4-BE49-F238E27FC236}">
                <a16:creationId xmlns:a16="http://schemas.microsoft.com/office/drawing/2014/main" id="{73E945A2-2C1E-A534-4E8F-8BC318133F9D}"/>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5408655" y="1773503"/>
            <a:ext cx="457990" cy="110204"/>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84" name="Picture 26" descr="Montar un servidor de pruebas de SonarQube en Dev Containers y GitHub  Codespaces - return(GiS);">
            <a:extLst>
              <a:ext uri="{FF2B5EF4-FFF2-40B4-BE49-F238E27FC236}">
                <a16:creationId xmlns:a16="http://schemas.microsoft.com/office/drawing/2014/main" id="{385C449F-A6FD-2CE7-972D-2773A4190F2A}"/>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6393503" y="2146047"/>
            <a:ext cx="505373" cy="505373"/>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85" name="Picture 28" descr="Dynatrace Software Intelligence Platform – Incline-IT">
            <a:extLst>
              <a:ext uri="{FF2B5EF4-FFF2-40B4-BE49-F238E27FC236}">
                <a16:creationId xmlns:a16="http://schemas.microsoft.com/office/drawing/2014/main" id="{853B3BD3-47C1-639E-C2C7-3324EB68D45A}"/>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5749824" y="1581107"/>
            <a:ext cx="467198" cy="83037"/>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87" name="Picture 32">
            <a:extLst>
              <a:ext uri="{FF2B5EF4-FFF2-40B4-BE49-F238E27FC236}">
                <a16:creationId xmlns:a16="http://schemas.microsoft.com/office/drawing/2014/main" id="{56E58E6D-7AA5-0BD6-342D-A533CDE52DE6}"/>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6112662" y="2513473"/>
            <a:ext cx="376088" cy="158368"/>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grpSp>
        <p:nvGrpSpPr>
          <p:cNvPr id="188" name="Grupo 19">
            <a:extLst>
              <a:ext uri="{FF2B5EF4-FFF2-40B4-BE49-F238E27FC236}">
                <a16:creationId xmlns:a16="http://schemas.microsoft.com/office/drawing/2014/main" id="{15A50143-C585-9FA8-F520-9A7E314D7206}"/>
              </a:ext>
            </a:extLst>
          </p:cNvPr>
          <p:cNvGrpSpPr/>
          <p:nvPr/>
        </p:nvGrpSpPr>
        <p:grpSpPr>
          <a:xfrm>
            <a:off x="5141695" y="3133151"/>
            <a:ext cx="3731389" cy="633948"/>
            <a:chOff x="4210599" y="1709540"/>
            <a:chExt cx="12578574" cy="2137046"/>
          </a:xfrm>
          <a:solidFill>
            <a:srgbClr val="48F6E1"/>
          </a:solidFill>
        </p:grpSpPr>
        <p:sp>
          <p:nvSpPr>
            <p:cNvPr id="189" name="Cubo 20">
              <a:extLst>
                <a:ext uri="{FF2B5EF4-FFF2-40B4-BE49-F238E27FC236}">
                  <a16:creationId xmlns:a16="http://schemas.microsoft.com/office/drawing/2014/main" id="{75F8AA48-FAFA-2E82-EB25-A1598E810D38}"/>
                </a:ext>
              </a:extLst>
            </p:cNvPr>
            <p:cNvSpPr/>
            <p:nvPr/>
          </p:nvSpPr>
          <p:spPr>
            <a:xfrm>
              <a:off x="5665966" y="2258097"/>
              <a:ext cx="4873856" cy="1588489"/>
            </a:xfrm>
            <a:prstGeom prst="cube">
              <a:avLst>
                <a:gd name="adj" fmla="val 47990"/>
              </a:avLst>
            </a:prstGeom>
            <a:solidFill>
              <a:srgbClr val="4C5F88"/>
            </a:solidFill>
            <a:ln w="6350">
              <a:solidFill>
                <a:schemeClr val="bg1"/>
              </a:solidFill>
            </a:ln>
            <a:effectLst/>
            <a:scene3d>
              <a:camera prst="isometricOffAxis2Right">
                <a:rot lat="19200000" lon="13343257" rev="2151548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defTabSz="457200">
                <a:lnSpc>
                  <a:spcPct val="110000"/>
                </a:lnSpc>
                <a:spcBef>
                  <a:spcPts val="300"/>
                </a:spcBef>
                <a:defRPr/>
              </a:pPr>
              <a:endParaRPr lang="en-US" sz="1000" noProof="0">
                <a:solidFill>
                  <a:srgbClr val="000000"/>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190" name="CuadroTexto 21">
              <a:extLst>
                <a:ext uri="{FF2B5EF4-FFF2-40B4-BE49-F238E27FC236}">
                  <a16:creationId xmlns:a16="http://schemas.microsoft.com/office/drawing/2014/main" id="{E8F718E4-ACDD-89FD-E436-D66C15A2FB0A}"/>
                </a:ext>
              </a:extLst>
            </p:cNvPr>
            <p:cNvSpPr txBox="1"/>
            <p:nvPr/>
          </p:nvSpPr>
          <p:spPr>
            <a:xfrm rot="181506">
              <a:off x="4210599" y="1709540"/>
              <a:ext cx="12578574" cy="703113"/>
            </a:xfrm>
            <a:prstGeom prst="rect">
              <a:avLst/>
            </a:prstGeom>
            <a:noFill/>
            <a:ln w="12700" cap="flat">
              <a:noFill/>
              <a:miter lim="400000"/>
            </a:ln>
            <a:effectLst/>
            <a:scene3d>
              <a:camera prst="isometricRightUp">
                <a:rot lat="20313563" lon="3429039" rev="114402"/>
              </a:camera>
              <a:lightRig rig="threePt" dir="t"/>
            </a:scene3d>
            <a:sp3d/>
          </p:spPr>
          <p:style>
            <a:lnRef idx="0">
              <a:scrgbClr r="0" g="0" b="0"/>
            </a:lnRef>
            <a:fillRef idx="0">
              <a:scrgbClr r="0" g="0" b="0"/>
            </a:fillRef>
            <a:effectRef idx="0">
              <a:scrgbClr r="0" g="0" b="0"/>
            </a:effectRef>
            <a:fontRef idx="none"/>
          </p:style>
          <p:txBody>
            <a:bodyPr wrap="square">
              <a:spAutoFit/>
            </a:bodyPr>
            <a:lstStyle/>
            <a:p>
              <a:pPr defTabSz="457200">
                <a:lnSpc>
                  <a:spcPct val="110000"/>
                </a:lnSpc>
                <a:spcBef>
                  <a:spcPts val="300"/>
                </a:spcBef>
                <a:defRPr/>
              </a:pPr>
              <a:r>
                <a:rPr lang="en-US" sz="10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rPr>
                <a:t>Event Backbone</a:t>
              </a:r>
            </a:p>
          </p:txBody>
        </p:sp>
      </p:grpSp>
      <p:grpSp>
        <p:nvGrpSpPr>
          <p:cNvPr id="191" name="Grupo 25">
            <a:extLst>
              <a:ext uri="{FF2B5EF4-FFF2-40B4-BE49-F238E27FC236}">
                <a16:creationId xmlns:a16="http://schemas.microsoft.com/office/drawing/2014/main" id="{51825D35-33B0-A484-E662-5C2EEBCD5EAC}"/>
              </a:ext>
            </a:extLst>
          </p:cNvPr>
          <p:cNvGrpSpPr/>
          <p:nvPr/>
        </p:nvGrpSpPr>
        <p:grpSpPr>
          <a:xfrm>
            <a:off x="5239480" y="3004110"/>
            <a:ext cx="3299844" cy="585182"/>
            <a:chOff x="4278033" y="1878698"/>
            <a:chExt cx="12578574" cy="1972658"/>
          </a:xfrm>
          <a:solidFill>
            <a:srgbClr val="48F6E1"/>
          </a:solidFill>
        </p:grpSpPr>
        <p:sp>
          <p:nvSpPr>
            <p:cNvPr id="192" name="Cubo 26">
              <a:extLst>
                <a:ext uri="{FF2B5EF4-FFF2-40B4-BE49-F238E27FC236}">
                  <a16:creationId xmlns:a16="http://schemas.microsoft.com/office/drawing/2014/main" id="{AD28FEB2-DE4A-F9BE-A631-F6C04201C86B}"/>
                </a:ext>
              </a:extLst>
            </p:cNvPr>
            <p:cNvSpPr/>
            <p:nvPr/>
          </p:nvSpPr>
          <p:spPr>
            <a:xfrm>
              <a:off x="5645286" y="2262867"/>
              <a:ext cx="4873856" cy="1588489"/>
            </a:xfrm>
            <a:prstGeom prst="cube">
              <a:avLst>
                <a:gd name="adj" fmla="val 47990"/>
              </a:avLst>
            </a:prstGeom>
            <a:solidFill>
              <a:srgbClr val="4C5F88"/>
            </a:solidFill>
            <a:ln w="6350">
              <a:solidFill>
                <a:schemeClr val="bg1"/>
              </a:solidFill>
            </a:ln>
            <a:effectLst/>
            <a:scene3d>
              <a:camera prst="isometricOffAxis2Right">
                <a:rot lat="19200000" lon="13343257" rev="21515481"/>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defTabSz="457200">
                <a:lnSpc>
                  <a:spcPct val="110000"/>
                </a:lnSpc>
                <a:spcBef>
                  <a:spcPts val="300"/>
                </a:spcBef>
                <a:defRPr/>
              </a:pPr>
              <a:endParaRPr lang="en-US" sz="1000" noProof="0">
                <a:solidFill>
                  <a:srgbClr val="000000"/>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193" name="CuadroTexto 27">
              <a:extLst>
                <a:ext uri="{FF2B5EF4-FFF2-40B4-BE49-F238E27FC236}">
                  <a16:creationId xmlns:a16="http://schemas.microsoft.com/office/drawing/2014/main" id="{DF84EDB9-9D44-81B6-CEFA-EDEABFA6CF82}"/>
                </a:ext>
              </a:extLst>
            </p:cNvPr>
            <p:cNvSpPr txBox="1"/>
            <p:nvPr/>
          </p:nvSpPr>
          <p:spPr>
            <a:xfrm rot="181506">
              <a:off x="4278033" y="1878698"/>
              <a:ext cx="12578574" cy="643090"/>
            </a:xfrm>
            <a:prstGeom prst="rect">
              <a:avLst/>
            </a:prstGeom>
            <a:noFill/>
            <a:ln w="12700" cap="flat">
              <a:noFill/>
              <a:miter lim="400000"/>
            </a:ln>
            <a:effectLst/>
            <a:scene3d>
              <a:camera prst="isometricRightUp">
                <a:rot lat="20313563" lon="3429039" rev="114402"/>
              </a:camera>
              <a:lightRig rig="threePt" dir="t"/>
            </a:scene3d>
            <a:sp3d/>
          </p:spPr>
          <p:style>
            <a:lnRef idx="0">
              <a:scrgbClr r="0" g="0" b="0"/>
            </a:lnRef>
            <a:fillRef idx="0">
              <a:scrgbClr r="0" g="0" b="0"/>
            </a:fillRef>
            <a:effectRef idx="0">
              <a:scrgbClr r="0" g="0" b="0"/>
            </a:effectRef>
            <a:fontRef idx="none"/>
          </p:style>
          <p:txBody>
            <a:bodyPr wrap="square">
              <a:spAutoFit/>
            </a:bodyPr>
            <a:lstStyle/>
            <a:p>
              <a:pPr defTabSz="1219169" hangingPunct="0">
                <a:lnSpc>
                  <a:spcPct val="90000"/>
                </a:lnSpc>
                <a:spcBef>
                  <a:spcPts val="2250"/>
                </a:spcBef>
              </a:pPr>
              <a:r>
                <a:rPr lang="en-US" sz="10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rPr>
                <a:t>Backboard</a:t>
              </a:r>
              <a:endParaRPr lang="en-US" sz="1000" kern="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grpSp>
      <p:sp>
        <p:nvSpPr>
          <p:cNvPr id="195" name="CuadroTexto 1062">
            <a:extLst>
              <a:ext uri="{FF2B5EF4-FFF2-40B4-BE49-F238E27FC236}">
                <a16:creationId xmlns:a16="http://schemas.microsoft.com/office/drawing/2014/main" id="{B6BE03D5-2E2C-E86B-65C3-B8662EF941C6}"/>
              </a:ext>
            </a:extLst>
          </p:cNvPr>
          <p:cNvSpPr txBox="1"/>
          <p:nvPr/>
        </p:nvSpPr>
        <p:spPr>
          <a:xfrm rot="20731770">
            <a:off x="2013563" y="1341094"/>
            <a:ext cx="347593" cy="443198"/>
          </a:xfrm>
          <a:prstGeom prst="rect">
            <a:avLst/>
          </a:prstGeom>
          <a:noFill/>
          <a:ln w="12700" cap="flat">
            <a:noFill/>
            <a:miter lim="400000"/>
          </a:ln>
          <a:effectLst/>
          <a:scene3d>
            <a:camera prst="isometricOffAxis1Top">
              <a:rot lat="19200000" lon="19800000" rev="2303195"/>
            </a:camera>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25400" rIns="0" bIns="25400" numCol="1" spcCol="38100" rtlCol="0" anchor="ctr">
            <a:spAutoFit/>
          </a:bodyPr>
          <a:lstStyle/>
          <a:p>
            <a:pPr defTabSz="1219169" hangingPunct="0">
              <a:lnSpc>
                <a:spcPct val="90000"/>
              </a:lnSpc>
              <a:spcBef>
                <a:spcPts val="2250"/>
              </a:spcBef>
            </a:pPr>
            <a:r>
              <a:rPr lang="en-US" sz="700" b="1" kern="0" noProof="0" err="1">
                <a:solidFill>
                  <a:srgbClr val="FFC000"/>
                </a:solidFill>
                <a:latin typeface="Noto Sans" panose="020B0502040504020204" pitchFamily="34" charset="0"/>
                <a:ea typeface="Noto Sans" panose="020B0502040504020204" pitchFamily="34" charset="0"/>
                <a:cs typeface="Noto Sans" panose="020B0502040504020204" pitchFamily="34" charset="0"/>
                <a:sym typeface="Helvetica Neue"/>
              </a:rPr>
              <a:t>Ollama</a:t>
            </a:r>
            <a:endParaRPr lang="en-US" sz="700" b="1" kern="0" noProof="0">
              <a:solidFill>
                <a:srgbClr val="FFC000"/>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cxnSp>
        <p:nvCxnSpPr>
          <p:cNvPr id="197" name="Conector recto de flecha 104">
            <a:extLst>
              <a:ext uri="{FF2B5EF4-FFF2-40B4-BE49-F238E27FC236}">
                <a16:creationId xmlns:a16="http://schemas.microsoft.com/office/drawing/2014/main" id="{9757A8B5-3EB1-D954-D72F-4DB88239BF37}"/>
              </a:ext>
            </a:extLst>
          </p:cNvPr>
          <p:cNvCxnSpPr>
            <a:cxnSpLocks/>
            <a:endCxn id="199" idx="1"/>
          </p:cNvCxnSpPr>
          <p:nvPr/>
        </p:nvCxnSpPr>
        <p:spPr>
          <a:xfrm>
            <a:off x="7391362" y="2991579"/>
            <a:ext cx="776543" cy="934237"/>
          </a:xfrm>
          <a:prstGeom prst="straightConnector1">
            <a:avLst/>
          </a:prstGeom>
          <a:ln w="19050">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9" name="Gráfico 1264" descr="Hombre programador con relleno sólido">
            <a:extLst>
              <a:ext uri="{FF2B5EF4-FFF2-40B4-BE49-F238E27FC236}">
                <a16:creationId xmlns:a16="http://schemas.microsoft.com/office/drawing/2014/main" id="{98C1DD05-3A75-54CF-8EB3-585B913BF1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67905" y="3701347"/>
            <a:ext cx="448938" cy="448938"/>
          </a:xfrm>
          <a:prstGeom prst="rect">
            <a:avLst/>
          </a:prstGeom>
        </p:spPr>
      </p:pic>
      <p:sp>
        <p:nvSpPr>
          <p:cNvPr id="200" name="Cubo 76">
            <a:extLst>
              <a:ext uri="{FF2B5EF4-FFF2-40B4-BE49-F238E27FC236}">
                <a16:creationId xmlns:a16="http://schemas.microsoft.com/office/drawing/2014/main" id="{4E1B5719-EAC1-C359-3360-924E0E01D4B3}"/>
              </a:ext>
            </a:extLst>
          </p:cNvPr>
          <p:cNvSpPr/>
          <p:nvPr/>
        </p:nvSpPr>
        <p:spPr>
          <a:xfrm>
            <a:off x="2546490" y="2686901"/>
            <a:ext cx="247419" cy="159625"/>
          </a:xfrm>
          <a:prstGeom prst="cube">
            <a:avLst>
              <a:gd name="adj" fmla="val 46667"/>
            </a:avLst>
          </a:prstGeom>
          <a:solidFill>
            <a:srgbClr val="32C9FC"/>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201" name="Cubo 76">
            <a:extLst>
              <a:ext uri="{FF2B5EF4-FFF2-40B4-BE49-F238E27FC236}">
                <a16:creationId xmlns:a16="http://schemas.microsoft.com/office/drawing/2014/main" id="{D9AB217C-CC48-87FF-414B-B0772A4EBF4F}"/>
              </a:ext>
            </a:extLst>
          </p:cNvPr>
          <p:cNvSpPr/>
          <p:nvPr/>
        </p:nvSpPr>
        <p:spPr>
          <a:xfrm>
            <a:off x="2708104" y="2781204"/>
            <a:ext cx="247419" cy="159625"/>
          </a:xfrm>
          <a:prstGeom prst="cube">
            <a:avLst>
              <a:gd name="adj" fmla="val 46667"/>
            </a:avLst>
          </a:prstGeom>
          <a:solidFill>
            <a:srgbClr val="32C9FC"/>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202" name="Cubo 76">
            <a:extLst>
              <a:ext uri="{FF2B5EF4-FFF2-40B4-BE49-F238E27FC236}">
                <a16:creationId xmlns:a16="http://schemas.microsoft.com/office/drawing/2014/main" id="{96DDAC2C-E970-5F21-23BF-2FD3707402D6}"/>
              </a:ext>
            </a:extLst>
          </p:cNvPr>
          <p:cNvSpPr/>
          <p:nvPr/>
        </p:nvSpPr>
        <p:spPr>
          <a:xfrm>
            <a:off x="2880310" y="2876861"/>
            <a:ext cx="247419" cy="159625"/>
          </a:xfrm>
          <a:prstGeom prst="cube">
            <a:avLst>
              <a:gd name="adj" fmla="val 46667"/>
            </a:avLst>
          </a:prstGeom>
          <a:solidFill>
            <a:srgbClr val="32C9FC"/>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203" name="Cubo 76">
            <a:extLst>
              <a:ext uri="{FF2B5EF4-FFF2-40B4-BE49-F238E27FC236}">
                <a16:creationId xmlns:a16="http://schemas.microsoft.com/office/drawing/2014/main" id="{6C4B6298-9EE7-5B0B-4B3E-3789A2824B05}"/>
              </a:ext>
            </a:extLst>
          </p:cNvPr>
          <p:cNvSpPr/>
          <p:nvPr/>
        </p:nvSpPr>
        <p:spPr>
          <a:xfrm>
            <a:off x="3052516" y="2975349"/>
            <a:ext cx="247419" cy="159625"/>
          </a:xfrm>
          <a:prstGeom prst="cube">
            <a:avLst>
              <a:gd name="adj" fmla="val 46667"/>
            </a:avLst>
          </a:prstGeom>
          <a:solidFill>
            <a:srgbClr val="32C9FC"/>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204" name="Cubo 76">
            <a:extLst>
              <a:ext uri="{FF2B5EF4-FFF2-40B4-BE49-F238E27FC236}">
                <a16:creationId xmlns:a16="http://schemas.microsoft.com/office/drawing/2014/main" id="{88790E95-1BA9-0381-0D5E-20D64EB3E8DC}"/>
              </a:ext>
            </a:extLst>
          </p:cNvPr>
          <p:cNvSpPr/>
          <p:nvPr/>
        </p:nvSpPr>
        <p:spPr>
          <a:xfrm>
            <a:off x="3463382" y="3219489"/>
            <a:ext cx="247419" cy="159625"/>
          </a:xfrm>
          <a:prstGeom prst="cube">
            <a:avLst>
              <a:gd name="adj" fmla="val 46667"/>
            </a:avLst>
          </a:prstGeom>
          <a:solidFill>
            <a:srgbClr val="32C9FC"/>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205" name="Cubo 76">
            <a:extLst>
              <a:ext uri="{FF2B5EF4-FFF2-40B4-BE49-F238E27FC236}">
                <a16:creationId xmlns:a16="http://schemas.microsoft.com/office/drawing/2014/main" id="{1B6C0DEC-A4FD-8742-AE46-501D6D1C54EF}"/>
              </a:ext>
            </a:extLst>
          </p:cNvPr>
          <p:cNvSpPr/>
          <p:nvPr/>
        </p:nvSpPr>
        <p:spPr>
          <a:xfrm>
            <a:off x="3624996" y="3313792"/>
            <a:ext cx="247419" cy="159625"/>
          </a:xfrm>
          <a:prstGeom prst="cube">
            <a:avLst>
              <a:gd name="adj" fmla="val 46667"/>
            </a:avLst>
          </a:prstGeom>
          <a:solidFill>
            <a:srgbClr val="32C9FC"/>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206" name="Cubo 76">
            <a:extLst>
              <a:ext uri="{FF2B5EF4-FFF2-40B4-BE49-F238E27FC236}">
                <a16:creationId xmlns:a16="http://schemas.microsoft.com/office/drawing/2014/main" id="{1865C622-E679-58D3-F2FE-04ECAC20DAC5}"/>
              </a:ext>
            </a:extLst>
          </p:cNvPr>
          <p:cNvSpPr/>
          <p:nvPr/>
        </p:nvSpPr>
        <p:spPr>
          <a:xfrm>
            <a:off x="3797202" y="3409449"/>
            <a:ext cx="247419" cy="159625"/>
          </a:xfrm>
          <a:prstGeom prst="cube">
            <a:avLst>
              <a:gd name="adj" fmla="val 46667"/>
            </a:avLst>
          </a:prstGeom>
          <a:solidFill>
            <a:srgbClr val="32C9FC"/>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207" name="Cubo 76">
            <a:extLst>
              <a:ext uri="{FF2B5EF4-FFF2-40B4-BE49-F238E27FC236}">
                <a16:creationId xmlns:a16="http://schemas.microsoft.com/office/drawing/2014/main" id="{C11E8DFC-5161-B4EB-0B07-E89FD5A6325F}"/>
              </a:ext>
            </a:extLst>
          </p:cNvPr>
          <p:cNvSpPr/>
          <p:nvPr/>
        </p:nvSpPr>
        <p:spPr>
          <a:xfrm>
            <a:off x="3969408" y="3507937"/>
            <a:ext cx="247419" cy="159625"/>
          </a:xfrm>
          <a:prstGeom prst="cube">
            <a:avLst>
              <a:gd name="adj" fmla="val 46667"/>
            </a:avLst>
          </a:prstGeom>
          <a:solidFill>
            <a:srgbClr val="32C9FC"/>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208" name="Cubo 76">
            <a:extLst>
              <a:ext uri="{FF2B5EF4-FFF2-40B4-BE49-F238E27FC236}">
                <a16:creationId xmlns:a16="http://schemas.microsoft.com/office/drawing/2014/main" id="{EFD28FC3-2F83-E701-C034-C1454869C8FE}"/>
              </a:ext>
            </a:extLst>
          </p:cNvPr>
          <p:cNvSpPr/>
          <p:nvPr/>
        </p:nvSpPr>
        <p:spPr>
          <a:xfrm>
            <a:off x="4355334" y="3751701"/>
            <a:ext cx="247419" cy="159625"/>
          </a:xfrm>
          <a:prstGeom prst="cube">
            <a:avLst>
              <a:gd name="adj" fmla="val 46667"/>
            </a:avLst>
          </a:prstGeom>
          <a:solidFill>
            <a:srgbClr val="32C9FC"/>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209" name="Cubo 76">
            <a:extLst>
              <a:ext uri="{FF2B5EF4-FFF2-40B4-BE49-F238E27FC236}">
                <a16:creationId xmlns:a16="http://schemas.microsoft.com/office/drawing/2014/main" id="{AF95DE72-7A3C-D44D-451A-FCA7B6030760}"/>
              </a:ext>
            </a:extLst>
          </p:cNvPr>
          <p:cNvSpPr/>
          <p:nvPr/>
        </p:nvSpPr>
        <p:spPr>
          <a:xfrm>
            <a:off x="4516948" y="3846004"/>
            <a:ext cx="247419" cy="159625"/>
          </a:xfrm>
          <a:prstGeom prst="cube">
            <a:avLst>
              <a:gd name="adj" fmla="val 46667"/>
            </a:avLst>
          </a:prstGeom>
          <a:solidFill>
            <a:srgbClr val="32C9FC"/>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210" name="Cubo 76">
            <a:extLst>
              <a:ext uri="{FF2B5EF4-FFF2-40B4-BE49-F238E27FC236}">
                <a16:creationId xmlns:a16="http://schemas.microsoft.com/office/drawing/2014/main" id="{9683EF69-69EF-C57F-EE2D-9B17D5CDCFAF}"/>
              </a:ext>
            </a:extLst>
          </p:cNvPr>
          <p:cNvSpPr/>
          <p:nvPr/>
        </p:nvSpPr>
        <p:spPr>
          <a:xfrm>
            <a:off x="4689154" y="3941661"/>
            <a:ext cx="247419" cy="159625"/>
          </a:xfrm>
          <a:prstGeom prst="cube">
            <a:avLst>
              <a:gd name="adj" fmla="val 46667"/>
            </a:avLst>
          </a:prstGeom>
          <a:solidFill>
            <a:srgbClr val="32C9FC"/>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211" name="Cubo 76">
            <a:extLst>
              <a:ext uri="{FF2B5EF4-FFF2-40B4-BE49-F238E27FC236}">
                <a16:creationId xmlns:a16="http://schemas.microsoft.com/office/drawing/2014/main" id="{65520316-649F-B193-1010-0A3BBEAED705}"/>
              </a:ext>
            </a:extLst>
          </p:cNvPr>
          <p:cNvSpPr/>
          <p:nvPr/>
        </p:nvSpPr>
        <p:spPr>
          <a:xfrm>
            <a:off x="4861360" y="4040149"/>
            <a:ext cx="247419" cy="159625"/>
          </a:xfrm>
          <a:prstGeom prst="cube">
            <a:avLst>
              <a:gd name="adj" fmla="val 46667"/>
            </a:avLst>
          </a:prstGeom>
          <a:solidFill>
            <a:srgbClr val="32C9FC"/>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212" name="Cubo 110">
            <a:extLst>
              <a:ext uri="{FF2B5EF4-FFF2-40B4-BE49-F238E27FC236}">
                <a16:creationId xmlns:a16="http://schemas.microsoft.com/office/drawing/2014/main" id="{BA6A4105-62E1-7591-E837-393E51DBC448}"/>
              </a:ext>
            </a:extLst>
          </p:cNvPr>
          <p:cNvSpPr/>
          <p:nvPr/>
        </p:nvSpPr>
        <p:spPr>
          <a:xfrm>
            <a:off x="2208585" y="2716351"/>
            <a:ext cx="1350980" cy="506214"/>
          </a:xfrm>
          <a:prstGeom prst="cube">
            <a:avLst>
              <a:gd name="adj" fmla="val 46667"/>
            </a:avLst>
          </a:prstGeom>
          <a:solidFill>
            <a:srgbClr val="E3A5FF">
              <a:alpha val="40000"/>
            </a:srgbClr>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r>
              <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rPr>
              <a:t>Development Agency</a:t>
            </a:r>
          </a:p>
        </p:txBody>
      </p:sp>
      <p:sp>
        <p:nvSpPr>
          <p:cNvPr id="213" name="Cubo 111">
            <a:extLst>
              <a:ext uri="{FF2B5EF4-FFF2-40B4-BE49-F238E27FC236}">
                <a16:creationId xmlns:a16="http://schemas.microsoft.com/office/drawing/2014/main" id="{B8FE3D5A-1003-76CD-BED5-BC37F0394DA9}"/>
              </a:ext>
            </a:extLst>
          </p:cNvPr>
          <p:cNvSpPr/>
          <p:nvPr/>
        </p:nvSpPr>
        <p:spPr>
          <a:xfrm>
            <a:off x="3098135" y="3251546"/>
            <a:ext cx="1350980" cy="506214"/>
          </a:xfrm>
          <a:prstGeom prst="cube">
            <a:avLst>
              <a:gd name="adj" fmla="val 46667"/>
            </a:avLst>
          </a:prstGeom>
          <a:solidFill>
            <a:srgbClr val="E3A5FF">
              <a:alpha val="40000"/>
            </a:srgbClr>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r>
              <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rPr>
              <a:t>Modernization Agency</a:t>
            </a:r>
          </a:p>
        </p:txBody>
      </p:sp>
      <p:sp>
        <p:nvSpPr>
          <p:cNvPr id="214" name="Cubo 112">
            <a:extLst>
              <a:ext uri="{FF2B5EF4-FFF2-40B4-BE49-F238E27FC236}">
                <a16:creationId xmlns:a16="http://schemas.microsoft.com/office/drawing/2014/main" id="{B85567E7-F9F6-F6D3-EC02-EA17E4A2B15C}"/>
              </a:ext>
            </a:extLst>
          </p:cNvPr>
          <p:cNvSpPr/>
          <p:nvPr/>
        </p:nvSpPr>
        <p:spPr>
          <a:xfrm>
            <a:off x="4014107" y="3787873"/>
            <a:ext cx="1350980" cy="506214"/>
          </a:xfrm>
          <a:prstGeom prst="cube">
            <a:avLst>
              <a:gd name="adj" fmla="val 46667"/>
            </a:avLst>
          </a:prstGeom>
          <a:solidFill>
            <a:srgbClr val="E3A5FF">
              <a:alpha val="40000"/>
            </a:srgbClr>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r>
              <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rPr>
              <a:t>Site Reliability Eng.</a:t>
            </a:r>
          </a:p>
        </p:txBody>
      </p:sp>
      <p:grpSp>
        <p:nvGrpSpPr>
          <p:cNvPr id="219" name="Grupo 1284">
            <a:extLst>
              <a:ext uri="{FF2B5EF4-FFF2-40B4-BE49-F238E27FC236}">
                <a16:creationId xmlns:a16="http://schemas.microsoft.com/office/drawing/2014/main" id="{BDF45D82-3253-D292-4A33-802EC6DB1F12}"/>
              </a:ext>
            </a:extLst>
          </p:cNvPr>
          <p:cNvGrpSpPr/>
          <p:nvPr/>
        </p:nvGrpSpPr>
        <p:grpSpPr>
          <a:xfrm>
            <a:off x="3407356" y="2134843"/>
            <a:ext cx="2640951" cy="1644359"/>
            <a:chOff x="3335415" y="2652751"/>
            <a:chExt cx="2640951" cy="1644359"/>
          </a:xfrm>
        </p:grpSpPr>
        <p:grpSp>
          <p:nvGrpSpPr>
            <p:cNvPr id="220" name="Grupo 90">
              <a:extLst>
                <a:ext uri="{FF2B5EF4-FFF2-40B4-BE49-F238E27FC236}">
                  <a16:creationId xmlns:a16="http://schemas.microsoft.com/office/drawing/2014/main" id="{80285184-4EBA-FB5E-7150-1827A18D8C28}"/>
                </a:ext>
              </a:extLst>
            </p:cNvPr>
            <p:cNvGrpSpPr/>
            <p:nvPr/>
          </p:nvGrpSpPr>
          <p:grpSpPr>
            <a:xfrm>
              <a:off x="3335415" y="2652751"/>
              <a:ext cx="2640951" cy="1644359"/>
              <a:chOff x="9055158" y="4650717"/>
              <a:chExt cx="7983629" cy="4970923"/>
            </a:xfrm>
          </p:grpSpPr>
          <p:sp>
            <p:nvSpPr>
              <p:cNvPr id="223" name="Cubo 76">
                <a:extLst>
                  <a:ext uri="{FF2B5EF4-FFF2-40B4-BE49-F238E27FC236}">
                    <a16:creationId xmlns:a16="http://schemas.microsoft.com/office/drawing/2014/main" id="{149C6EB2-6402-9227-4C18-0B39034D5554}"/>
                  </a:ext>
                </a:extLst>
              </p:cNvPr>
              <p:cNvSpPr/>
              <p:nvPr/>
            </p:nvSpPr>
            <p:spPr>
              <a:xfrm>
                <a:off x="9055158" y="5682523"/>
                <a:ext cx="2371956" cy="1530294"/>
              </a:xfrm>
              <a:prstGeom prst="cube">
                <a:avLst>
                  <a:gd name="adj" fmla="val 46667"/>
                </a:avLst>
              </a:prstGeom>
              <a:solidFill>
                <a:srgbClr val="10AD9B">
                  <a:alpha val="74902"/>
                </a:srgbClr>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r>
                  <a:rPr lang="en-US" sz="900" noProof="0" err="1">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rPr>
                  <a:t>LoB</a:t>
                </a: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224" name="Cubo 83">
                <a:extLst>
                  <a:ext uri="{FF2B5EF4-FFF2-40B4-BE49-F238E27FC236}">
                    <a16:creationId xmlns:a16="http://schemas.microsoft.com/office/drawing/2014/main" id="{25CF75D8-D649-1932-D5C7-18C78238C8F0}"/>
                  </a:ext>
                </a:extLst>
              </p:cNvPr>
              <p:cNvSpPr/>
              <p:nvPr/>
            </p:nvSpPr>
            <p:spPr>
              <a:xfrm>
                <a:off x="10591836" y="4650717"/>
                <a:ext cx="2371956" cy="1530294"/>
              </a:xfrm>
              <a:prstGeom prst="cube">
                <a:avLst>
                  <a:gd name="adj" fmla="val 46667"/>
                </a:avLst>
              </a:prstGeom>
              <a:solidFill>
                <a:srgbClr val="10AD9B">
                  <a:alpha val="74902"/>
                </a:srgbClr>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r>
                  <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rPr>
                  <a:t>Legacy</a:t>
                </a:r>
              </a:p>
            </p:txBody>
          </p:sp>
          <p:sp>
            <p:nvSpPr>
              <p:cNvPr id="225" name="Cubo 84">
                <a:extLst>
                  <a:ext uri="{FF2B5EF4-FFF2-40B4-BE49-F238E27FC236}">
                    <a16:creationId xmlns:a16="http://schemas.microsoft.com/office/drawing/2014/main" id="{187B7D9C-EC86-76DD-5076-F15C48023121}"/>
                  </a:ext>
                </a:extLst>
              </p:cNvPr>
              <p:cNvSpPr/>
              <p:nvPr/>
            </p:nvSpPr>
            <p:spPr>
              <a:xfrm>
                <a:off x="11709913" y="6426291"/>
                <a:ext cx="2371957" cy="1530293"/>
              </a:xfrm>
              <a:prstGeom prst="cube">
                <a:avLst>
                  <a:gd name="adj" fmla="val 46667"/>
                </a:avLst>
              </a:prstGeom>
              <a:solidFill>
                <a:srgbClr val="10AD9B">
                  <a:alpha val="74902"/>
                </a:srgbClr>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r>
                  <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rPr>
                  <a:t>Plat. Eng.</a:t>
                </a:r>
              </a:p>
            </p:txBody>
          </p:sp>
          <p:sp>
            <p:nvSpPr>
              <p:cNvPr id="226" name="Cubo 85">
                <a:extLst>
                  <a:ext uri="{FF2B5EF4-FFF2-40B4-BE49-F238E27FC236}">
                    <a16:creationId xmlns:a16="http://schemas.microsoft.com/office/drawing/2014/main" id="{BB3E8A8A-6949-2AB0-12EC-3DE5E2003819}"/>
                  </a:ext>
                </a:extLst>
              </p:cNvPr>
              <p:cNvSpPr/>
              <p:nvPr/>
            </p:nvSpPr>
            <p:spPr>
              <a:xfrm>
                <a:off x="12821436" y="5531025"/>
                <a:ext cx="2371957" cy="1530293"/>
              </a:xfrm>
              <a:prstGeom prst="cube">
                <a:avLst>
                  <a:gd name="adj" fmla="val 46667"/>
                </a:avLst>
              </a:prstGeom>
              <a:solidFill>
                <a:srgbClr val="10AD9B">
                  <a:alpha val="74902"/>
                </a:srgbClr>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r>
                  <a:rPr lang="en-US" sz="900" noProof="0" err="1">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rPr>
                  <a:t>Architec</a:t>
                </a:r>
                <a:r>
                  <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rPr>
                  <a:t>.</a:t>
                </a:r>
              </a:p>
            </p:txBody>
          </p:sp>
          <p:sp>
            <p:nvSpPr>
              <p:cNvPr id="227" name="Cubo 86">
                <a:extLst>
                  <a:ext uri="{FF2B5EF4-FFF2-40B4-BE49-F238E27FC236}">
                    <a16:creationId xmlns:a16="http://schemas.microsoft.com/office/drawing/2014/main" id="{5A53F21D-38B5-8744-D639-877B0972795F}"/>
                  </a:ext>
                </a:extLst>
              </p:cNvPr>
              <p:cNvSpPr/>
              <p:nvPr/>
            </p:nvSpPr>
            <p:spPr>
              <a:xfrm>
                <a:off x="13367028" y="8091346"/>
                <a:ext cx="2371956" cy="1530294"/>
              </a:xfrm>
              <a:prstGeom prst="cube">
                <a:avLst>
                  <a:gd name="adj" fmla="val 46667"/>
                </a:avLst>
              </a:prstGeom>
              <a:solidFill>
                <a:srgbClr val="10AD9B">
                  <a:alpha val="74902"/>
                </a:srgbClr>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r>
                  <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rPr>
                  <a:t>Security</a:t>
                </a:r>
              </a:p>
            </p:txBody>
          </p:sp>
          <p:sp>
            <p:nvSpPr>
              <p:cNvPr id="228" name="Cubo 87">
                <a:extLst>
                  <a:ext uri="{FF2B5EF4-FFF2-40B4-BE49-F238E27FC236}">
                    <a16:creationId xmlns:a16="http://schemas.microsoft.com/office/drawing/2014/main" id="{56E14FA8-EBFA-15D4-0ED6-F7EC850AECC3}"/>
                  </a:ext>
                </a:extLst>
              </p:cNvPr>
              <p:cNvSpPr/>
              <p:nvPr/>
            </p:nvSpPr>
            <p:spPr>
              <a:xfrm>
                <a:off x="14458873" y="6750957"/>
                <a:ext cx="2579914" cy="1496090"/>
              </a:xfrm>
              <a:prstGeom prst="cube">
                <a:avLst>
                  <a:gd name="adj" fmla="val 46667"/>
                </a:avLst>
              </a:prstGeom>
              <a:solidFill>
                <a:srgbClr val="10AD9B">
                  <a:alpha val="74902"/>
                </a:srgbClr>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r>
                  <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rPr>
                  <a:t>Operations</a:t>
                </a:r>
              </a:p>
            </p:txBody>
          </p:sp>
        </p:grpSp>
        <p:sp>
          <p:nvSpPr>
            <p:cNvPr id="221" name="Cubo 86">
              <a:extLst>
                <a:ext uri="{FF2B5EF4-FFF2-40B4-BE49-F238E27FC236}">
                  <a16:creationId xmlns:a16="http://schemas.microsoft.com/office/drawing/2014/main" id="{034FDD4F-26BE-81BE-34CD-AA429EA7AFB0}"/>
                </a:ext>
              </a:extLst>
            </p:cNvPr>
            <p:cNvSpPr/>
            <p:nvPr/>
          </p:nvSpPr>
          <p:spPr>
            <a:xfrm>
              <a:off x="3884980" y="3524099"/>
              <a:ext cx="784633" cy="506214"/>
            </a:xfrm>
            <a:prstGeom prst="cube">
              <a:avLst>
                <a:gd name="adj" fmla="val 46667"/>
              </a:avLst>
            </a:prstGeom>
            <a:solidFill>
              <a:srgbClr val="10AD9B">
                <a:alpha val="74902"/>
              </a:srgbClr>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pic>
          <p:nvPicPr>
            <p:cNvPr id="222" name="Picture 4">
              <a:extLst>
                <a:ext uri="{FF2B5EF4-FFF2-40B4-BE49-F238E27FC236}">
                  <a16:creationId xmlns:a16="http://schemas.microsoft.com/office/drawing/2014/main" id="{3332EE92-F419-C740-336F-AD52B49D48B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85432" y="3712486"/>
              <a:ext cx="166202" cy="203502"/>
            </a:xfrm>
            <a:prstGeom prst="rect">
              <a:avLst/>
            </a:prstGeom>
            <a:noFill/>
            <a:ln w="6350">
              <a:noFill/>
            </a:ln>
            <a:effectLst/>
            <a:scene3d>
              <a:camera prst="isometricLeftDown"/>
              <a:lightRig rig="threePt" dir="t"/>
            </a:scene3d>
          </p:spPr>
        </p:pic>
      </p:grpSp>
      <p:sp>
        <p:nvSpPr>
          <p:cNvPr id="233" name="CuadroTexto 1032">
            <a:extLst>
              <a:ext uri="{FF2B5EF4-FFF2-40B4-BE49-F238E27FC236}">
                <a16:creationId xmlns:a16="http://schemas.microsoft.com/office/drawing/2014/main" id="{A6F2E2F1-BB49-4531-37AE-951E1E9B8608}"/>
              </a:ext>
            </a:extLst>
          </p:cNvPr>
          <p:cNvSpPr txBox="1"/>
          <p:nvPr/>
        </p:nvSpPr>
        <p:spPr>
          <a:xfrm>
            <a:off x="9867162" y="5974555"/>
            <a:ext cx="878882" cy="4247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1219169" hangingPunct="0">
              <a:lnSpc>
                <a:spcPct val="90000"/>
              </a:lnSpc>
              <a:spcBef>
                <a:spcPts val="2250"/>
              </a:spcBef>
            </a:pPr>
            <a:r>
              <a:rPr lang="en-US" sz="800" kern="0" noProof="0">
                <a:solidFill>
                  <a:schemeClr val="tx2"/>
                </a:solidFill>
                <a:latin typeface="Noto Sans" panose="020B0502040504020204" pitchFamily="34" charset="0"/>
                <a:ea typeface="Helvetica Neue"/>
                <a:cs typeface="Helvetica Neue"/>
                <a:sym typeface="Helvetica Neue"/>
              </a:rPr>
              <a:t>Tools needed for activity resolution</a:t>
            </a:r>
            <a:endParaRPr lang="en-US" kern="0" noProof="0">
              <a:solidFill>
                <a:schemeClr val="tx2"/>
              </a:solidFill>
              <a:latin typeface="Helvetica Neue"/>
              <a:ea typeface="Helvetica Neue"/>
              <a:cs typeface="Helvetica Neue"/>
              <a:sym typeface="Helvetica Neue"/>
            </a:endParaRPr>
          </a:p>
        </p:txBody>
      </p:sp>
      <p:sp>
        <p:nvSpPr>
          <p:cNvPr id="234" name="CuadroTexto 1034">
            <a:extLst>
              <a:ext uri="{FF2B5EF4-FFF2-40B4-BE49-F238E27FC236}">
                <a16:creationId xmlns:a16="http://schemas.microsoft.com/office/drawing/2014/main" id="{289E7DD9-92EB-C628-88FD-E9DB1D13A15C}"/>
              </a:ext>
            </a:extLst>
          </p:cNvPr>
          <p:cNvSpPr txBox="1"/>
          <p:nvPr/>
        </p:nvSpPr>
        <p:spPr>
          <a:xfrm>
            <a:off x="8342511" y="6029955"/>
            <a:ext cx="793786" cy="313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1219169" hangingPunct="0">
              <a:lnSpc>
                <a:spcPct val="90000"/>
              </a:lnSpc>
              <a:spcBef>
                <a:spcPts val="2250"/>
              </a:spcBef>
            </a:pPr>
            <a:r>
              <a:rPr lang="en-US" sz="800" kern="0" noProof="0">
                <a:solidFill>
                  <a:schemeClr val="tx2"/>
                </a:solidFill>
                <a:latin typeface="Noto Sans" panose="020B0502040504020204" pitchFamily="34" charset="0"/>
                <a:ea typeface="Helvetica Neue"/>
                <a:cs typeface="Helvetica Neue"/>
                <a:sym typeface="Helvetica Neue"/>
              </a:rPr>
              <a:t>Agencies on the platform</a:t>
            </a:r>
            <a:endParaRPr lang="en-US" kern="0" noProof="0">
              <a:solidFill>
                <a:schemeClr val="tx2"/>
              </a:solidFill>
              <a:latin typeface="Helvetica Neue"/>
              <a:ea typeface="Helvetica Neue"/>
              <a:cs typeface="Helvetica Neue"/>
              <a:sym typeface="Helvetica Neue"/>
            </a:endParaRPr>
          </a:p>
        </p:txBody>
      </p:sp>
      <p:sp>
        <p:nvSpPr>
          <p:cNvPr id="235" name="CuadroTexto 1036">
            <a:extLst>
              <a:ext uri="{FF2B5EF4-FFF2-40B4-BE49-F238E27FC236}">
                <a16:creationId xmlns:a16="http://schemas.microsoft.com/office/drawing/2014/main" id="{90CD4EE3-0DAB-0BA6-A348-836993E8EE9B}"/>
              </a:ext>
            </a:extLst>
          </p:cNvPr>
          <p:cNvSpPr txBox="1"/>
          <p:nvPr/>
        </p:nvSpPr>
        <p:spPr>
          <a:xfrm>
            <a:off x="11476910" y="5919156"/>
            <a:ext cx="917864" cy="5355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1219169" hangingPunct="0">
              <a:lnSpc>
                <a:spcPct val="90000"/>
              </a:lnSpc>
              <a:spcBef>
                <a:spcPts val="2250"/>
              </a:spcBef>
            </a:pPr>
            <a:r>
              <a:rPr lang="en-US" sz="800" kern="0" noProof="0">
                <a:solidFill>
                  <a:schemeClr val="tx2"/>
                </a:solidFill>
                <a:latin typeface="Noto Sans" panose="020B0502040504020204" pitchFamily="34" charset="0"/>
                <a:ea typeface="Helvetica Neue"/>
                <a:cs typeface="Helvetica Neue"/>
                <a:sym typeface="Helvetica Neue"/>
              </a:rPr>
              <a:t>Individual agents with specific expertise</a:t>
            </a:r>
            <a:endParaRPr lang="en-US" kern="0" noProof="0">
              <a:solidFill>
                <a:schemeClr val="tx2"/>
              </a:solidFill>
              <a:latin typeface="Helvetica Neue"/>
              <a:ea typeface="Helvetica Neue"/>
              <a:cs typeface="Helvetica Neue"/>
              <a:sym typeface="Helvetica Neue"/>
            </a:endParaRPr>
          </a:p>
        </p:txBody>
      </p:sp>
      <p:sp>
        <p:nvSpPr>
          <p:cNvPr id="236" name="CuadroTexto 1038">
            <a:extLst>
              <a:ext uri="{FF2B5EF4-FFF2-40B4-BE49-F238E27FC236}">
                <a16:creationId xmlns:a16="http://schemas.microsoft.com/office/drawing/2014/main" id="{3AD4DAD9-A248-0773-BB4F-6CA88F2DABCE}"/>
              </a:ext>
            </a:extLst>
          </p:cNvPr>
          <p:cNvSpPr txBox="1"/>
          <p:nvPr/>
        </p:nvSpPr>
        <p:spPr>
          <a:xfrm>
            <a:off x="8277585" y="5497369"/>
            <a:ext cx="3780000" cy="2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nSpc>
                <a:spcPct val="100000"/>
              </a:lnSpc>
              <a:spcBef>
                <a:spcPts val="0"/>
              </a:spcBef>
              <a:defRPr sz="2400" i="1">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pPr algn="ctr" defTabSz="1219169" hangingPunct="0"/>
            <a:r>
              <a:rPr lang="en-US" sz="1200" kern="0" noProof="0">
                <a:solidFill>
                  <a:srgbClr val="FFFFFF"/>
                </a:solidFill>
                <a:sym typeface="Helvetica Neue"/>
              </a:rPr>
              <a:t>Legend of component types</a:t>
            </a:r>
          </a:p>
        </p:txBody>
      </p:sp>
      <p:sp>
        <p:nvSpPr>
          <p:cNvPr id="237" name="CuadroTexto 1044">
            <a:extLst>
              <a:ext uri="{FF2B5EF4-FFF2-40B4-BE49-F238E27FC236}">
                <a16:creationId xmlns:a16="http://schemas.microsoft.com/office/drawing/2014/main" id="{F880ED8C-9044-AFBF-18D1-A352AADC8DF7}"/>
              </a:ext>
            </a:extLst>
          </p:cNvPr>
          <p:cNvSpPr txBox="1"/>
          <p:nvPr/>
        </p:nvSpPr>
        <p:spPr>
          <a:xfrm>
            <a:off x="8277585" y="790542"/>
            <a:ext cx="3780000" cy="2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noAutofit/>
          </a:bodyPr>
          <a:lstStyle/>
          <a:p>
            <a:pPr algn="ctr" defTabSz="1219169" hangingPunct="0"/>
            <a:r>
              <a:rPr lang="en-US" sz="1200" i="1" kern="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rPr>
              <a:t>Platform Explained</a:t>
            </a:r>
          </a:p>
        </p:txBody>
      </p:sp>
      <p:sp>
        <p:nvSpPr>
          <p:cNvPr id="238" name="Google Shape;194;gcc9cc7cb88_0_150">
            <a:extLst>
              <a:ext uri="{FF2B5EF4-FFF2-40B4-BE49-F238E27FC236}">
                <a16:creationId xmlns:a16="http://schemas.microsoft.com/office/drawing/2014/main" id="{3CB70BD1-6873-66F3-8F24-3EF525B4D853}"/>
              </a:ext>
            </a:extLst>
          </p:cNvPr>
          <p:cNvSpPr txBox="1"/>
          <p:nvPr/>
        </p:nvSpPr>
        <p:spPr>
          <a:xfrm>
            <a:off x="8873084" y="1119887"/>
            <a:ext cx="3207585" cy="4073219"/>
          </a:xfrm>
          <a:prstGeom prst="rect">
            <a:avLst/>
          </a:prstGeom>
          <a:ln w="12700">
            <a:miter lim="400000"/>
          </a:ln>
          <a:extLst>
            <a:ext uri="{C572A759-6A51-4108-AA02-DFA0A04FC94B}">
              <ma14:wrappingTextBoxFlag xmlns="" xmlns:a16="http://schemas.microsoft.com/office/drawing/2014/main" xmlns:p14="http://schemas.microsoft.com/office/powerpoint/2010/main" xmlns:ma14="http://schemas.microsoft.com/office/mac/drawingml/2011/main" xmlns:a14="http://schemas.microsoft.com/office/drawing/2010/main" xmlns:m="http://schemas.openxmlformats.org/officeDocument/2006/math" val="1"/>
            </a:ext>
          </a:extLst>
        </p:spPr>
        <p:txBody>
          <a:bodyPr wrap="square" lIns="35713" tIns="35713" rIns="35713" bIns="35713" anchor="t">
            <a:spAutoFit/>
          </a:bodyPr>
          <a:lstStyle/>
          <a:p>
            <a:pPr marL="142875" indent="-142875" defTabSz="1219169">
              <a:spcAft>
                <a:spcPts val="900"/>
              </a:spcAft>
              <a:buFont typeface="Wingdings" pitchFamily="2" charset="2"/>
              <a:buChar char="Ø"/>
            </a:pPr>
            <a:r>
              <a:rPr lang="en-US" sz="875" b="1" kern="0" noProof="0">
                <a:solidFill>
                  <a:srgbClr val="E3A5FF"/>
                </a:solidFill>
                <a:latin typeface="Noto Sans" panose="020B0502040504020204" pitchFamily="34" charset="0"/>
                <a:ea typeface="Helvetica Neue"/>
                <a:cs typeface="Helvetica Neue"/>
                <a:sym typeface="Helvetica Neue"/>
              </a:rPr>
              <a:t>Operator: </a:t>
            </a:r>
            <a:r>
              <a:rPr lang="en-US" sz="875" kern="0" noProof="0">
                <a:solidFill>
                  <a:schemeClr val="tx2"/>
                </a:solidFill>
                <a:latin typeface="Noto Sans" panose="020B0502040504020204" pitchFamily="34" charset="0"/>
                <a:ea typeface="Helvetica Neue"/>
                <a:cs typeface="Helvetica Neue"/>
                <a:sym typeface="Helvetica Neue"/>
              </a:rPr>
              <a:t>component that standardizes and simplifies communication between humans and agents/agencies</a:t>
            </a:r>
          </a:p>
          <a:p>
            <a:pPr marL="142875" indent="-142875" defTabSz="1219169">
              <a:spcAft>
                <a:spcPts val="900"/>
              </a:spcAft>
              <a:buFont typeface="Wingdings" pitchFamily="2" charset="2"/>
              <a:buChar char="Ø"/>
            </a:pPr>
            <a:r>
              <a:rPr lang="en-US" sz="875" b="1" kern="0" noProof="0">
                <a:solidFill>
                  <a:srgbClr val="E3A5FF"/>
                </a:solidFill>
                <a:latin typeface="Noto Sans" panose="020B0502040504020204" pitchFamily="34" charset="0"/>
                <a:ea typeface="Helvetica Neue"/>
                <a:cs typeface="Helvetica Neue"/>
                <a:sym typeface="Helvetica Neue"/>
              </a:rPr>
              <a:t>Agency: </a:t>
            </a:r>
            <a:r>
              <a:rPr lang="en-US" sz="875" kern="0" noProof="0">
                <a:solidFill>
                  <a:schemeClr val="tx2"/>
                </a:solidFill>
                <a:latin typeface="Noto Sans" panose="020B0502040504020204" pitchFamily="34" charset="0"/>
                <a:ea typeface="Helvetica Neue"/>
                <a:cs typeface="Helvetica Neue"/>
                <a:sym typeface="Helvetica Neue"/>
              </a:rPr>
              <a:t>A group of agents capable of processing complex problems through autonomy and reasoning capacity in collaboration with other agents.</a:t>
            </a:r>
          </a:p>
          <a:p>
            <a:pPr marL="142875" indent="-142875" defTabSz="1219169">
              <a:spcAft>
                <a:spcPts val="900"/>
              </a:spcAft>
              <a:buFont typeface="Wingdings" pitchFamily="2" charset="2"/>
              <a:buChar char="Ø"/>
            </a:pPr>
            <a:r>
              <a:rPr lang="en-US" sz="875" b="1" kern="0" noProof="0">
                <a:solidFill>
                  <a:srgbClr val="00B050"/>
                </a:solidFill>
                <a:latin typeface="Noto Sans" panose="020B0502040504020204" pitchFamily="34" charset="0"/>
                <a:ea typeface="Helvetica Neue"/>
                <a:cs typeface="Helvetica Neue"/>
                <a:sym typeface="Helvetica Neue"/>
              </a:rPr>
              <a:t>Agents: </a:t>
            </a:r>
            <a:r>
              <a:rPr lang="en-US" sz="875" kern="0" noProof="0">
                <a:solidFill>
                  <a:schemeClr val="tx2"/>
                </a:solidFill>
                <a:latin typeface="Noto Sans" panose="020B0502040504020204" pitchFamily="34" charset="0"/>
                <a:ea typeface="Helvetica Neue"/>
                <a:cs typeface="Helvetica Neue"/>
                <a:sym typeface="Helvetica Neue"/>
              </a:rPr>
              <a:t>Agents that perform different actions depending on cases on specific domains.</a:t>
            </a:r>
          </a:p>
          <a:p>
            <a:pPr marL="142875" indent="-142875" defTabSz="1219169">
              <a:spcAft>
                <a:spcPts val="900"/>
              </a:spcAft>
              <a:buFont typeface="Wingdings" pitchFamily="2" charset="2"/>
              <a:buChar char="Ø"/>
            </a:pPr>
            <a:r>
              <a:rPr lang="en-US" sz="875" b="1" kern="0" noProof="0">
                <a:solidFill>
                  <a:schemeClr val="bg1">
                    <a:lumMod val="50000"/>
                  </a:schemeClr>
                </a:solidFill>
                <a:latin typeface="Noto Sans" panose="020B0502040504020204" pitchFamily="34" charset="0"/>
                <a:ea typeface="Helvetica Neue"/>
                <a:cs typeface="Helvetica Neue"/>
                <a:sym typeface="Helvetica Neue"/>
              </a:rPr>
              <a:t>Evaluator:</a:t>
            </a:r>
            <a:r>
              <a:rPr lang="en-US" sz="875" kern="0" noProof="0">
                <a:solidFill>
                  <a:schemeClr val="bg1">
                    <a:lumMod val="50000"/>
                  </a:schemeClr>
                </a:solidFill>
                <a:latin typeface="Noto Sans" panose="020B0502040504020204" pitchFamily="34" charset="0"/>
                <a:ea typeface="Helvetica Neue"/>
                <a:cs typeface="Helvetica Neue"/>
                <a:sym typeface="Helvetica Neue"/>
              </a:rPr>
              <a:t> </a:t>
            </a:r>
            <a:r>
              <a:rPr lang="en-US" sz="875" kern="0" noProof="0">
                <a:solidFill>
                  <a:schemeClr val="tx2"/>
                </a:solidFill>
                <a:latin typeface="Noto Sans" panose="020B0502040504020204" pitchFamily="34" charset="0"/>
                <a:ea typeface="Helvetica Neue"/>
                <a:cs typeface="Helvetica Neue"/>
                <a:sym typeface="Helvetica Neue"/>
              </a:rPr>
              <a:t>Evaluate that the goal has been planned correctly</a:t>
            </a:r>
          </a:p>
          <a:p>
            <a:pPr marL="142875" indent="-142875" defTabSz="1219169">
              <a:spcAft>
                <a:spcPts val="900"/>
              </a:spcAft>
              <a:buFont typeface="Wingdings" pitchFamily="2" charset="2"/>
              <a:buChar char="Ø"/>
            </a:pPr>
            <a:r>
              <a:rPr lang="en-US" sz="875" b="1" kern="0" noProof="0">
                <a:solidFill>
                  <a:schemeClr val="bg1">
                    <a:lumMod val="50000"/>
                  </a:schemeClr>
                </a:solidFill>
                <a:latin typeface="Noto Sans" panose="020B0502040504020204" pitchFamily="34" charset="0"/>
                <a:ea typeface="Helvetica Neue"/>
                <a:cs typeface="Helvetica Neue"/>
                <a:sym typeface="Helvetica Neue"/>
              </a:rPr>
              <a:t>Backbone: </a:t>
            </a:r>
            <a:r>
              <a:rPr lang="en-US" sz="875" kern="0" noProof="0">
                <a:solidFill>
                  <a:schemeClr val="tx2"/>
                </a:solidFill>
                <a:latin typeface="Noto Sans" panose="020B0502040504020204" pitchFamily="34" charset="0"/>
                <a:ea typeface="Helvetica Neue"/>
                <a:cs typeface="Helvetica Neue"/>
                <a:sym typeface="Helvetica Neue"/>
              </a:rPr>
              <a:t>choreography based on Kafka (or similar) allows easy interoperability between agents</a:t>
            </a:r>
          </a:p>
          <a:p>
            <a:pPr marL="142875" indent="-142875" defTabSz="1219169">
              <a:spcAft>
                <a:spcPts val="900"/>
              </a:spcAft>
              <a:buFont typeface="Wingdings" pitchFamily="2" charset="2"/>
              <a:buChar char="Ø"/>
            </a:pPr>
            <a:r>
              <a:rPr lang="en-US" sz="875" b="1" kern="0" noProof="0">
                <a:solidFill>
                  <a:schemeClr val="bg1">
                    <a:lumMod val="50000"/>
                  </a:schemeClr>
                </a:solidFill>
                <a:latin typeface="Noto Sans" panose="020B0502040504020204" pitchFamily="34" charset="0"/>
                <a:ea typeface="Helvetica Neue"/>
                <a:cs typeface="Helvetica Neue"/>
                <a:sym typeface="Helvetica Neue"/>
              </a:rPr>
              <a:t>Blackboard: </a:t>
            </a:r>
            <a:r>
              <a:rPr lang="en-US" sz="875" kern="0" noProof="0">
                <a:solidFill>
                  <a:schemeClr val="tx2"/>
                </a:solidFill>
                <a:latin typeface="Noto Sans" panose="020B0502040504020204" pitchFamily="34" charset="0"/>
                <a:ea typeface="Helvetica Neue"/>
                <a:cs typeface="Helvetica Neue"/>
                <a:sym typeface="Helvetica Neue"/>
              </a:rPr>
              <a:t>Shared knowledge repository that enables agent collaboration and coordination of problem resolution</a:t>
            </a:r>
            <a:endParaRPr lang="en-US" sz="875" b="1" kern="0" noProof="0">
              <a:solidFill>
                <a:schemeClr val="tx2"/>
              </a:solidFill>
              <a:latin typeface="Noto Sans" panose="020B0502040504020204" pitchFamily="34" charset="0"/>
              <a:ea typeface="Helvetica Neue"/>
              <a:cs typeface="Helvetica Neue"/>
              <a:sym typeface="Helvetica Neue"/>
            </a:endParaRPr>
          </a:p>
          <a:p>
            <a:pPr marL="142875" indent="-142875" defTabSz="1219169">
              <a:spcAft>
                <a:spcPts val="900"/>
              </a:spcAft>
              <a:buFont typeface="Wingdings" pitchFamily="2" charset="2"/>
              <a:buChar char="Ø"/>
            </a:pPr>
            <a:r>
              <a:rPr lang="en-US" sz="875" b="1" kern="0" noProof="0" err="1">
                <a:solidFill>
                  <a:schemeClr val="bg1">
                    <a:lumMod val="50000"/>
                  </a:schemeClr>
                </a:solidFill>
                <a:latin typeface="Noto Sans" panose="020B0502040504020204" pitchFamily="34" charset="0"/>
                <a:ea typeface="Helvetica Neue"/>
                <a:cs typeface="Helvetica Neue"/>
                <a:sym typeface="Helvetica Neue"/>
              </a:rPr>
              <a:t>Contextualizer</a:t>
            </a:r>
            <a:r>
              <a:rPr lang="en-US" sz="875" b="1" kern="0" noProof="0">
                <a:solidFill>
                  <a:schemeClr val="bg1">
                    <a:lumMod val="50000"/>
                  </a:schemeClr>
                </a:solidFill>
                <a:latin typeface="Noto Sans" panose="020B0502040504020204" pitchFamily="34" charset="0"/>
                <a:ea typeface="Helvetica Neue"/>
                <a:cs typeface="Helvetica Neue"/>
                <a:sym typeface="Helvetica Neue"/>
              </a:rPr>
              <a:t>: </a:t>
            </a:r>
            <a:r>
              <a:rPr lang="en-US" sz="875" kern="0" noProof="0">
                <a:solidFill>
                  <a:schemeClr val="tx2"/>
                </a:solidFill>
                <a:latin typeface="Noto Sans" panose="020B0502040504020204" pitchFamily="34" charset="0"/>
                <a:ea typeface="Helvetica Neue"/>
                <a:cs typeface="Helvetica Neue"/>
                <a:sym typeface="Helvetica Neue"/>
              </a:rPr>
              <a:t>Component that creates and remembers knowledge for agents and synthesizes previous experiences </a:t>
            </a:r>
          </a:p>
          <a:p>
            <a:pPr marL="142875" indent="-142875" defTabSz="1219169">
              <a:spcAft>
                <a:spcPts val="900"/>
              </a:spcAft>
              <a:buFont typeface="Wingdings" pitchFamily="2" charset="2"/>
              <a:buChar char="Ø"/>
            </a:pPr>
            <a:r>
              <a:rPr lang="en-US" sz="875" b="1" kern="0" noProof="0">
                <a:solidFill>
                  <a:schemeClr val="bg1">
                    <a:lumMod val="50000"/>
                  </a:schemeClr>
                </a:solidFill>
                <a:latin typeface="Noto Sans" panose="020B0502040504020204" pitchFamily="34" charset="0"/>
                <a:ea typeface="Helvetica Neue"/>
                <a:cs typeface="Helvetica Neue"/>
                <a:sym typeface="Helvetica Neue"/>
              </a:rPr>
              <a:t>Context backbone: </a:t>
            </a:r>
            <a:r>
              <a:rPr lang="en-US" sz="875" kern="0" noProof="0">
                <a:solidFill>
                  <a:schemeClr val="tx2"/>
                </a:solidFill>
                <a:latin typeface="Noto Sans" panose="020B0502040504020204" pitchFamily="34" charset="0"/>
                <a:ea typeface="Helvetica Neue"/>
                <a:cs typeface="Helvetica Neue"/>
                <a:sym typeface="Helvetica Neue"/>
              </a:rPr>
              <a:t>Knowledge and storage</a:t>
            </a:r>
          </a:p>
          <a:p>
            <a:pPr marL="142875" indent="-142875" defTabSz="1219169">
              <a:spcAft>
                <a:spcPts val="900"/>
              </a:spcAft>
              <a:buFont typeface="Wingdings" pitchFamily="2" charset="2"/>
              <a:buChar char="Ø"/>
            </a:pPr>
            <a:r>
              <a:rPr lang="en-US" sz="875" b="1" kern="0" noProof="0">
                <a:solidFill>
                  <a:schemeClr val="bg1">
                    <a:lumMod val="50000"/>
                  </a:schemeClr>
                </a:solidFill>
                <a:latin typeface="Noto Sans" panose="020B0502040504020204" pitchFamily="34" charset="0"/>
                <a:ea typeface="Helvetica Neue"/>
                <a:cs typeface="Helvetica Neue"/>
                <a:sym typeface="Helvetica Neue"/>
              </a:rPr>
              <a:t>Observation: </a:t>
            </a:r>
            <a:r>
              <a:rPr lang="en-US" sz="875" kern="0" noProof="0">
                <a:solidFill>
                  <a:schemeClr val="tx2"/>
                </a:solidFill>
                <a:latin typeface="Noto Sans" panose="020B0502040504020204" pitchFamily="34" charset="0"/>
                <a:ea typeface="Helvetica Neue"/>
                <a:cs typeface="Helvetica Neue"/>
                <a:sym typeface="Helvetica Neue"/>
              </a:rPr>
              <a:t>Component capable of identifying and governing agent behavior (helicopter view)</a:t>
            </a:r>
          </a:p>
          <a:p>
            <a:pPr marL="142875" indent="-142875" defTabSz="1219169">
              <a:spcAft>
                <a:spcPts val="900"/>
              </a:spcAft>
              <a:buFont typeface="Wingdings" pitchFamily="2" charset="2"/>
              <a:buChar char="Ø"/>
            </a:pPr>
            <a:r>
              <a:rPr lang="en-US" sz="875" b="1" kern="0" noProof="0">
                <a:solidFill>
                  <a:schemeClr val="bg1">
                    <a:lumMod val="50000"/>
                  </a:schemeClr>
                </a:solidFill>
                <a:latin typeface="Noto Sans" panose="020B0502040504020204" pitchFamily="34" charset="0"/>
                <a:ea typeface="Helvetica Neue"/>
                <a:cs typeface="Helvetica Neue"/>
                <a:sym typeface="Helvetica Neue"/>
              </a:rPr>
              <a:t>Tools: </a:t>
            </a:r>
            <a:r>
              <a:rPr lang="en-US" sz="875" kern="0" noProof="0">
                <a:solidFill>
                  <a:schemeClr val="tx2"/>
                </a:solidFill>
                <a:latin typeface="Noto Sans" panose="020B0502040504020204" pitchFamily="34" charset="0"/>
                <a:ea typeface="Helvetica Neue"/>
                <a:cs typeface="Helvetica Neue"/>
                <a:sym typeface="Helvetica Neue"/>
              </a:rPr>
              <a:t>Specific components responsible for performing deterministic actions</a:t>
            </a:r>
          </a:p>
        </p:txBody>
      </p:sp>
      <p:grpSp>
        <p:nvGrpSpPr>
          <p:cNvPr id="45" name="Group 44">
            <a:extLst>
              <a:ext uri="{FF2B5EF4-FFF2-40B4-BE49-F238E27FC236}">
                <a16:creationId xmlns:a16="http://schemas.microsoft.com/office/drawing/2014/main" id="{2D1AAED2-59D5-D751-2211-C15D375DE4BB}"/>
              </a:ext>
            </a:extLst>
          </p:cNvPr>
          <p:cNvGrpSpPr/>
          <p:nvPr/>
        </p:nvGrpSpPr>
        <p:grpSpPr>
          <a:xfrm>
            <a:off x="10713508" y="5929797"/>
            <a:ext cx="839059" cy="590211"/>
            <a:chOff x="3416394" y="5864346"/>
            <a:chExt cx="839059" cy="590211"/>
          </a:xfrm>
        </p:grpSpPr>
        <p:sp>
          <p:nvSpPr>
            <p:cNvPr id="230" name="Cubo 1024">
              <a:extLst>
                <a:ext uri="{FF2B5EF4-FFF2-40B4-BE49-F238E27FC236}">
                  <a16:creationId xmlns:a16="http://schemas.microsoft.com/office/drawing/2014/main" id="{7391CCBE-9B46-8D6E-45FC-E824224B2295}"/>
                </a:ext>
              </a:extLst>
            </p:cNvPr>
            <p:cNvSpPr/>
            <p:nvPr/>
          </p:nvSpPr>
          <p:spPr>
            <a:xfrm>
              <a:off x="3670394" y="5864346"/>
              <a:ext cx="585059" cy="491522"/>
            </a:xfrm>
            <a:prstGeom prst="cube">
              <a:avLst>
                <a:gd name="adj" fmla="val 46667"/>
              </a:avLst>
            </a:prstGeom>
            <a:solidFill>
              <a:srgbClr val="32C9FC">
                <a:alpha val="74902"/>
              </a:srgbClr>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defRPr/>
              </a:pPr>
              <a:endParaRPr lang="en-US" sz="10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239" name="Cubo 1064">
              <a:extLst>
                <a:ext uri="{FF2B5EF4-FFF2-40B4-BE49-F238E27FC236}">
                  <a16:creationId xmlns:a16="http://schemas.microsoft.com/office/drawing/2014/main" id="{568541CF-3313-399A-8E7A-C816E428586C}"/>
                </a:ext>
              </a:extLst>
            </p:cNvPr>
            <p:cNvSpPr/>
            <p:nvPr/>
          </p:nvSpPr>
          <p:spPr>
            <a:xfrm>
              <a:off x="3416394" y="5963035"/>
              <a:ext cx="585059" cy="491522"/>
            </a:xfrm>
            <a:prstGeom prst="cube">
              <a:avLst>
                <a:gd name="adj" fmla="val 46667"/>
              </a:avLst>
            </a:prstGeom>
            <a:solidFill>
              <a:srgbClr val="10AD9B"/>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defTabSz="457200">
                <a:lnSpc>
                  <a:spcPct val="110000"/>
                </a:lnSpc>
                <a:spcBef>
                  <a:spcPts val="300"/>
                </a:spcBef>
              </a:pPr>
              <a:endParaRPr lang="en-US" sz="12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grpSp>
      <p:sp>
        <p:nvSpPr>
          <p:cNvPr id="31" name="Cubo 115">
            <a:extLst>
              <a:ext uri="{FF2B5EF4-FFF2-40B4-BE49-F238E27FC236}">
                <a16:creationId xmlns:a16="http://schemas.microsoft.com/office/drawing/2014/main" id="{7C7C9A7E-ED45-AE27-AEE0-E867B172E076}"/>
              </a:ext>
            </a:extLst>
          </p:cNvPr>
          <p:cNvSpPr/>
          <p:nvPr/>
        </p:nvSpPr>
        <p:spPr>
          <a:xfrm>
            <a:off x="-502498" y="3446871"/>
            <a:ext cx="4724297" cy="2438545"/>
          </a:xfrm>
          <a:prstGeom prst="cube">
            <a:avLst>
              <a:gd name="adj" fmla="val 90695"/>
            </a:avLst>
          </a:prstGeom>
          <a:solidFill>
            <a:srgbClr val="C00000"/>
          </a:solidFill>
          <a:ln>
            <a:solidFill>
              <a:srgbClr val="480000">
                <a:alpha val="49000"/>
              </a:srgbClr>
            </a:solidFill>
          </a:ln>
          <a:effectLst>
            <a:softEdge rad="0"/>
          </a:effectLst>
          <a:scene3d>
            <a:camera prst="isometricLeftDown"/>
            <a:lightRig rig="fla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lstStyle/>
          <a:p>
            <a:pPr algn="ctr" defTabSz="457200">
              <a:lnSpc>
                <a:spcPct val="110000"/>
              </a:lnSpc>
              <a:spcBef>
                <a:spcPts val="300"/>
              </a:spcBef>
              <a:defRPr/>
            </a:pPr>
            <a:endParaRPr lang="en-US" sz="1000" b="1"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39" name="CuadroTexto 116">
            <a:extLst>
              <a:ext uri="{FF2B5EF4-FFF2-40B4-BE49-F238E27FC236}">
                <a16:creationId xmlns:a16="http://schemas.microsoft.com/office/drawing/2014/main" id="{D8AB28DA-D440-6263-FFFF-EF74E4657A7A}"/>
              </a:ext>
            </a:extLst>
          </p:cNvPr>
          <p:cNvSpPr txBox="1"/>
          <p:nvPr/>
        </p:nvSpPr>
        <p:spPr>
          <a:xfrm rot="20885518">
            <a:off x="1814237" y="4719992"/>
            <a:ext cx="2251320" cy="484748"/>
          </a:xfrm>
          <a:prstGeom prst="rect">
            <a:avLst/>
          </a:prstGeom>
          <a:noFill/>
          <a:ln w="12700" cap="flat">
            <a:noFill/>
            <a:miter lim="400000"/>
          </a:ln>
          <a:effectLst/>
          <a:scene3d>
            <a:camera prst="isometricOffAxis1Top">
              <a:rot lat="18771842" lon="1012049" rev="307424"/>
            </a:camera>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169" hangingPunct="0">
              <a:lnSpc>
                <a:spcPct val="90000"/>
              </a:lnSpc>
              <a:spcBef>
                <a:spcPts val="2250"/>
              </a:spcBef>
            </a:pPr>
            <a:r>
              <a:rPr lang="en-US" sz="1000" b="1" kern="0" noProof="0">
                <a:solidFill>
                  <a:schemeClr val="bg1"/>
                </a:solidFill>
                <a:latin typeface="Noto Sans" panose="020B0502040504020204" pitchFamily="34" charset="0"/>
                <a:ea typeface="Noto Sans" panose="020B0502040504020204" pitchFamily="34" charset="0"/>
                <a:cs typeface="Noto Sans" panose="020B0502040504020204" pitchFamily="34" charset="0"/>
                <a:sym typeface="Helvetica Neue"/>
              </a:rPr>
              <a:t>Santander CIB Applications</a:t>
            </a:r>
          </a:p>
        </p:txBody>
      </p:sp>
      <p:sp>
        <p:nvSpPr>
          <p:cNvPr id="37" name="Cubo 94">
            <a:extLst>
              <a:ext uri="{FF2B5EF4-FFF2-40B4-BE49-F238E27FC236}">
                <a16:creationId xmlns:a16="http://schemas.microsoft.com/office/drawing/2014/main" id="{A088FD22-D710-B167-08BB-51F51CF03AAE}"/>
              </a:ext>
            </a:extLst>
          </p:cNvPr>
          <p:cNvSpPr/>
          <p:nvPr/>
        </p:nvSpPr>
        <p:spPr>
          <a:xfrm>
            <a:off x="1856509" y="3814397"/>
            <a:ext cx="1154684" cy="685279"/>
          </a:xfrm>
          <a:prstGeom prst="cube">
            <a:avLst>
              <a:gd name="adj" fmla="val 46667"/>
            </a:avLst>
          </a:prstGeom>
          <a:solidFill>
            <a:srgbClr val="E85044"/>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41" name="CuadroTexto 116">
            <a:extLst>
              <a:ext uri="{FF2B5EF4-FFF2-40B4-BE49-F238E27FC236}">
                <a16:creationId xmlns:a16="http://schemas.microsoft.com/office/drawing/2014/main" id="{809E3FA8-8F4A-4F23-C51C-31202C4568EC}"/>
              </a:ext>
            </a:extLst>
          </p:cNvPr>
          <p:cNvSpPr txBox="1"/>
          <p:nvPr/>
        </p:nvSpPr>
        <p:spPr>
          <a:xfrm rot="2762748">
            <a:off x="1968868" y="3948159"/>
            <a:ext cx="928633" cy="457048"/>
          </a:xfrm>
          <a:prstGeom prst="rect">
            <a:avLst/>
          </a:prstGeom>
          <a:noFill/>
          <a:ln w="12700" cap="flat">
            <a:noFill/>
            <a:miter lim="400000"/>
          </a:ln>
          <a:effectLst/>
          <a:scene3d>
            <a:camera prst="isometricOffAxis1Top">
              <a:rot lat="18894387" lon="19842216" rev="2303195"/>
            </a:camera>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169" hangingPunct="0">
              <a:lnSpc>
                <a:spcPct val="90000"/>
              </a:lnSpc>
              <a:spcBef>
                <a:spcPts val="2250"/>
              </a:spcBef>
            </a:pPr>
            <a:r>
              <a:rPr lang="en-US" sz="800" b="1" kern="0" noProof="0" err="1">
                <a:solidFill>
                  <a:schemeClr val="bg1"/>
                </a:solidFill>
                <a:latin typeface="Noto Sans" panose="020B0502040504020204" pitchFamily="34" charset="0"/>
                <a:ea typeface="Noto Sans" panose="020B0502040504020204" pitchFamily="34" charset="0"/>
                <a:cs typeface="Noto Sans" panose="020B0502040504020204" pitchFamily="34" charset="0"/>
                <a:sym typeface="Helvetica Neue"/>
              </a:rPr>
              <a:t>Titulizations</a:t>
            </a:r>
            <a:endParaRPr lang="en-US" sz="800" b="1" kern="0" noProof="0">
              <a:solidFill>
                <a:schemeClr val="bg1"/>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pic>
        <p:nvPicPr>
          <p:cNvPr id="178" name="Imagen 75">
            <a:extLst>
              <a:ext uri="{FF2B5EF4-FFF2-40B4-BE49-F238E27FC236}">
                <a16:creationId xmlns:a16="http://schemas.microsoft.com/office/drawing/2014/main" id="{F764CEBC-F4E1-BAC8-2092-79E92D739FEB}"/>
              </a:ext>
            </a:extLst>
          </p:cNvPr>
          <p:cNvPicPr>
            <a:picLocks noChangeAspect="1"/>
          </p:cNvPicPr>
          <p:nvPr/>
        </p:nvPicPr>
        <p:blipFill>
          <a:blip r:embed="rId15">
            <a:duotone>
              <a:schemeClr val="bg2">
                <a:shade val="45000"/>
                <a:satMod val="135000"/>
              </a:schemeClr>
              <a:prstClr val="white"/>
            </a:duotone>
            <a:extLst>
              <a:ext uri="{BEBA8EAE-BF5A-486C-A8C5-ECC9F3942E4B}">
                <a14:imgProps xmlns:a14="http://schemas.microsoft.com/office/drawing/2010/main">
                  <a14:imgLayer r:embed="rId16">
                    <a14:imgEffect>
                      <a14:artisticPhotocopy/>
                    </a14:imgEffect>
                  </a14:imgLayer>
                </a14:imgProps>
              </a:ext>
            </a:extLst>
          </a:blip>
          <a:stretch>
            <a:fillRect/>
          </a:stretch>
        </p:blipFill>
        <p:spPr>
          <a:xfrm rot="19431077">
            <a:off x="2494735" y="4698465"/>
            <a:ext cx="309669" cy="309669"/>
          </a:xfrm>
          <a:prstGeom prst="rect">
            <a:avLst/>
          </a:prstGeom>
          <a:ln>
            <a:noFill/>
          </a:ln>
        </p:spPr>
      </p:pic>
      <p:cxnSp>
        <p:nvCxnSpPr>
          <p:cNvPr id="217" name="Conector recto de flecha 104">
            <a:extLst>
              <a:ext uri="{FF2B5EF4-FFF2-40B4-BE49-F238E27FC236}">
                <a16:creationId xmlns:a16="http://schemas.microsoft.com/office/drawing/2014/main" id="{A539814A-0348-2316-54E7-3F8389F8F826}"/>
              </a:ext>
            </a:extLst>
          </p:cNvPr>
          <p:cNvCxnSpPr>
            <a:cxnSpLocks/>
          </p:cNvCxnSpPr>
          <p:nvPr/>
        </p:nvCxnSpPr>
        <p:spPr>
          <a:xfrm flipH="1">
            <a:off x="2870819" y="4139863"/>
            <a:ext cx="799611" cy="609812"/>
          </a:xfrm>
          <a:prstGeom prst="straightConnector1">
            <a:avLst/>
          </a:prstGeom>
          <a:ln w="28575">
            <a:solidFill>
              <a:schemeClr val="bg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C9DAE10C-D3EA-E54F-574E-65F72EE35FE1}"/>
              </a:ext>
            </a:extLst>
          </p:cNvPr>
          <p:cNvPicPr>
            <a:picLocks noChangeAspect="1"/>
          </p:cNvPicPr>
          <p:nvPr/>
        </p:nvPicPr>
        <p:blipFill>
          <a:blip r:embed="rId17">
            <a:lum bright="70000" contrast="-70000"/>
          </a:blip>
          <a:stretch>
            <a:fillRect/>
          </a:stretch>
        </p:blipFill>
        <p:spPr>
          <a:xfrm>
            <a:off x="5511636" y="2219301"/>
            <a:ext cx="659141" cy="232919"/>
          </a:xfrm>
          <a:prstGeom prst="rect">
            <a:avLst/>
          </a:prstGeom>
          <a:noFill/>
          <a:scene3d>
            <a:camera prst="isometricLeftDown"/>
            <a:lightRig rig="threePt" dir="t"/>
          </a:scene3d>
        </p:spPr>
      </p:pic>
      <p:sp>
        <p:nvSpPr>
          <p:cNvPr id="170" name="Cubo 95">
            <a:extLst>
              <a:ext uri="{FF2B5EF4-FFF2-40B4-BE49-F238E27FC236}">
                <a16:creationId xmlns:a16="http://schemas.microsoft.com/office/drawing/2014/main" id="{97CAB51A-C0A7-2F52-8599-61C8B29E7FAF}"/>
              </a:ext>
            </a:extLst>
          </p:cNvPr>
          <p:cNvSpPr/>
          <p:nvPr/>
        </p:nvSpPr>
        <p:spPr>
          <a:xfrm>
            <a:off x="6162539" y="1644351"/>
            <a:ext cx="784633" cy="435078"/>
          </a:xfrm>
          <a:prstGeom prst="cube">
            <a:avLst>
              <a:gd name="adj" fmla="val 46667"/>
            </a:avLst>
          </a:prstGeom>
          <a:solidFill>
            <a:srgbClr val="E85044"/>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pic>
        <p:nvPicPr>
          <p:cNvPr id="181" name="Picture 14">
            <a:extLst>
              <a:ext uri="{FF2B5EF4-FFF2-40B4-BE49-F238E27FC236}">
                <a16:creationId xmlns:a16="http://schemas.microsoft.com/office/drawing/2014/main" id="{D0E96D81-4F20-4F7A-BBC0-8538A6F56894}"/>
              </a:ext>
            </a:extLst>
          </p:cNvPr>
          <p:cNvPicPr>
            <a:picLocks noChangeAspect="1" noChangeArrowheads="1"/>
          </p:cNvPicPr>
          <p:nvPr/>
        </p:nvPicPr>
        <p:blipFill>
          <a:blip r:embed="rId18">
            <a:lum bright="70000" contrast="-70000"/>
            <a:extLst>
              <a:ext uri="{28A0092B-C50C-407E-A947-70E740481C1C}">
                <a14:useLocalDpi xmlns:a14="http://schemas.microsoft.com/office/drawing/2010/main" val="0"/>
              </a:ext>
            </a:extLst>
          </a:blip>
          <a:srcRect/>
          <a:stretch>
            <a:fillRect/>
          </a:stretch>
        </p:blipFill>
        <p:spPr bwMode="auto">
          <a:xfrm>
            <a:off x="6206561" y="1820303"/>
            <a:ext cx="554972" cy="178632"/>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171" name="Cubo 96">
            <a:extLst>
              <a:ext uri="{FF2B5EF4-FFF2-40B4-BE49-F238E27FC236}">
                <a16:creationId xmlns:a16="http://schemas.microsoft.com/office/drawing/2014/main" id="{C9141397-07D2-E62E-E0B5-573BE9FEF405}"/>
              </a:ext>
            </a:extLst>
          </p:cNvPr>
          <p:cNvSpPr/>
          <p:nvPr/>
        </p:nvSpPr>
        <p:spPr>
          <a:xfrm>
            <a:off x="6640774" y="1926841"/>
            <a:ext cx="784633" cy="435078"/>
          </a:xfrm>
          <a:prstGeom prst="cube">
            <a:avLst>
              <a:gd name="adj" fmla="val 46667"/>
            </a:avLst>
          </a:prstGeom>
          <a:solidFill>
            <a:srgbClr val="E85044"/>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pic>
        <p:nvPicPr>
          <p:cNvPr id="1030" name="Picture 6" descr="Sysdig – Elosoft">
            <a:extLst>
              <a:ext uri="{FF2B5EF4-FFF2-40B4-BE49-F238E27FC236}">
                <a16:creationId xmlns:a16="http://schemas.microsoft.com/office/drawing/2014/main" id="{4E36FBD4-BD5D-A527-170F-94404C0D5733}"/>
              </a:ext>
            </a:extLst>
          </p:cNvPr>
          <p:cNvPicPr>
            <a:picLocks noChangeAspect="1" noChangeArrowheads="1"/>
          </p:cNvPicPr>
          <p:nvPr/>
        </p:nvPicPr>
        <p:blipFill>
          <a:blip r:embed="rId19">
            <a:lum bright="70000" contrast="-70000"/>
            <a:extLst>
              <a:ext uri="{28A0092B-C50C-407E-A947-70E740481C1C}">
                <a14:useLocalDpi xmlns:a14="http://schemas.microsoft.com/office/drawing/2010/main" val="0"/>
              </a:ext>
            </a:extLst>
          </a:blip>
          <a:srcRect/>
          <a:stretch>
            <a:fillRect/>
          </a:stretch>
        </p:blipFill>
        <p:spPr bwMode="auto">
          <a:xfrm>
            <a:off x="6701196" y="2093052"/>
            <a:ext cx="524553" cy="186462"/>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
        <p:nvSpPr>
          <p:cNvPr id="47" name="CuadroTexto 116">
            <a:extLst>
              <a:ext uri="{FF2B5EF4-FFF2-40B4-BE49-F238E27FC236}">
                <a16:creationId xmlns:a16="http://schemas.microsoft.com/office/drawing/2014/main" id="{D19D10CD-2AD7-920D-7853-3010C809A674}"/>
              </a:ext>
            </a:extLst>
          </p:cNvPr>
          <p:cNvSpPr txBox="1"/>
          <p:nvPr/>
        </p:nvSpPr>
        <p:spPr>
          <a:xfrm rot="20879025">
            <a:off x="6631625" y="2244585"/>
            <a:ext cx="2439444" cy="484748"/>
          </a:xfrm>
          <a:prstGeom prst="rect">
            <a:avLst/>
          </a:prstGeom>
          <a:noFill/>
          <a:ln w="12700" cap="flat">
            <a:noFill/>
            <a:miter lim="400000"/>
          </a:ln>
          <a:effectLst/>
          <a:scene3d>
            <a:camera prst="isometricOffAxis1Top">
              <a:rot lat="18771842" lon="1012049" rev="307424"/>
            </a:camera>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169" hangingPunct="0">
              <a:lnSpc>
                <a:spcPct val="90000"/>
              </a:lnSpc>
              <a:spcBef>
                <a:spcPts val="2250"/>
              </a:spcBef>
            </a:pPr>
            <a:r>
              <a:rPr lang="en-US" sz="900" b="1" kern="0" noProof="0">
                <a:solidFill>
                  <a:schemeClr val="bg1"/>
                </a:solidFill>
                <a:latin typeface="Noto Sans" panose="020B0502040504020204" pitchFamily="34" charset="0"/>
                <a:ea typeface="Noto Sans" panose="020B0502040504020204" pitchFamily="34" charset="0"/>
                <a:cs typeface="Noto Sans" panose="020B0502040504020204" pitchFamily="34" charset="0"/>
                <a:sym typeface="Helvetica Neue"/>
              </a:rPr>
              <a:t>Santander CIB tooling</a:t>
            </a:r>
          </a:p>
        </p:txBody>
      </p:sp>
      <p:pic>
        <p:nvPicPr>
          <p:cNvPr id="2" name="Picture 1">
            <a:extLst>
              <a:ext uri="{FF2B5EF4-FFF2-40B4-BE49-F238E27FC236}">
                <a16:creationId xmlns:a16="http://schemas.microsoft.com/office/drawing/2014/main" id="{289F0E97-9547-9ABB-CD6B-9A8711AE9EAC}"/>
              </a:ext>
            </a:extLst>
          </p:cNvPr>
          <p:cNvPicPr>
            <a:picLocks noChangeAspect="1"/>
          </p:cNvPicPr>
          <p:nvPr/>
        </p:nvPicPr>
        <p:blipFill>
          <a:blip r:embed="rId20">
            <a:duotone>
              <a:schemeClr val="bg2">
                <a:shade val="45000"/>
                <a:satMod val="135000"/>
              </a:schemeClr>
              <a:prstClr val="white"/>
            </a:duotone>
            <a:extLst>
              <a:ext uri="{BEBA8EAE-BF5A-486C-A8C5-ECC9F3942E4B}">
                <a14:imgProps xmlns:a14="http://schemas.microsoft.com/office/drawing/2010/main">
                  <a14:imgLayer r:embed="rId21">
                    <a14:imgEffect>
                      <a14:artisticPhotocopy/>
                    </a14:imgEffect>
                  </a14:imgLayer>
                </a14:imgProps>
              </a:ext>
            </a:extLst>
          </a:blip>
          <a:srcRect r="22480"/>
          <a:stretch>
            <a:fillRect/>
          </a:stretch>
        </p:blipFill>
        <p:spPr>
          <a:xfrm rot="19854859">
            <a:off x="6881438" y="2485393"/>
            <a:ext cx="953465" cy="229997"/>
          </a:xfrm>
          <a:prstGeom prst="rect">
            <a:avLst/>
          </a:prstGeom>
        </p:spPr>
      </p:pic>
      <p:pic>
        <p:nvPicPr>
          <p:cNvPr id="6" name="Picture 5">
            <a:extLst>
              <a:ext uri="{FF2B5EF4-FFF2-40B4-BE49-F238E27FC236}">
                <a16:creationId xmlns:a16="http://schemas.microsoft.com/office/drawing/2014/main" id="{5AA67D6A-6FC5-5B78-0A11-050F1A036FB1}"/>
              </a:ext>
            </a:extLst>
          </p:cNvPr>
          <p:cNvPicPr>
            <a:picLocks noChangeAspect="1"/>
          </p:cNvPicPr>
          <p:nvPr/>
        </p:nvPicPr>
        <p:blipFill>
          <a:blip r:embed="rId20">
            <a:duotone>
              <a:schemeClr val="bg2">
                <a:shade val="45000"/>
                <a:satMod val="135000"/>
              </a:schemeClr>
              <a:prstClr val="white"/>
            </a:duotone>
            <a:extLst>
              <a:ext uri="{BEBA8EAE-BF5A-486C-A8C5-ECC9F3942E4B}">
                <a14:imgProps xmlns:a14="http://schemas.microsoft.com/office/drawing/2010/main">
                  <a14:imgLayer r:embed="rId21">
                    <a14:imgEffect>
                      <a14:artisticPhotocopy/>
                    </a14:imgEffect>
                  </a14:imgLayer>
                </a14:imgProps>
              </a:ext>
            </a:extLst>
          </a:blip>
          <a:srcRect r="22480"/>
          <a:stretch>
            <a:fillRect/>
          </a:stretch>
        </p:blipFill>
        <p:spPr>
          <a:xfrm rot="19726727">
            <a:off x="1029400" y="3844279"/>
            <a:ext cx="953465" cy="218360"/>
          </a:xfrm>
          <a:prstGeom prst="rect">
            <a:avLst/>
          </a:prstGeom>
        </p:spPr>
      </p:pic>
      <p:sp>
        <p:nvSpPr>
          <p:cNvPr id="36" name="Cubo 94">
            <a:extLst>
              <a:ext uri="{FF2B5EF4-FFF2-40B4-BE49-F238E27FC236}">
                <a16:creationId xmlns:a16="http://schemas.microsoft.com/office/drawing/2014/main" id="{A441E417-DD73-DFC3-2C13-EA63CFF02D44}"/>
              </a:ext>
            </a:extLst>
          </p:cNvPr>
          <p:cNvSpPr/>
          <p:nvPr/>
        </p:nvSpPr>
        <p:spPr>
          <a:xfrm>
            <a:off x="1419810" y="4104058"/>
            <a:ext cx="1154684" cy="685279"/>
          </a:xfrm>
          <a:prstGeom prst="cube">
            <a:avLst>
              <a:gd name="adj" fmla="val 46667"/>
            </a:avLst>
          </a:prstGeom>
          <a:solidFill>
            <a:srgbClr val="E85044"/>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40" name="CuadroTexto 116">
            <a:extLst>
              <a:ext uri="{FF2B5EF4-FFF2-40B4-BE49-F238E27FC236}">
                <a16:creationId xmlns:a16="http://schemas.microsoft.com/office/drawing/2014/main" id="{1DDFAEDE-6298-CE96-7DD0-E678F678C133}"/>
              </a:ext>
            </a:extLst>
          </p:cNvPr>
          <p:cNvSpPr txBox="1"/>
          <p:nvPr/>
        </p:nvSpPr>
        <p:spPr>
          <a:xfrm rot="2696454">
            <a:off x="1670776" y="4224618"/>
            <a:ext cx="584549" cy="457048"/>
          </a:xfrm>
          <a:prstGeom prst="rect">
            <a:avLst/>
          </a:prstGeom>
          <a:noFill/>
          <a:ln w="12700" cap="flat">
            <a:noFill/>
            <a:miter lim="400000"/>
          </a:ln>
          <a:effectLst/>
          <a:scene3d>
            <a:camera prst="isometricOffAxis1Top">
              <a:rot lat="18894387" lon="19842216" rev="2303195"/>
            </a:camera>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defPPr>
              <a:defRPr lang="es-ES"/>
            </a:defPPr>
            <a:lvl1pPr defTabSz="1219169" hangingPunct="0">
              <a:lnSpc>
                <a:spcPct val="90000"/>
              </a:lnSpc>
              <a:spcBef>
                <a:spcPts val="2250"/>
              </a:spcBef>
              <a:defRPr sz="1000" b="1" kern="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sz="800" noProof="0">
                <a:sym typeface="Helvetica Neue"/>
              </a:rPr>
              <a:t>SANART</a:t>
            </a:r>
          </a:p>
        </p:txBody>
      </p:sp>
      <p:sp>
        <p:nvSpPr>
          <p:cNvPr id="38" name="Cubo 94">
            <a:extLst>
              <a:ext uri="{FF2B5EF4-FFF2-40B4-BE49-F238E27FC236}">
                <a16:creationId xmlns:a16="http://schemas.microsoft.com/office/drawing/2014/main" id="{36B0A7F0-88C9-7216-E76F-D61BC7C7CB4A}"/>
              </a:ext>
            </a:extLst>
          </p:cNvPr>
          <p:cNvSpPr/>
          <p:nvPr/>
        </p:nvSpPr>
        <p:spPr>
          <a:xfrm>
            <a:off x="941747" y="4386619"/>
            <a:ext cx="1154684" cy="685279"/>
          </a:xfrm>
          <a:prstGeom prst="cube">
            <a:avLst>
              <a:gd name="adj" fmla="val 46667"/>
            </a:avLst>
          </a:prstGeom>
          <a:solidFill>
            <a:srgbClr val="E85044"/>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pPr>
            <a:endParaRPr lang="en-US" sz="9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32" name="CuadroTexto 116">
            <a:extLst>
              <a:ext uri="{FF2B5EF4-FFF2-40B4-BE49-F238E27FC236}">
                <a16:creationId xmlns:a16="http://schemas.microsoft.com/office/drawing/2014/main" id="{19535340-788A-34F9-2AC7-C9C061824CE8}"/>
              </a:ext>
            </a:extLst>
          </p:cNvPr>
          <p:cNvSpPr txBox="1"/>
          <p:nvPr/>
        </p:nvSpPr>
        <p:spPr>
          <a:xfrm rot="2850498">
            <a:off x="1158026" y="4623284"/>
            <a:ext cx="1149324" cy="484748"/>
          </a:xfrm>
          <a:prstGeom prst="rect">
            <a:avLst/>
          </a:prstGeom>
          <a:noFill/>
          <a:ln w="12700" cap="flat">
            <a:noFill/>
            <a:miter lim="400000"/>
          </a:ln>
          <a:effectLst/>
          <a:scene3d>
            <a:camera prst="isometricOffAxis1Top">
              <a:rot lat="18894387" lon="19842216" rev="2303195"/>
            </a:camera>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1219169" hangingPunct="0">
              <a:lnSpc>
                <a:spcPct val="90000"/>
              </a:lnSpc>
              <a:spcBef>
                <a:spcPts val="2250"/>
              </a:spcBef>
            </a:pPr>
            <a:r>
              <a:rPr lang="en-US" sz="1000" b="1" kern="0" noProof="0">
                <a:solidFill>
                  <a:schemeClr val="bg1"/>
                </a:solidFill>
                <a:latin typeface="Noto Sans" panose="020B0502040504020204" pitchFamily="34" charset="0"/>
                <a:ea typeface="Noto Sans" panose="020B0502040504020204" pitchFamily="34" charset="0"/>
                <a:cs typeface="Noto Sans" panose="020B0502040504020204" pitchFamily="34" charset="0"/>
                <a:sym typeface="Helvetica Neue"/>
              </a:rPr>
              <a:t>FMIS</a:t>
            </a:r>
          </a:p>
        </p:txBody>
      </p:sp>
      <p:sp>
        <p:nvSpPr>
          <p:cNvPr id="43" name="Cubo 1064">
            <a:extLst>
              <a:ext uri="{FF2B5EF4-FFF2-40B4-BE49-F238E27FC236}">
                <a16:creationId xmlns:a16="http://schemas.microsoft.com/office/drawing/2014/main" id="{22457553-9370-53F8-7B96-759C1D9C4D3A}"/>
              </a:ext>
            </a:extLst>
          </p:cNvPr>
          <p:cNvSpPr/>
          <p:nvPr/>
        </p:nvSpPr>
        <p:spPr>
          <a:xfrm>
            <a:off x="9334110" y="5979141"/>
            <a:ext cx="585059" cy="491522"/>
          </a:xfrm>
          <a:prstGeom prst="cube">
            <a:avLst>
              <a:gd name="adj" fmla="val 46667"/>
            </a:avLst>
          </a:prstGeom>
          <a:solidFill>
            <a:schemeClr val="tx1">
              <a:lumMod val="50000"/>
              <a:lumOff val="50000"/>
              <a:alpha val="74902"/>
            </a:schemeClr>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pPr>
            <a:endParaRPr lang="en-US" sz="10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sp>
        <p:nvSpPr>
          <p:cNvPr id="44" name="Cubo 1064">
            <a:extLst>
              <a:ext uri="{FF2B5EF4-FFF2-40B4-BE49-F238E27FC236}">
                <a16:creationId xmlns:a16="http://schemas.microsoft.com/office/drawing/2014/main" id="{F257FC89-901B-39D0-1998-756219862DE7}"/>
              </a:ext>
            </a:extLst>
          </p:cNvPr>
          <p:cNvSpPr/>
          <p:nvPr/>
        </p:nvSpPr>
        <p:spPr>
          <a:xfrm>
            <a:off x="7795281" y="5979141"/>
            <a:ext cx="585059" cy="491522"/>
          </a:xfrm>
          <a:prstGeom prst="cube">
            <a:avLst>
              <a:gd name="adj" fmla="val 46667"/>
            </a:avLst>
          </a:prstGeom>
          <a:solidFill>
            <a:srgbClr val="E3A5FF">
              <a:alpha val="74902"/>
            </a:srgbClr>
          </a:solidFill>
          <a:ln w="6350">
            <a:solidFill>
              <a:schemeClr val="bg1"/>
            </a:solidFill>
          </a:ln>
          <a:effectLst/>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lstStyle/>
          <a:p>
            <a:pPr algn="ctr" defTabSz="457200">
              <a:lnSpc>
                <a:spcPct val="110000"/>
              </a:lnSpc>
              <a:spcBef>
                <a:spcPts val="300"/>
              </a:spcBef>
            </a:pPr>
            <a:endParaRPr lang="en-US" sz="1000" noProof="0">
              <a:solidFill>
                <a:srgbClr val="FFFFFF"/>
              </a:solidFill>
              <a:latin typeface="Noto Sans" panose="020B0502040504020204" pitchFamily="34" charset="0"/>
              <a:ea typeface="Noto Sans" panose="020B0502040504020204" pitchFamily="34" charset="0"/>
              <a:cs typeface="Noto Sans" panose="020B0502040504020204" pitchFamily="34" charset="0"/>
              <a:sym typeface="Helvetica Neue"/>
            </a:endParaRPr>
          </a:p>
        </p:txBody>
      </p:sp>
      <p:cxnSp>
        <p:nvCxnSpPr>
          <p:cNvPr id="54" name="Conector recto de flecha 104">
            <a:extLst>
              <a:ext uri="{FF2B5EF4-FFF2-40B4-BE49-F238E27FC236}">
                <a16:creationId xmlns:a16="http://schemas.microsoft.com/office/drawing/2014/main" id="{6967DACE-BAEF-13CC-94AB-2BF285F1A84A}"/>
              </a:ext>
            </a:extLst>
          </p:cNvPr>
          <p:cNvCxnSpPr>
            <a:cxnSpLocks/>
          </p:cNvCxnSpPr>
          <p:nvPr/>
        </p:nvCxnSpPr>
        <p:spPr>
          <a:xfrm>
            <a:off x="6621699" y="3873037"/>
            <a:ext cx="1530253" cy="102469"/>
          </a:xfrm>
          <a:prstGeom prst="straightConnector1">
            <a:avLst/>
          </a:prstGeom>
          <a:ln w="19050">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98" name="Hexágono 1263">
            <a:extLst>
              <a:ext uri="{FF2B5EF4-FFF2-40B4-BE49-F238E27FC236}">
                <a16:creationId xmlns:a16="http://schemas.microsoft.com/office/drawing/2014/main" id="{31C61208-AAF7-1F0F-88BF-626BA1DE4710}"/>
              </a:ext>
            </a:extLst>
          </p:cNvPr>
          <p:cNvSpPr/>
          <p:nvPr/>
        </p:nvSpPr>
        <p:spPr>
          <a:xfrm>
            <a:off x="6968148" y="3549584"/>
            <a:ext cx="1135460" cy="291108"/>
          </a:xfrm>
          <a:prstGeom prst="hexagon">
            <a:avLst/>
          </a:prstGeom>
          <a:solidFill>
            <a:schemeClr val="bg1"/>
          </a:solidFill>
          <a:ln w="12700" cap="flat">
            <a:solidFill>
              <a:schemeClr val="tx1"/>
            </a:solidFill>
            <a:miter lim="400000"/>
          </a:ln>
          <a:effectLst/>
          <a:scene3d>
            <a:camera prst="isometricRightUp">
              <a:rot lat="20313563" lon="3429039" rev="114402"/>
            </a:camera>
            <a:lightRig rig="threePt" dir="t"/>
          </a:scene3d>
          <a:sp3d/>
        </p:spPr>
        <p:style>
          <a:lnRef idx="0">
            <a:scrgbClr r="0" g="0" b="0"/>
          </a:lnRef>
          <a:fillRef idx="0">
            <a:scrgbClr r="0" g="0" b="0"/>
          </a:fillRef>
          <a:effectRef idx="0">
            <a:scrgbClr r="0" g="0" b="0"/>
          </a:effectRef>
          <a:fontRef idx="none"/>
        </p:style>
        <p:txBody>
          <a:bodyPr wrap="square">
            <a:spAutoFit/>
          </a:bodyPr>
          <a:lstStyle/>
          <a:p>
            <a:pPr defTabSz="1219169" hangingPunct="0">
              <a:lnSpc>
                <a:spcPct val="90000"/>
              </a:lnSpc>
              <a:spcBef>
                <a:spcPts val="2250"/>
              </a:spcBef>
            </a:pPr>
            <a:r>
              <a:rPr lang="en-US" sz="1000" noProof="0">
                <a:latin typeface="Noto Sans" panose="020B0502040504020204" pitchFamily="34" charset="0"/>
                <a:ea typeface="Noto Sans" panose="020B0502040504020204" pitchFamily="34" charset="0"/>
                <a:cs typeface="Noto Sans" panose="020B0502040504020204" pitchFamily="34" charset="0"/>
                <a:sym typeface="Helvetica Neue Medium"/>
              </a:rPr>
              <a:t>&lt;&lt; Conf. &gt;&gt;</a:t>
            </a:r>
          </a:p>
        </p:txBody>
      </p:sp>
      <p:sp>
        <p:nvSpPr>
          <p:cNvPr id="215" name="Hexágono 1280">
            <a:extLst>
              <a:ext uri="{FF2B5EF4-FFF2-40B4-BE49-F238E27FC236}">
                <a16:creationId xmlns:a16="http://schemas.microsoft.com/office/drawing/2014/main" id="{0DCC3C6E-14A2-6201-3C7A-ABE0D738EAA7}"/>
              </a:ext>
            </a:extLst>
          </p:cNvPr>
          <p:cNvSpPr/>
          <p:nvPr/>
        </p:nvSpPr>
        <p:spPr>
          <a:xfrm>
            <a:off x="7226840" y="3695701"/>
            <a:ext cx="1135460" cy="291108"/>
          </a:xfrm>
          <a:prstGeom prst="hexagon">
            <a:avLst/>
          </a:prstGeom>
          <a:solidFill>
            <a:schemeClr val="bg1"/>
          </a:solidFill>
          <a:ln w="12700" cap="flat">
            <a:solidFill>
              <a:schemeClr val="tx1"/>
            </a:solidFill>
            <a:miter lim="400000"/>
          </a:ln>
          <a:effectLst/>
          <a:scene3d>
            <a:camera prst="isometricRightUp">
              <a:rot lat="20313563" lon="3429039" rev="114402"/>
            </a:camera>
            <a:lightRig rig="threePt" dir="t"/>
          </a:scene3d>
          <a:sp3d/>
        </p:spPr>
        <p:style>
          <a:lnRef idx="0">
            <a:scrgbClr r="0" g="0" b="0"/>
          </a:lnRef>
          <a:fillRef idx="0">
            <a:scrgbClr r="0" g="0" b="0"/>
          </a:fillRef>
          <a:effectRef idx="0">
            <a:scrgbClr r="0" g="0" b="0"/>
          </a:effectRef>
          <a:fontRef idx="none"/>
        </p:style>
        <p:txBody>
          <a:bodyPr wrap="square">
            <a:spAutoFit/>
          </a:bodyPr>
          <a:lstStyle/>
          <a:p>
            <a:pPr defTabSz="1219169" hangingPunct="0">
              <a:lnSpc>
                <a:spcPct val="90000"/>
              </a:lnSpc>
              <a:spcBef>
                <a:spcPts val="2250"/>
              </a:spcBef>
            </a:pPr>
            <a:r>
              <a:rPr lang="en-US" sz="1000" noProof="0">
                <a:latin typeface="Noto Sans" panose="020B0502040504020204" pitchFamily="34" charset="0"/>
                <a:ea typeface="Noto Sans" panose="020B0502040504020204" pitchFamily="34" charset="0"/>
                <a:cs typeface="Noto Sans" panose="020B0502040504020204" pitchFamily="34" charset="0"/>
                <a:sym typeface="Helvetica Neue Medium"/>
              </a:rPr>
              <a:t>&lt;&lt;  Ops &gt;&gt;</a:t>
            </a:r>
          </a:p>
        </p:txBody>
      </p:sp>
      <p:sp>
        <p:nvSpPr>
          <p:cNvPr id="216" name="Hexágono 1281">
            <a:extLst>
              <a:ext uri="{FF2B5EF4-FFF2-40B4-BE49-F238E27FC236}">
                <a16:creationId xmlns:a16="http://schemas.microsoft.com/office/drawing/2014/main" id="{7FAD4453-D362-BAE9-BF9E-7D5B89710348}"/>
              </a:ext>
            </a:extLst>
          </p:cNvPr>
          <p:cNvSpPr/>
          <p:nvPr/>
        </p:nvSpPr>
        <p:spPr>
          <a:xfrm>
            <a:off x="6709858" y="3387247"/>
            <a:ext cx="1135460" cy="291108"/>
          </a:xfrm>
          <a:prstGeom prst="hexagon">
            <a:avLst/>
          </a:prstGeom>
          <a:solidFill>
            <a:schemeClr val="bg1"/>
          </a:solidFill>
          <a:ln w="12700" cap="flat">
            <a:solidFill>
              <a:schemeClr val="tx1"/>
            </a:solidFill>
            <a:miter lim="400000"/>
          </a:ln>
          <a:effectLst/>
          <a:scene3d>
            <a:camera prst="isometricRightUp">
              <a:rot lat="20313563" lon="3429039" rev="114402"/>
            </a:camera>
            <a:lightRig rig="threePt" dir="t"/>
          </a:scene3d>
          <a:sp3d/>
        </p:spPr>
        <p:style>
          <a:lnRef idx="0">
            <a:scrgbClr r="0" g="0" b="0"/>
          </a:lnRef>
          <a:fillRef idx="0">
            <a:scrgbClr r="0" g="0" b="0"/>
          </a:fillRef>
          <a:effectRef idx="0">
            <a:scrgbClr r="0" g="0" b="0"/>
          </a:effectRef>
          <a:fontRef idx="none"/>
        </p:style>
        <p:txBody>
          <a:bodyPr wrap="square">
            <a:spAutoFit/>
          </a:bodyPr>
          <a:lstStyle/>
          <a:p>
            <a:pPr defTabSz="1219169" hangingPunct="0">
              <a:lnSpc>
                <a:spcPct val="90000"/>
              </a:lnSpc>
              <a:spcBef>
                <a:spcPts val="2250"/>
              </a:spcBef>
            </a:pPr>
            <a:r>
              <a:rPr lang="en-US" sz="1000" noProof="0">
                <a:latin typeface="Noto Sans" panose="020B0502040504020204" pitchFamily="34" charset="0"/>
                <a:ea typeface="Noto Sans" panose="020B0502040504020204" pitchFamily="34" charset="0"/>
                <a:cs typeface="Noto Sans" panose="020B0502040504020204" pitchFamily="34" charset="0"/>
                <a:sym typeface="Helvetica Neue Medium"/>
              </a:rPr>
              <a:t>&lt;&lt; Code &gt;&gt;</a:t>
            </a:r>
          </a:p>
        </p:txBody>
      </p:sp>
      <p:sp>
        <p:nvSpPr>
          <p:cNvPr id="60" name="Hexágono 1280">
            <a:extLst>
              <a:ext uri="{FF2B5EF4-FFF2-40B4-BE49-F238E27FC236}">
                <a16:creationId xmlns:a16="http://schemas.microsoft.com/office/drawing/2014/main" id="{31FFF2F6-24FB-B1CD-6A40-0311F8EA0BB4}"/>
              </a:ext>
            </a:extLst>
          </p:cNvPr>
          <p:cNvSpPr/>
          <p:nvPr/>
        </p:nvSpPr>
        <p:spPr>
          <a:xfrm>
            <a:off x="2714187" y="4274004"/>
            <a:ext cx="1135460" cy="291108"/>
          </a:xfrm>
          <a:prstGeom prst="hexagon">
            <a:avLst/>
          </a:prstGeom>
          <a:solidFill>
            <a:schemeClr val="bg1"/>
          </a:solidFill>
          <a:ln w="12700" cap="flat">
            <a:solidFill>
              <a:schemeClr val="tx1"/>
            </a:solidFill>
            <a:miter lim="400000"/>
          </a:ln>
          <a:effectLst/>
          <a:scene3d>
            <a:camera prst="isometricRightUp">
              <a:rot lat="20313563" lon="3429039" rev="114402"/>
            </a:camera>
            <a:lightRig rig="threePt" dir="t"/>
          </a:scene3d>
          <a:sp3d/>
        </p:spPr>
        <p:style>
          <a:lnRef idx="0">
            <a:scrgbClr r="0" g="0" b="0"/>
          </a:lnRef>
          <a:fillRef idx="0">
            <a:scrgbClr r="0" g="0" b="0"/>
          </a:fillRef>
          <a:effectRef idx="0">
            <a:scrgbClr r="0" g="0" b="0"/>
          </a:effectRef>
          <a:fontRef idx="none"/>
        </p:style>
        <p:txBody>
          <a:bodyPr wrap="square" lIns="0" rIns="0">
            <a:spAutoFit/>
          </a:bodyPr>
          <a:lstStyle/>
          <a:p>
            <a:pPr defTabSz="1219169" hangingPunct="0">
              <a:lnSpc>
                <a:spcPct val="90000"/>
              </a:lnSpc>
              <a:spcBef>
                <a:spcPts val="2250"/>
              </a:spcBef>
            </a:pPr>
            <a:r>
              <a:rPr lang="en-US" sz="1000" noProof="0">
                <a:latin typeface="Noto Sans" panose="020B0502040504020204" pitchFamily="34" charset="0"/>
                <a:ea typeface="Noto Sans" panose="020B0502040504020204" pitchFamily="34" charset="0"/>
                <a:cs typeface="Noto Sans" panose="020B0502040504020204" pitchFamily="34" charset="0"/>
                <a:sym typeface="Helvetica Neue Medium"/>
              </a:rPr>
              <a:t>&lt;&lt;  Prompt &gt;&gt;</a:t>
            </a:r>
          </a:p>
        </p:txBody>
      </p:sp>
      <p:pic>
        <p:nvPicPr>
          <p:cNvPr id="33" name="Imagen 2" descr="NTT Data - Red Seguridad">
            <a:extLst>
              <a:ext uri="{FF2B5EF4-FFF2-40B4-BE49-F238E27FC236}">
                <a16:creationId xmlns:a16="http://schemas.microsoft.com/office/drawing/2014/main" id="{71C0951F-64B4-79C0-C2EB-4B77A7C3937F}"/>
              </a:ext>
            </a:extLst>
          </p:cNvPr>
          <p:cNvPicPr>
            <a:picLocks noChangeAspect="1"/>
          </p:cNvPicPr>
          <p:nvPr/>
        </p:nvPicPr>
        <p:blipFill>
          <a:blip r:embed="rId22"/>
          <a:stretch>
            <a:fillRect/>
          </a:stretch>
        </p:blipFill>
        <p:spPr>
          <a:xfrm>
            <a:off x="10881313" y="-202669"/>
            <a:ext cx="1166998" cy="847775"/>
          </a:xfrm>
          <a:prstGeom prst="rect">
            <a:avLst/>
          </a:prstGeom>
        </p:spPr>
      </p:pic>
      <p:pic>
        <p:nvPicPr>
          <p:cNvPr id="34" name="Picture 33">
            <a:extLst>
              <a:ext uri="{FF2B5EF4-FFF2-40B4-BE49-F238E27FC236}">
                <a16:creationId xmlns:a16="http://schemas.microsoft.com/office/drawing/2014/main" id="{330C1792-7001-41BD-46F9-EF702392118D}"/>
              </a:ext>
            </a:extLst>
          </p:cNvPr>
          <p:cNvPicPr>
            <a:picLocks noChangeAspect="1"/>
          </p:cNvPicPr>
          <p:nvPr/>
        </p:nvPicPr>
        <p:blipFill>
          <a:blip r:embed="rId23"/>
          <a:srcRect r="22480"/>
          <a:stretch>
            <a:fillRect/>
          </a:stretch>
        </p:blipFill>
        <p:spPr>
          <a:xfrm>
            <a:off x="9081410" y="32335"/>
            <a:ext cx="1610515" cy="388493"/>
          </a:xfrm>
          <a:prstGeom prst="rect">
            <a:avLst/>
          </a:prstGeom>
        </p:spPr>
      </p:pic>
      <mc:AlternateContent xmlns:mc="http://schemas.openxmlformats.org/markup-compatibility/2006">
        <mc:Choice xmlns:am3d="http://schemas.microsoft.com/office/drawing/2017/model3d" Requires="am3d">
          <p:graphicFrame>
            <p:nvGraphicFramePr>
              <p:cNvPr id="35" name="3D Model 153" descr="Building 41">
                <a:extLst>
                  <a:ext uri="{FF2B5EF4-FFF2-40B4-BE49-F238E27FC236}">
                    <a16:creationId xmlns:a16="http://schemas.microsoft.com/office/drawing/2014/main" id="{147C9EBC-BCB0-64EB-C8EC-0F2045C910CC}"/>
                  </a:ext>
                </a:extLst>
              </p:cNvPr>
              <p:cNvGraphicFramePr>
                <a:graphicFrameLocks noChangeAspect="1"/>
              </p:cNvGraphicFramePr>
              <p:nvPr>
                <p:extLst>
                  <p:ext uri="{D42A27DB-BD31-4B8C-83A1-F6EECF244321}">
                    <p14:modId xmlns:p14="http://schemas.microsoft.com/office/powerpoint/2010/main" val="2232932007"/>
                  </p:ext>
                </p:extLst>
              </p:nvPr>
            </p:nvGraphicFramePr>
            <p:xfrm>
              <a:off x="1237109" y="2287819"/>
              <a:ext cx="637624" cy="673531"/>
            </p:xfrm>
            <a:graphic>
              <a:graphicData uri="http://schemas.microsoft.com/office/drawing/2017/model3d">
                <am3d:model3d r:embed="rId24">
                  <am3d:spPr>
                    <a:xfrm>
                      <a:off x="0" y="0"/>
                      <a:ext cx="637624" cy="673531"/>
                    </a:xfrm>
                    <a:prstGeom prst="rect">
                      <a:avLst/>
                    </a:prstGeom>
                  </am3d:spPr>
                  <am3d:camera>
                    <am3d:pos x="0" y="0" z="73622500"/>
                    <am3d:up dx="0" dy="36000000" dz="0"/>
                    <am3d:lookAt x="0" y="0" z="0"/>
                    <am3d:perspective fov="2700000"/>
                  </am3d:camera>
                  <am3d:trans>
                    <am3d:meterPerModelUnit n="18736" d="1000000"/>
                    <am3d:preTrans dx="667564" dy="-10565042" dz="-728738"/>
                    <am3d:scale>
                      <am3d:sx n="1000000" d="1000000"/>
                      <am3d:sy n="1000000" d="1000000"/>
                      <am3d:sz n="1000000" d="1000000"/>
                    </am3d:scale>
                    <am3d:rot ax="1924772" ay="2219110" az="1239646"/>
                    <am3d:postTrans dx="0" dy="0" dz="0"/>
                  </am3d:trans>
                  <am3d:raster rName="Office3DRenderer" rVer="16.0.8326">
                    <am3d:blip r:embed="rId25"/>
                  </am3d:raster>
                  <am3d:objViewport viewportSz="7137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5" name="3D Model 153" descr="Building 41">
                <a:extLst>
                  <a:ext uri="{FF2B5EF4-FFF2-40B4-BE49-F238E27FC236}">
                    <a16:creationId xmlns:a16="http://schemas.microsoft.com/office/drawing/2014/main" id="{147C9EBC-BCB0-64EB-C8EC-0F2045C910CC}"/>
                  </a:ext>
                </a:extLst>
              </p:cNvPr>
              <p:cNvPicPr>
                <a:picLocks noGrp="1" noRot="1" noChangeAspect="1" noMove="1" noResize="1" noEditPoints="1" noAdjustHandles="1" noChangeArrowheads="1" noChangeShapeType="1" noCrop="1"/>
              </p:cNvPicPr>
              <p:nvPr/>
            </p:nvPicPr>
            <p:blipFill>
              <a:blip r:embed="rId25"/>
              <a:stretch>
                <a:fillRect/>
              </a:stretch>
            </p:blipFill>
            <p:spPr>
              <a:xfrm>
                <a:off x="1237109" y="2287819"/>
                <a:ext cx="637624" cy="673531"/>
              </a:xfrm>
              <a:prstGeom prst="rect">
                <a:avLst/>
              </a:prstGeom>
            </p:spPr>
          </p:pic>
        </mc:Fallback>
      </mc:AlternateContent>
      <p:cxnSp>
        <p:nvCxnSpPr>
          <p:cNvPr id="42" name="Conector recto de flecha 142">
            <a:extLst>
              <a:ext uri="{FF2B5EF4-FFF2-40B4-BE49-F238E27FC236}">
                <a16:creationId xmlns:a16="http://schemas.microsoft.com/office/drawing/2014/main" id="{4E4850A9-6CA4-05A6-6B79-262B12109336}"/>
              </a:ext>
            </a:extLst>
          </p:cNvPr>
          <p:cNvCxnSpPr>
            <a:cxnSpLocks/>
          </p:cNvCxnSpPr>
          <p:nvPr/>
        </p:nvCxnSpPr>
        <p:spPr>
          <a:xfrm>
            <a:off x="1644742" y="2767167"/>
            <a:ext cx="292782" cy="158666"/>
          </a:xfrm>
          <a:prstGeom prst="straightConnector1">
            <a:avLst/>
          </a:prstGeom>
          <a:noFill/>
          <a:ln w="19050" cap="flat" cmpd="sng" algn="ctr">
            <a:solidFill>
              <a:srgbClr val="7030A0"/>
            </a:solidFill>
            <a:prstDash val="sysDot"/>
            <a:miter lim="800000"/>
            <a:headEnd type="triangle"/>
            <a:tailEnd type="triangle"/>
          </a:ln>
          <a:effectLst/>
        </p:spPr>
      </p:cxnSp>
      <p:sp>
        <p:nvSpPr>
          <p:cNvPr id="48" name="Cubo 160">
            <a:extLst>
              <a:ext uri="{FF2B5EF4-FFF2-40B4-BE49-F238E27FC236}">
                <a16:creationId xmlns:a16="http://schemas.microsoft.com/office/drawing/2014/main" id="{1F9A1E09-C337-D311-7581-54A28E0E49CC}"/>
              </a:ext>
            </a:extLst>
          </p:cNvPr>
          <p:cNvSpPr/>
          <p:nvPr/>
        </p:nvSpPr>
        <p:spPr>
          <a:xfrm>
            <a:off x="1686761" y="2731355"/>
            <a:ext cx="914631" cy="598115"/>
          </a:xfrm>
          <a:prstGeom prst="cube">
            <a:avLst>
              <a:gd name="adj" fmla="val 47990"/>
            </a:avLst>
          </a:prstGeom>
          <a:solidFill>
            <a:srgbClr val="734FA9">
              <a:alpha val="74902"/>
            </a:srgbClr>
          </a:solidFill>
          <a:ln w="6350" cap="flat" cmpd="sng" algn="ctr">
            <a:solidFill>
              <a:srgbClr val="734FA9"/>
            </a:solidFill>
            <a:prstDash val="solid"/>
            <a:miter lim="800000"/>
          </a:ln>
          <a:effectLst/>
          <a:scene3d>
            <a:camera prst="isometricLeftDown"/>
            <a:lightRig rig="threePt" dir="t"/>
          </a:scene3d>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Arial"/>
                <a:ea typeface="+mn-ea"/>
                <a:cs typeface="+mn-cs"/>
              </a:rPr>
              <a:t>Agency Cards</a:t>
            </a:r>
          </a:p>
        </p:txBody>
      </p:sp>
      <p:cxnSp>
        <p:nvCxnSpPr>
          <p:cNvPr id="49" name="Conector recto de flecha 142">
            <a:extLst>
              <a:ext uri="{FF2B5EF4-FFF2-40B4-BE49-F238E27FC236}">
                <a16:creationId xmlns:a16="http://schemas.microsoft.com/office/drawing/2014/main" id="{B51A9A61-D9F6-7620-171A-C79CBE8151DA}"/>
              </a:ext>
            </a:extLst>
          </p:cNvPr>
          <p:cNvCxnSpPr>
            <a:cxnSpLocks/>
          </p:cNvCxnSpPr>
          <p:nvPr/>
        </p:nvCxnSpPr>
        <p:spPr>
          <a:xfrm>
            <a:off x="2328516" y="3235405"/>
            <a:ext cx="405777" cy="251681"/>
          </a:xfrm>
          <a:prstGeom prst="straightConnector1">
            <a:avLst/>
          </a:prstGeom>
          <a:noFill/>
          <a:ln w="19050" cap="flat" cmpd="sng" algn="ctr">
            <a:solidFill>
              <a:schemeClr val="bg1">
                <a:lumMod val="85000"/>
              </a:schemeClr>
            </a:solidFill>
            <a:prstDash val="sysDot"/>
            <a:miter lim="800000"/>
            <a:headEnd type="triangle"/>
            <a:tailEnd type="triangle"/>
          </a:ln>
          <a:effectLst/>
        </p:spPr>
      </p:cxnSp>
    </p:spTree>
    <p:extLst>
      <p:ext uri="{BB962C8B-B14F-4D97-AF65-F5344CB8AC3E}">
        <p14:creationId xmlns:p14="http://schemas.microsoft.com/office/powerpoint/2010/main" val="1361963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alpha val="19000"/>
          </a:schemeClr>
        </a:solidFill>
        <a:effectLst/>
      </p:bgPr>
    </p:bg>
    <p:spTree>
      <p:nvGrpSpPr>
        <p:cNvPr id="1" name="">
          <a:extLst>
            <a:ext uri="{FF2B5EF4-FFF2-40B4-BE49-F238E27FC236}">
              <a16:creationId xmlns:a16="http://schemas.microsoft.com/office/drawing/2014/main" id="{973DBB93-FAA6-10C0-D99A-1678F117345D}"/>
            </a:ext>
          </a:extLst>
        </p:cNvPr>
        <p:cNvGrpSpPr/>
        <p:nvPr/>
      </p:nvGrpSpPr>
      <p:grpSpPr>
        <a:xfrm>
          <a:off x="0" y="0"/>
          <a:ext cx="0" cy="0"/>
          <a:chOff x="0" y="0"/>
          <a:chExt cx="0" cy="0"/>
        </a:xfrm>
      </p:grpSpPr>
      <p:sp>
        <p:nvSpPr>
          <p:cNvPr id="12" name="Title 6">
            <a:extLst>
              <a:ext uri="{FF2B5EF4-FFF2-40B4-BE49-F238E27FC236}">
                <a16:creationId xmlns:a16="http://schemas.microsoft.com/office/drawing/2014/main" id="{98208031-DEDB-FACD-17A0-11C459CA04D6}"/>
              </a:ext>
            </a:extLst>
          </p:cNvPr>
          <p:cNvSpPr txBox="1">
            <a:spLocks/>
          </p:cNvSpPr>
          <p:nvPr/>
        </p:nvSpPr>
        <p:spPr>
          <a:xfrm>
            <a:off x="360917" y="87263"/>
            <a:ext cx="6208496" cy="5333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noProof="0">
                <a:solidFill>
                  <a:srgbClr val="F14949"/>
                </a:solidFill>
                <a:latin typeface="Santander Headline" panose="020B0504020201020104"/>
              </a:rPr>
              <a:t>Agentic Architecture</a:t>
            </a:r>
          </a:p>
        </p:txBody>
      </p:sp>
      <p:sp>
        <p:nvSpPr>
          <p:cNvPr id="140" name="TextBox 8">
            <a:extLst>
              <a:ext uri="{FF2B5EF4-FFF2-40B4-BE49-F238E27FC236}">
                <a16:creationId xmlns:a16="http://schemas.microsoft.com/office/drawing/2014/main" id="{B93ED36C-4568-DB62-A287-AC54016B6A59}"/>
              </a:ext>
            </a:extLst>
          </p:cNvPr>
          <p:cNvSpPr txBox="1"/>
          <p:nvPr/>
        </p:nvSpPr>
        <p:spPr>
          <a:xfrm>
            <a:off x="360917" y="353962"/>
            <a:ext cx="4383070" cy="276999"/>
          </a:xfrm>
          <a:prstGeom prst="rect">
            <a:avLst/>
          </a:prstGeom>
          <a:noFill/>
        </p:spPr>
        <p:txBody>
          <a:bodyPr wrap="square">
            <a:spAutoFit/>
          </a:bodyPr>
          <a:lstStyle/>
          <a:p>
            <a:r>
              <a:rPr kumimoji="0" lang="en-US" sz="1200" b="0" i="0" u="none" strike="noStrike" kern="1200" cap="none" spc="0" normalizeH="0" baseline="0" noProof="0" err="1">
                <a:ln>
                  <a:noFill/>
                </a:ln>
                <a:solidFill>
                  <a:srgbClr val="F14949"/>
                </a:solidFill>
                <a:effectLst/>
                <a:uLnTx/>
                <a:uFillTx/>
                <a:latin typeface="Santander Headline" panose="020B0504020201020104"/>
                <a:ea typeface="+mj-ea"/>
                <a:cs typeface="Arial"/>
              </a:rPr>
              <a:t>AgNTTic</a:t>
            </a:r>
            <a:r>
              <a:rPr kumimoji="0" lang="en-US" sz="1200" b="0" i="0" u="none" strike="noStrike" kern="1200" cap="none" spc="0" normalizeH="0" baseline="0" noProof="0">
                <a:ln>
                  <a:noFill/>
                </a:ln>
                <a:solidFill>
                  <a:srgbClr val="F14949"/>
                </a:solidFill>
                <a:effectLst/>
                <a:uLnTx/>
                <a:uFillTx/>
                <a:latin typeface="Santander Headline" panose="020B0504020201020104"/>
                <a:ea typeface="+mj-ea"/>
                <a:cs typeface="Arial"/>
              </a:rPr>
              <a:t> Vendor Agnostic Components</a:t>
            </a:r>
            <a:endParaRPr lang="en-US" sz="1200" noProof="0">
              <a:solidFill>
                <a:srgbClr val="F14949"/>
              </a:solidFill>
              <a:latin typeface="Santander Headline" panose="020B0504020201020104"/>
            </a:endParaRPr>
          </a:p>
        </p:txBody>
      </p:sp>
      <p:cxnSp>
        <p:nvCxnSpPr>
          <p:cNvPr id="158" name="Conector recto 1089">
            <a:extLst>
              <a:ext uri="{FF2B5EF4-FFF2-40B4-BE49-F238E27FC236}">
                <a16:creationId xmlns:a16="http://schemas.microsoft.com/office/drawing/2014/main" id="{F3657FD3-EF53-ADC6-9DA4-AAC315F91680}"/>
              </a:ext>
            </a:extLst>
          </p:cNvPr>
          <p:cNvCxnSpPr>
            <a:cxnSpLocks/>
          </p:cNvCxnSpPr>
          <p:nvPr/>
        </p:nvCxnSpPr>
        <p:spPr>
          <a:xfrm>
            <a:off x="13079046" y="4409334"/>
            <a:ext cx="11308963" cy="0"/>
          </a:xfrm>
          <a:prstGeom prst="line">
            <a:avLst/>
          </a:prstGeom>
          <a:noFill/>
          <a:ln w="6350" cap="flat" cmpd="sng" algn="ctr">
            <a:solidFill>
              <a:srgbClr val="FFFFFF">
                <a:lumMod val="95000"/>
              </a:srgbClr>
            </a:solidFill>
            <a:prstDash val="solid"/>
            <a:miter lim="800000"/>
          </a:ln>
          <a:effectLst/>
        </p:spPr>
      </p:cxnSp>
      <p:pic>
        <p:nvPicPr>
          <p:cNvPr id="32" name="Imagen 2" descr="NTT Data - Red Seguridad">
            <a:extLst>
              <a:ext uri="{FF2B5EF4-FFF2-40B4-BE49-F238E27FC236}">
                <a16:creationId xmlns:a16="http://schemas.microsoft.com/office/drawing/2014/main" id="{8F2E754D-D177-7805-326E-7D27E082C514}"/>
              </a:ext>
            </a:extLst>
          </p:cNvPr>
          <p:cNvPicPr>
            <a:picLocks noChangeAspect="1"/>
          </p:cNvPicPr>
          <p:nvPr/>
        </p:nvPicPr>
        <p:blipFill>
          <a:blip r:embed="rId3"/>
          <a:stretch>
            <a:fillRect/>
          </a:stretch>
        </p:blipFill>
        <p:spPr>
          <a:xfrm>
            <a:off x="10881313" y="-202669"/>
            <a:ext cx="1166998" cy="847775"/>
          </a:xfrm>
          <a:prstGeom prst="rect">
            <a:avLst/>
          </a:prstGeom>
        </p:spPr>
      </p:pic>
      <p:pic>
        <p:nvPicPr>
          <p:cNvPr id="33" name="Picture 32">
            <a:extLst>
              <a:ext uri="{FF2B5EF4-FFF2-40B4-BE49-F238E27FC236}">
                <a16:creationId xmlns:a16="http://schemas.microsoft.com/office/drawing/2014/main" id="{A4EB35E0-87D9-14D4-F77D-6B169B1EB9C6}"/>
              </a:ext>
            </a:extLst>
          </p:cNvPr>
          <p:cNvPicPr>
            <a:picLocks noChangeAspect="1"/>
          </p:cNvPicPr>
          <p:nvPr/>
        </p:nvPicPr>
        <p:blipFill>
          <a:blip r:embed="rId4"/>
          <a:srcRect r="22480"/>
          <a:stretch>
            <a:fillRect/>
          </a:stretch>
        </p:blipFill>
        <p:spPr>
          <a:xfrm>
            <a:off x="9081410" y="32335"/>
            <a:ext cx="1610515" cy="388493"/>
          </a:xfrm>
          <a:prstGeom prst="rect">
            <a:avLst/>
          </a:prstGeom>
        </p:spPr>
      </p:pic>
      <p:grpSp>
        <p:nvGrpSpPr>
          <p:cNvPr id="4" name="Group 3">
            <a:extLst>
              <a:ext uri="{FF2B5EF4-FFF2-40B4-BE49-F238E27FC236}">
                <a16:creationId xmlns:a16="http://schemas.microsoft.com/office/drawing/2014/main" id="{AE022854-1CF4-BA1A-4D0F-9DBA2446FF33}"/>
              </a:ext>
            </a:extLst>
          </p:cNvPr>
          <p:cNvGrpSpPr/>
          <p:nvPr/>
        </p:nvGrpSpPr>
        <p:grpSpPr>
          <a:xfrm>
            <a:off x="1019935" y="803727"/>
            <a:ext cx="9879011" cy="5828643"/>
            <a:chOff x="1019935" y="803727"/>
            <a:chExt cx="9879011" cy="5828643"/>
          </a:xfrm>
        </p:grpSpPr>
        <p:pic>
          <p:nvPicPr>
            <p:cNvPr id="7" name="Picture 6">
              <a:extLst>
                <a:ext uri="{FF2B5EF4-FFF2-40B4-BE49-F238E27FC236}">
                  <a16:creationId xmlns:a16="http://schemas.microsoft.com/office/drawing/2014/main" id="{540F796A-7851-0309-EA77-D8DE7B88FF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935" y="803727"/>
              <a:ext cx="9879011" cy="58286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B41A5BD-FBC1-8DB9-760B-ACB632A986AF}"/>
                </a:ext>
              </a:extLst>
            </p:cNvPr>
            <p:cNvPicPr>
              <a:picLocks noChangeAspect="1"/>
            </p:cNvPicPr>
            <p:nvPr/>
          </p:nvPicPr>
          <p:blipFill>
            <a:blip r:embed="rId6"/>
            <a:stretch>
              <a:fillRect/>
            </a:stretch>
          </p:blipFill>
          <p:spPr>
            <a:xfrm>
              <a:off x="1348055" y="1520348"/>
              <a:ext cx="797003" cy="263416"/>
            </a:xfrm>
            <a:prstGeom prst="rect">
              <a:avLst/>
            </a:prstGeom>
          </p:spPr>
        </p:pic>
      </p:grpSp>
    </p:spTree>
    <p:extLst>
      <p:ext uri="{BB962C8B-B14F-4D97-AF65-F5344CB8AC3E}">
        <p14:creationId xmlns:p14="http://schemas.microsoft.com/office/powerpoint/2010/main" val="3921575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Marcador de posición de imagen 62">
            <a:extLst>
              <a:ext uri="{FF2B5EF4-FFF2-40B4-BE49-F238E27FC236}">
                <a16:creationId xmlns:a16="http://schemas.microsoft.com/office/drawing/2014/main" id="{A1BB4C33-3EB3-0837-4B34-40EE7BEEB623}"/>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7841" b="7841"/>
          <a:stretch/>
        </p:blipFill>
        <p:spPr/>
      </p:pic>
      <p:sp>
        <p:nvSpPr>
          <p:cNvPr id="43" name="Marcador de texto 42">
            <a:extLst>
              <a:ext uri="{FF2B5EF4-FFF2-40B4-BE49-F238E27FC236}">
                <a16:creationId xmlns:a16="http://schemas.microsoft.com/office/drawing/2014/main" id="{4401B903-8B2F-9576-572F-85977123A293}"/>
              </a:ext>
            </a:extLst>
          </p:cNvPr>
          <p:cNvSpPr>
            <a:spLocks noGrp="1"/>
          </p:cNvSpPr>
          <p:nvPr>
            <p:ph type="body" sz="quarter" idx="14"/>
          </p:nvPr>
        </p:nvSpPr>
        <p:spPr/>
        <p:txBody>
          <a:bodyPr/>
          <a:lstStyle/>
          <a:p>
            <a:r>
              <a:rPr lang="en-US" noProof="0"/>
              <a:t>01</a:t>
            </a:r>
          </a:p>
        </p:txBody>
      </p:sp>
      <p:sp>
        <p:nvSpPr>
          <p:cNvPr id="4" name="Text Placeholder 3">
            <a:extLst>
              <a:ext uri="{FF2B5EF4-FFF2-40B4-BE49-F238E27FC236}">
                <a16:creationId xmlns:a16="http://schemas.microsoft.com/office/drawing/2014/main" id="{FE69CE83-E30F-A513-75CE-A3226BDA670D}"/>
              </a:ext>
            </a:extLst>
          </p:cNvPr>
          <p:cNvSpPr>
            <a:spLocks noGrp="1"/>
          </p:cNvSpPr>
          <p:nvPr>
            <p:ph type="body" sz="quarter" idx="17"/>
          </p:nvPr>
        </p:nvSpPr>
        <p:spPr/>
        <p:txBody>
          <a:bodyPr/>
          <a:lstStyle/>
          <a:p>
            <a:endParaRPr lang="en-US" noProof="0"/>
          </a:p>
        </p:txBody>
      </p:sp>
      <p:sp>
        <p:nvSpPr>
          <p:cNvPr id="42" name="Título 41">
            <a:extLst>
              <a:ext uri="{FF2B5EF4-FFF2-40B4-BE49-F238E27FC236}">
                <a16:creationId xmlns:a16="http://schemas.microsoft.com/office/drawing/2014/main" id="{CB0A6AEB-B2B4-A3BA-E39B-45DD8CFAF9FA}"/>
              </a:ext>
            </a:extLst>
          </p:cNvPr>
          <p:cNvSpPr>
            <a:spLocks noGrp="1"/>
          </p:cNvSpPr>
          <p:nvPr>
            <p:ph type="title"/>
          </p:nvPr>
        </p:nvSpPr>
        <p:spPr/>
        <p:txBody>
          <a:bodyPr/>
          <a:lstStyle/>
          <a:p>
            <a:r>
              <a:rPr lang="en-US" noProof="0"/>
              <a:t>FMIS</a:t>
            </a:r>
          </a:p>
        </p:txBody>
      </p:sp>
      <p:sp>
        <p:nvSpPr>
          <p:cNvPr id="5" name="Text Placeholder 4">
            <a:extLst>
              <a:ext uri="{FF2B5EF4-FFF2-40B4-BE49-F238E27FC236}">
                <a16:creationId xmlns:a16="http://schemas.microsoft.com/office/drawing/2014/main" id="{18685344-E6CC-5866-9021-49BD0D90F994}"/>
              </a:ext>
            </a:extLst>
          </p:cNvPr>
          <p:cNvSpPr>
            <a:spLocks noGrp="1"/>
          </p:cNvSpPr>
          <p:nvPr>
            <p:ph type="body" sz="quarter" idx="19"/>
          </p:nvPr>
        </p:nvSpPr>
        <p:spPr/>
        <p:txBody>
          <a:bodyPr/>
          <a:lstStyle/>
          <a:p>
            <a:endParaRPr lang="en-US" noProof="0"/>
          </a:p>
        </p:txBody>
      </p:sp>
      <p:sp>
        <p:nvSpPr>
          <p:cNvPr id="3" name="Text Placeholder 2">
            <a:extLst>
              <a:ext uri="{FF2B5EF4-FFF2-40B4-BE49-F238E27FC236}">
                <a16:creationId xmlns:a16="http://schemas.microsoft.com/office/drawing/2014/main" id="{99F078A8-FBEF-1783-097A-8CB2714AF783}"/>
              </a:ext>
            </a:extLst>
          </p:cNvPr>
          <p:cNvSpPr>
            <a:spLocks noGrp="1"/>
          </p:cNvSpPr>
          <p:nvPr>
            <p:ph type="body" sz="quarter" idx="16"/>
          </p:nvPr>
        </p:nvSpPr>
        <p:spPr/>
        <p:txBody>
          <a:bodyPr/>
          <a:lstStyle/>
          <a:p>
            <a:endParaRPr lang="en-US" noProof="0"/>
          </a:p>
        </p:txBody>
      </p:sp>
    </p:spTree>
    <p:extLst>
      <p:ext uri="{BB962C8B-B14F-4D97-AF65-F5344CB8AC3E}">
        <p14:creationId xmlns:p14="http://schemas.microsoft.com/office/powerpoint/2010/main" val="1531899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2B21C5A-04AA-988F-FE47-C6A76B56DCEE}"/>
            </a:ext>
          </a:extLst>
        </p:cNvPr>
        <p:cNvGrpSpPr/>
        <p:nvPr/>
      </p:nvGrpSpPr>
      <p:grpSpPr>
        <a:xfrm>
          <a:off x="0" y="0"/>
          <a:ext cx="0" cy="0"/>
          <a:chOff x="0" y="0"/>
          <a:chExt cx="0" cy="0"/>
        </a:xfrm>
      </p:grpSpPr>
      <p:sp>
        <p:nvSpPr>
          <p:cNvPr id="380" name="Bocadillo: rectángulo con esquinas redondeadas 379">
            <a:extLst>
              <a:ext uri="{FF2B5EF4-FFF2-40B4-BE49-F238E27FC236}">
                <a16:creationId xmlns:a16="http://schemas.microsoft.com/office/drawing/2014/main" id="{B68AC502-3491-7ABD-6D54-47CD88494960}"/>
              </a:ext>
            </a:extLst>
          </p:cNvPr>
          <p:cNvSpPr/>
          <p:nvPr/>
        </p:nvSpPr>
        <p:spPr>
          <a:xfrm rot="5400000">
            <a:off x="9164778" y="1195216"/>
            <a:ext cx="2208143" cy="3121928"/>
          </a:xfrm>
          <a:prstGeom prst="wedgeRoundRectCallout">
            <a:avLst>
              <a:gd name="adj1" fmla="val -20180"/>
              <a:gd name="adj2" fmla="val 56525"/>
              <a:gd name="adj3" fmla="val 16667"/>
            </a:avLst>
          </a:prstGeom>
          <a:solidFill>
            <a:srgbClr val="E6F4F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9" name="Rectangle: Rounded Corners 193">
            <a:extLst>
              <a:ext uri="{FF2B5EF4-FFF2-40B4-BE49-F238E27FC236}">
                <a16:creationId xmlns:a16="http://schemas.microsoft.com/office/drawing/2014/main" id="{82F8313B-6BEB-7987-1E4E-7F07F5D2890E}"/>
              </a:ext>
            </a:extLst>
          </p:cNvPr>
          <p:cNvSpPr>
            <a:spLocks/>
          </p:cNvSpPr>
          <p:nvPr/>
        </p:nvSpPr>
        <p:spPr>
          <a:xfrm>
            <a:off x="4598250" y="1487801"/>
            <a:ext cx="7439026" cy="3703738"/>
          </a:xfrm>
          <a:prstGeom prst="roundRect">
            <a:avLst>
              <a:gd name="adj" fmla="val 3636"/>
            </a:avLst>
          </a:prstGeom>
          <a:noFill/>
          <a:ln w="6350" cap="flat" cmpd="sng" algn="ctr">
            <a:solidFill>
              <a:srgbClr val="002060"/>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effectLst/>
              <a:uLnTx/>
              <a:uFillTx/>
              <a:latin typeface="Calibri" panose="020F0502020204030204"/>
              <a:ea typeface="+mn-ea"/>
              <a:cs typeface="+mn-cs"/>
            </a:endParaRPr>
          </a:p>
        </p:txBody>
      </p:sp>
      <p:sp>
        <p:nvSpPr>
          <p:cNvPr id="47" name="Rectangle: Rounded Corners 1218">
            <a:extLst>
              <a:ext uri="{FF2B5EF4-FFF2-40B4-BE49-F238E27FC236}">
                <a16:creationId xmlns:a16="http://schemas.microsoft.com/office/drawing/2014/main" id="{38AFA67A-AAA7-C067-A80D-233E9260D933}"/>
              </a:ext>
            </a:extLst>
          </p:cNvPr>
          <p:cNvSpPr/>
          <p:nvPr/>
        </p:nvSpPr>
        <p:spPr>
          <a:xfrm>
            <a:off x="8853244" y="2029882"/>
            <a:ext cx="1021199" cy="347869"/>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r>
              <a:rPr lang="en-US" sz="1000" b="1" noProof="0">
                <a:solidFill>
                  <a:schemeClr val="bg1"/>
                </a:solidFill>
              </a:rPr>
              <a:t>Agent</a:t>
            </a:r>
          </a:p>
        </p:txBody>
      </p:sp>
      <p:sp>
        <p:nvSpPr>
          <p:cNvPr id="48" name="Rectangle: Rounded Corners 1218">
            <a:extLst>
              <a:ext uri="{FF2B5EF4-FFF2-40B4-BE49-F238E27FC236}">
                <a16:creationId xmlns:a16="http://schemas.microsoft.com/office/drawing/2014/main" id="{897C45F0-DDB1-673B-EE33-92C06C7FF117}"/>
              </a:ext>
            </a:extLst>
          </p:cNvPr>
          <p:cNvSpPr/>
          <p:nvPr/>
        </p:nvSpPr>
        <p:spPr>
          <a:xfrm>
            <a:off x="10770771" y="2020820"/>
            <a:ext cx="1021199" cy="347869"/>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r>
              <a:rPr lang="en-US" sz="1000" b="1" noProof="0">
                <a:solidFill>
                  <a:schemeClr val="bg1"/>
                </a:solidFill>
              </a:rPr>
              <a:t>LLM Brain </a:t>
            </a:r>
            <a:r>
              <a:rPr lang="en-US" sz="700" b="1" i="1" noProof="0">
                <a:solidFill>
                  <a:schemeClr val="bg1"/>
                </a:solidFill>
              </a:rPr>
              <a:t>Decision</a:t>
            </a:r>
            <a:endParaRPr lang="en-US" sz="1000" b="1" i="1" noProof="0">
              <a:solidFill>
                <a:schemeClr val="bg1"/>
              </a:solidFill>
            </a:endParaRPr>
          </a:p>
        </p:txBody>
      </p:sp>
      <p:sp>
        <p:nvSpPr>
          <p:cNvPr id="123" name="Rectángulo: esquinas redondeadas 122">
            <a:extLst>
              <a:ext uri="{FF2B5EF4-FFF2-40B4-BE49-F238E27FC236}">
                <a16:creationId xmlns:a16="http://schemas.microsoft.com/office/drawing/2014/main" id="{5E6F1053-EAA5-8FBD-F6B6-70EB44848C0A}"/>
              </a:ext>
            </a:extLst>
          </p:cNvPr>
          <p:cNvSpPr/>
          <p:nvPr/>
        </p:nvSpPr>
        <p:spPr>
          <a:xfrm>
            <a:off x="4798262" y="1296516"/>
            <a:ext cx="2200960" cy="347869"/>
          </a:xfrm>
          <a:prstGeom prst="roundRect">
            <a:avLst>
              <a:gd name="adj" fmla="val 50000"/>
            </a:avLst>
          </a:prstGeom>
          <a:solidFill>
            <a:srgbClr val="00206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t>Agentic Platform</a:t>
            </a:r>
          </a:p>
        </p:txBody>
      </p:sp>
      <p:sp>
        <p:nvSpPr>
          <p:cNvPr id="185" name="CuadroTexto 184">
            <a:extLst>
              <a:ext uri="{FF2B5EF4-FFF2-40B4-BE49-F238E27FC236}">
                <a16:creationId xmlns:a16="http://schemas.microsoft.com/office/drawing/2014/main" id="{484ACCD5-A3A8-D1AF-3858-D98A2B9648C6}"/>
              </a:ext>
            </a:extLst>
          </p:cNvPr>
          <p:cNvSpPr txBox="1"/>
          <p:nvPr/>
        </p:nvSpPr>
        <p:spPr>
          <a:xfrm>
            <a:off x="7470063" y="2397423"/>
            <a:ext cx="219932" cy="230063"/>
          </a:xfrm>
          <a:prstGeom prst="rect">
            <a:avLst/>
          </a:prstGeom>
          <a:noFill/>
        </p:spPr>
        <p:txBody>
          <a:bodyPr wrap="none" rtlCol="0">
            <a:spAutoFit/>
          </a:bodyPr>
          <a:lstStyle/>
          <a:p>
            <a:pPr defTabSz="108000">
              <a:lnSpc>
                <a:spcPts val="300"/>
              </a:lnSpc>
            </a:pPr>
            <a:r>
              <a:rPr lang="en-US" sz="900" b="1" noProof="0"/>
              <a:t>.</a:t>
            </a:r>
          </a:p>
          <a:p>
            <a:pPr defTabSz="108000">
              <a:lnSpc>
                <a:spcPts val="300"/>
              </a:lnSpc>
            </a:pPr>
            <a:r>
              <a:rPr lang="en-US" sz="900" b="1" noProof="0"/>
              <a:t>.</a:t>
            </a:r>
          </a:p>
          <a:p>
            <a:pPr defTabSz="108000">
              <a:lnSpc>
                <a:spcPts val="300"/>
              </a:lnSpc>
            </a:pPr>
            <a:r>
              <a:rPr lang="en-US" sz="900" b="1" noProof="0"/>
              <a:t>.</a:t>
            </a:r>
          </a:p>
        </p:txBody>
      </p:sp>
      <p:grpSp>
        <p:nvGrpSpPr>
          <p:cNvPr id="2" name="Grupo 1">
            <a:extLst>
              <a:ext uri="{FF2B5EF4-FFF2-40B4-BE49-F238E27FC236}">
                <a16:creationId xmlns:a16="http://schemas.microsoft.com/office/drawing/2014/main" id="{6F7569E1-C467-A98F-3915-30E9F743303E}"/>
              </a:ext>
            </a:extLst>
          </p:cNvPr>
          <p:cNvGrpSpPr/>
          <p:nvPr/>
        </p:nvGrpSpPr>
        <p:grpSpPr>
          <a:xfrm>
            <a:off x="4720084" y="2001880"/>
            <a:ext cx="1775239" cy="2050135"/>
            <a:chOff x="6666032" y="1364033"/>
            <a:chExt cx="2059180" cy="2452615"/>
          </a:xfrm>
        </p:grpSpPr>
        <p:sp>
          <p:nvSpPr>
            <p:cNvPr id="186" name="Elipse 102">
              <a:extLst>
                <a:ext uri="{FF2B5EF4-FFF2-40B4-BE49-F238E27FC236}">
                  <a16:creationId xmlns:a16="http://schemas.microsoft.com/office/drawing/2014/main" id="{ECEA07A1-C3CC-B8F2-D7B2-1AC09D541520}"/>
                </a:ext>
              </a:extLst>
            </p:cNvPr>
            <p:cNvSpPr/>
            <p:nvPr/>
          </p:nvSpPr>
          <p:spPr>
            <a:xfrm>
              <a:off x="6666032" y="1364033"/>
              <a:ext cx="2059180" cy="2452615"/>
            </a:xfrm>
            <a:prstGeom prst="ellipse">
              <a:avLst/>
            </a:prstGeom>
            <a:solidFill>
              <a:srgbClr val="C0E3F2"/>
            </a:solidFill>
            <a:ln w="19050" cap="flat" cmpd="sng" algn="ctr">
              <a:noFill/>
              <a:prstDash val="solid"/>
              <a:miter lim="800000"/>
            </a:ln>
            <a:effectLst>
              <a:glow rad="12700">
                <a:srgbClr val="156082">
                  <a:alpha val="97000"/>
                </a:srgbClr>
              </a:glow>
              <a:outerShdw blurRad="50800" dir="7800000" algn="ctr" rotWithShape="0">
                <a:srgbClr val="000000">
                  <a:alpha val="43137"/>
                </a:srgbClr>
              </a:outerShdw>
              <a:softEdge rad="0"/>
            </a:effectLst>
            <a:scene3d>
              <a:camera prst="isometricOffAxis1Top"/>
              <a:lightRig rig="chilly" dir="t"/>
            </a:scene3d>
            <a:sp3d extrusionH="82550" contourW="12700" prstMaterial="metal">
              <a:extrusionClr>
                <a:srgbClr val="FCFDFE"/>
              </a:extrusionClr>
              <a:contourClr>
                <a:schemeClr val="bg1">
                  <a:lumMod val="75000"/>
                </a:scheme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45" name="Imagem 9" descr="Ícone&#10;&#10;Descrição gerada automaticamente">
              <a:extLst>
                <a:ext uri="{FF2B5EF4-FFF2-40B4-BE49-F238E27FC236}">
                  <a16:creationId xmlns:a16="http://schemas.microsoft.com/office/drawing/2014/main" id="{61B42404-239F-DE2B-7240-F6A06F3F51A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7228651" y="1781378"/>
              <a:ext cx="871159" cy="960507"/>
            </a:xfrm>
            <a:prstGeom prst="rect">
              <a:avLst/>
            </a:prstGeom>
          </p:spPr>
        </p:pic>
      </p:grpSp>
      <p:sp>
        <p:nvSpPr>
          <p:cNvPr id="148" name="CuadroTexto 147">
            <a:extLst>
              <a:ext uri="{FF2B5EF4-FFF2-40B4-BE49-F238E27FC236}">
                <a16:creationId xmlns:a16="http://schemas.microsoft.com/office/drawing/2014/main" id="{AF55616B-20F3-3ACE-0E39-EA7FDBA39D5E}"/>
              </a:ext>
            </a:extLst>
          </p:cNvPr>
          <p:cNvSpPr txBox="1"/>
          <p:nvPr/>
        </p:nvSpPr>
        <p:spPr>
          <a:xfrm>
            <a:off x="4833831" y="3029850"/>
            <a:ext cx="1475795" cy="230832"/>
          </a:xfrm>
          <a:prstGeom prst="rect">
            <a:avLst/>
          </a:prstGeom>
          <a:noFill/>
        </p:spPr>
        <p:txBody>
          <a:bodyPr wrap="square" rtlCol="0">
            <a:spAutoFit/>
          </a:bodyPr>
          <a:lstStyle/>
          <a:p>
            <a:r>
              <a:rPr lang="en-US" sz="900" b="1" noProof="0">
                <a:latin typeface="Calibri" panose="020F0502020204030204" pitchFamily="34" charset="0"/>
                <a:ea typeface="Calibri" panose="020F0502020204030204" pitchFamily="34" charset="0"/>
                <a:cs typeface="Calibri" panose="020F0502020204030204" pitchFamily="34" charset="0"/>
              </a:rPr>
              <a:t>Operator/Evaluator Agent</a:t>
            </a:r>
          </a:p>
        </p:txBody>
      </p:sp>
      <p:grpSp>
        <p:nvGrpSpPr>
          <p:cNvPr id="106" name="Grupo 105">
            <a:extLst>
              <a:ext uri="{FF2B5EF4-FFF2-40B4-BE49-F238E27FC236}">
                <a16:creationId xmlns:a16="http://schemas.microsoft.com/office/drawing/2014/main" id="{6B2D4E2D-84FB-6665-D316-7E522798E443}"/>
              </a:ext>
            </a:extLst>
          </p:cNvPr>
          <p:cNvGrpSpPr/>
          <p:nvPr/>
        </p:nvGrpSpPr>
        <p:grpSpPr>
          <a:xfrm>
            <a:off x="6930363" y="1916169"/>
            <a:ext cx="1310651" cy="542133"/>
            <a:chOff x="6506289" y="1661460"/>
            <a:chExt cx="1310651" cy="542133"/>
          </a:xfrm>
        </p:grpSpPr>
        <p:grpSp>
          <p:nvGrpSpPr>
            <p:cNvPr id="160" name="Grupo 159">
              <a:extLst>
                <a:ext uri="{FF2B5EF4-FFF2-40B4-BE49-F238E27FC236}">
                  <a16:creationId xmlns:a16="http://schemas.microsoft.com/office/drawing/2014/main" id="{069EF713-8EBE-9DD9-D597-DAFC644C208C}"/>
                </a:ext>
              </a:extLst>
            </p:cNvPr>
            <p:cNvGrpSpPr/>
            <p:nvPr/>
          </p:nvGrpSpPr>
          <p:grpSpPr>
            <a:xfrm>
              <a:off x="6506289" y="1661460"/>
              <a:ext cx="447834" cy="542133"/>
              <a:chOff x="6314271" y="2697954"/>
              <a:chExt cx="447834" cy="542133"/>
            </a:xfrm>
          </p:grpSpPr>
          <p:sp>
            <p:nvSpPr>
              <p:cNvPr id="150" name="Elipse 102">
                <a:extLst>
                  <a:ext uri="{FF2B5EF4-FFF2-40B4-BE49-F238E27FC236}">
                    <a16:creationId xmlns:a16="http://schemas.microsoft.com/office/drawing/2014/main" id="{3C6BA166-7BA1-7E80-B1E5-345CED4B4175}"/>
                  </a:ext>
                </a:extLst>
              </p:cNvPr>
              <p:cNvSpPr/>
              <p:nvPr/>
            </p:nvSpPr>
            <p:spPr>
              <a:xfrm>
                <a:off x="6314271" y="2706688"/>
                <a:ext cx="447834" cy="533399"/>
              </a:xfrm>
              <a:prstGeom prst="ellipse">
                <a:avLst/>
              </a:prstGeom>
              <a:solidFill>
                <a:srgbClr val="E6F4FA"/>
              </a:solidFill>
              <a:ln w="19050" cap="flat" cmpd="sng" algn="ctr">
                <a:noFill/>
                <a:prstDash val="solid"/>
                <a:miter lim="800000"/>
              </a:ln>
              <a:effectLst>
                <a:glow rad="12700">
                  <a:srgbClr val="156082">
                    <a:alpha val="97000"/>
                  </a:srgbClr>
                </a:glow>
                <a:outerShdw blurRad="50800" dir="7800000" algn="ctr" rotWithShape="0">
                  <a:srgbClr val="000000">
                    <a:alpha val="43137"/>
                  </a:srgbClr>
                </a:outerShdw>
                <a:softEdge rad="0"/>
              </a:effectLst>
              <a:scene3d>
                <a:camera prst="isometricOffAxis1Top"/>
                <a:lightRig rig="chilly" dir="t"/>
              </a:scene3d>
              <a:sp3d extrusionH="82550" contourW="12700" prstMaterial="metal">
                <a:extrusionClr>
                  <a:srgbClr val="FCFDFE"/>
                </a:extrusionClr>
                <a:contourClr>
                  <a:schemeClr val="bg1">
                    <a:lumMod val="75000"/>
                  </a:scheme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51" name="Imagem 9" descr="Ícone&#10;&#10;Descrição gerada automaticamente">
                <a:extLst>
                  <a:ext uri="{FF2B5EF4-FFF2-40B4-BE49-F238E27FC236}">
                    <a16:creationId xmlns:a16="http://schemas.microsoft.com/office/drawing/2014/main" id="{5AB1E9EB-C36F-718C-DBA2-848A51B825C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6397824" y="2697954"/>
                <a:ext cx="280728" cy="309521"/>
              </a:xfrm>
              <a:prstGeom prst="rect">
                <a:avLst/>
              </a:prstGeom>
            </p:spPr>
          </p:pic>
        </p:grpSp>
        <p:grpSp>
          <p:nvGrpSpPr>
            <p:cNvPr id="158" name="Grupo 157">
              <a:extLst>
                <a:ext uri="{FF2B5EF4-FFF2-40B4-BE49-F238E27FC236}">
                  <a16:creationId xmlns:a16="http://schemas.microsoft.com/office/drawing/2014/main" id="{35B9BED0-F2F7-5180-9EB1-E92787AD801A}"/>
                </a:ext>
              </a:extLst>
            </p:cNvPr>
            <p:cNvGrpSpPr/>
            <p:nvPr/>
          </p:nvGrpSpPr>
          <p:grpSpPr>
            <a:xfrm>
              <a:off x="7420621" y="1731594"/>
              <a:ext cx="396319" cy="388622"/>
              <a:chOff x="5725562" y="3167579"/>
              <a:chExt cx="396319" cy="388622"/>
            </a:xfrm>
          </p:grpSpPr>
          <p:sp>
            <p:nvSpPr>
              <p:cNvPr id="126" name="Rectángulo: esquinas redondeadas 91">
                <a:extLst>
                  <a:ext uri="{FF2B5EF4-FFF2-40B4-BE49-F238E27FC236}">
                    <a16:creationId xmlns:a16="http://schemas.microsoft.com/office/drawing/2014/main" id="{ECD93D95-33D4-55D6-D234-6721C9FE7EB0}"/>
                  </a:ext>
                </a:extLst>
              </p:cNvPr>
              <p:cNvSpPr/>
              <p:nvPr/>
            </p:nvSpPr>
            <p:spPr>
              <a:xfrm>
                <a:off x="5725562" y="3180824"/>
                <a:ext cx="396319" cy="375377"/>
              </a:xfrm>
              <a:prstGeom prst="roundRect">
                <a:avLst/>
              </a:prstGeom>
              <a:solidFill>
                <a:srgbClr val="C4E5F2">
                  <a:alpha val="20000"/>
                </a:srgbClr>
              </a:solidFill>
              <a:ln>
                <a:noFill/>
              </a:ln>
              <a:effectLst/>
              <a:scene3d>
                <a:camera prst="isometricTopUp"/>
                <a:lightRig rig="chilly" dir="t"/>
              </a:scene3d>
              <a:sp3d extrusionH="95250" contourW="12700" prstMaterial="metal">
                <a:extrusionClr>
                  <a:srgbClr val="FCFDFE"/>
                </a:extrusionClr>
                <a:contourClr>
                  <a:schemeClr val="bg1">
                    <a:lumMod val="7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3" name="Elipse 152">
                <a:extLst>
                  <a:ext uri="{FF2B5EF4-FFF2-40B4-BE49-F238E27FC236}">
                    <a16:creationId xmlns:a16="http://schemas.microsoft.com/office/drawing/2014/main" id="{7D26A89B-036A-773B-3B60-A8822640A08D}"/>
                  </a:ext>
                </a:extLst>
              </p:cNvPr>
              <p:cNvSpPr/>
              <p:nvPr/>
            </p:nvSpPr>
            <p:spPr>
              <a:xfrm>
                <a:off x="5782274" y="3167579"/>
                <a:ext cx="282894" cy="282894"/>
              </a:xfrm>
              <a:prstGeom prst="ellipse">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52" name="Gráfico 151" descr="Inteligencia artificial con relleno sólido">
                <a:extLst>
                  <a:ext uri="{FF2B5EF4-FFF2-40B4-BE49-F238E27FC236}">
                    <a16:creationId xmlns:a16="http://schemas.microsoft.com/office/drawing/2014/main" id="{F8AC82E4-188D-1BE3-1F09-72A88B8EA5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435" y="3180824"/>
                <a:ext cx="218810" cy="229567"/>
              </a:xfrm>
              <a:prstGeom prst="rect">
                <a:avLst/>
              </a:prstGeom>
            </p:spPr>
          </p:pic>
        </p:grpSp>
        <p:sp>
          <p:nvSpPr>
            <p:cNvPr id="349" name="Flecha: a la izquierda y derecha 1">
              <a:extLst>
                <a:ext uri="{FF2B5EF4-FFF2-40B4-BE49-F238E27FC236}">
                  <a16:creationId xmlns:a16="http://schemas.microsoft.com/office/drawing/2014/main" id="{B95A73E4-BBA7-0D07-6AAB-11B32C250B8F}"/>
                </a:ext>
              </a:extLst>
            </p:cNvPr>
            <p:cNvSpPr/>
            <p:nvPr/>
          </p:nvSpPr>
          <p:spPr>
            <a:xfrm>
              <a:off x="7002902" y="1917622"/>
              <a:ext cx="315200" cy="114249"/>
            </a:xfrm>
            <a:prstGeom prst="leftRightArrow">
              <a:avLst/>
            </a:prstGeom>
            <a:solidFill>
              <a:srgbClr val="7599CF">
                <a:alpha val="50196"/>
              </a:srgb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Aptos" panose="02110004020202020204"/>
                <a:ea typeface="+mn-ea"/>
                <a:cs typeface="+mn-cs"/>
              </a:endParaRPr>
            </a:p>
          </p:txBody>
        </p:sp>
      </p:grpSp>
      <p:sp>
        <p:nvSpPr>
          <p:cNvPr id="49" name="Rectangle: Rounded Corners 1218">
            <a:extLst>
              <a:ext uri="{FF2B5EF4-FFF2-40B4-BE49-F238E27FC236}">
                <a16:creationId xmlns:a16="http://schemas.microsoft.com/office/drawing/2014/main" id="{FE36DA28-2E54-C2E4-601C-FB52CE2543E8}"/>
              </a:ext>
            </a:extLst>
          </p:cNvPr>
          <p:cNvSpPr/>
          <p:nvPr/>
        </p:nvSpPr>
        <p:spPr>
          <a:xfrm>
            <a:off x="8900221" y="2846288"/>
            <a:ext cx="844378" cy="292510"/>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r>
              <a:rPr lang="en-US" sz="700" b="1" noProof="0">
                <a:solidFill>
                  <a:schemeClr val="bg1"/>
                </a:solidFill>
              </a:rPr>
              <a:t>MCP GW </a:t>
            </a:r>
          </a:p>
          <a:p>
            <a:pPr algn="ctr"/>
            <a:r>
              <a:rPr lang="en-US" sz="600" b="1" i="1" noProof="0">
                <a:solidFill>
                  <a:schemeClr val="bg1"/>
                </a:solidFill>
              </a:rPr>
              <a:t>Tools</a:t>
            </a:r>
            <a:endParaRPr lang="en-US" sz="700" b="1" i="1" noProof="0">
              <a:solidFill>
                <a:schemeClr val="bg1"/>
              </a:solidFill>
            </a:endParaRPr>
          </a:p>
        </p:txBody>
      </p:sp>
      <p:sp>
        <p:nvSpPr>
          <p:cNvPr id="52" name="Rectangle: Rounded Corners 1218">
            <a:extLst>
              <a:ext uri="{FF2B5EF4-FFF2-40B4-BE49-F238E27FC236}">
                <a16:creationId xmlns:a16="http://schemas.microsoft.com/office/drawing/2014/main" id="{9879A437-C9D6-6404-801B-12226F2B25FA}"/>
              </a:ext>
            </a:extLst>
          </p:cNvPr>
          <p:cNvSpPr/>
          <p:nvPr/>
        </p:nvSpPr>
        <p:spPr>
          <a:xfrm>
            <a:off x="9875005" y="2847974"/>
            <a:ext cx="844378" cy="292510"/>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r>
              <a:rPr lang="en-US" sz="700" b="1" noProof="0">
                <a:solidFill>
                  <a:schemeClr val="bg1"/>
                </a:solidFill>
              </a:rPr>
              <a:t>Memory</a:t>
            </a:r>
          </a:p>
        </p:txBody>
      </p:sp>
      <p:sp>
        <p:nvSpPr>
          <p:cNvPr id="53" name="Rectangle: Rounded Corners 1218">
            <a:extLst>
              <a:ext uri="{FF2B5EF4-FFF2-40B4-BE49-F238E27FC236}">
                <a16:creationId xmlns:a16="http://schemas.microsoft.com/office/drawing/2014/main" id="{8ECD240B-65F4-6625-8E78-91C33AE913B9}"/>
              </a:ext>
            </a:extLst>
          </p:cNvPr>
          <p:cNvSpPr/>
          <p:nvPr/>
        </p:nvSpPr>
        <p:spPr>
          <a:xfrm>
            <a:off x="10848665" y="2852756"/>
            <a:ext cx="844378" cy="292510"/>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r>
              <a:rPr lang="en-US" sz="700" b="1" noProof="0">
                <a:solidFill>
                  <a:schemeClr val="bg1"/>
                </a:solidFill>
              </a:rPr>
              <a:t>Knowledge</a:t>
            </a:r>
          </a:p>
        </p:txBody>
      </p:sp>
      <p:sp>
        <p:nvSpPr>
          <p:cNvPr id="377" name="Rectangle: Rounded Corners 1218">
            <a:extLst>
              <a:ext uri="{FF2B5EF4-FFF2-40B4-BE49-F238E27FC236}">
                <a16:creationId xmlns:a16="http://schemas.microsoft.com/office/drawing/2014/main" id="{55DD7C79-D23D-C2BF-4384-E1728DC512E8}"/>
              </a:ext>
            </a:extLst>
          </p:cNvPr>
          <p:cNvSpPr/>
          <p:nvPr/>
        </p:nvSpPr>
        <p:spPr>
          <a:xfrm>
            <a:off x="8900221" y="3391714"/>
            <a:ext cx="844378" cy="292510"/>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r>
              <a:rPr lang="en-US" sz="700" b="1" noProof="0">
                <a:solidFill>
                  <a:schemeClr val="bg1"/>
                </a:solidFill>
              </a:rPr>
              <a:t>Long Term</a:t>
            </a:r>
          </a:p>
        </p:txBody>
      </p:sp>
      <p:sp>
        <p:nvSpPr>
          <p:cNvPr id="378" name="Rectangle: Rounded Corners 1218">
            <a:extLst>
              <a:ext uri="{FF2B5EF4-FFF2-40B4-BE49-F238E27FC236}">
                <a16:creationId xmlns:a16="http://schemas.microsoft.com/office/drawing/2014/main" id="{5E17CB03-900D-587B-25B3-65BE18944890}"/>
              </a:ext>
            </a:extLst>
          </p:cNvPr>
          <p:cNvSpPr/>
          <p:nvPr/>
        </p:nvSpPr>
        <p:spPr>
          <a:xfrm>
            <a:off x="9874443" y="3399750"/>
            <a:ext cx="844378" cy="292510"/>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r>
              <a:rPr lang="en-US" sz="700" b="1" noProof="0">
                <a:solidFill>
                  <a:schemeClr val="bg1"/>
                </a:solidFill>
              </a:rPr>
              <a:t>Short Term</a:t>
            </a:r>
          </a:p>
        </p:txBody>
      </p:sp>
      <p:sp>
        <p:nvSpPr>
          <p:cNvPr id="379" name="Rectangle: Rounded Corners 1218">
            <a:extLst>
              <a:ext uri="{FF2B5EF4-FFF2-40B4-BE49-F238E27FC236}">
                <a16:creationId xmlns:a16="http://schemas.microsoft.com/office/drawing/2014/main" id="{66C15B2F-5486-4DD4-C04E-C29A3BD10BE9}"/>
              </a:ext>
            </a:extLst>
          </p:cNvPr>
          <p:cNvSpPr/>
          <p:nvPr/>
        </p:nvSpPr>
        <p:spPr>
          <a:xfrm>
            <a:off x="10848665" y="3398182"/>
            <a:ext cx="844378" cy="292510"/>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r>
              <a:rPr lang="en-US" sz="700" b="1" noProof="0">
                <a:solidFill>
                  <a:schemeClr val="bg1"/>
                </a:solidFill>
              </a:rPr>
              <a:t>Episodic</a:t>
            </a:r>
          </a:p>
        </p:txBody>
      </p:sp>
      <p:grpSp>
        <p:nvGrpSpPr>
          <p:cNvPr id="4" name="Grupo 3">
            <a:extLst>
              <a:ext uri="{FF2B5EF4-FFF2-40B4-BE49-F238E27FC236}">
                <a16:creationId xmlns:a16="http://schemas.microsoft.com/office/drawing/2014/main" id="{65FF52B1-CE88-46C7-4DC0-D679F8E12411}"/>
              </a:ext>
            </a:extLst>
          </p:cNvPr>
          <p:cNvGrpSpPr/>
          <p:nvPr/>
        </p:nvGrpSpPr>
        <p:grpSpPr>
          <a:xfrm>
            <a:off x="6930363" y="2472680"/>
            <a:ext cx="1310651" cy="542133"/>
            <a:chOff x="10153471" y="1592350"/>
            <a:chExt cx="1310651" cy="542133"/>
          </a:xfrm>
        </p:grpSpPr>
        <p:grpSp>
          <p:nvGrpSpPr>
            <p:cNvPr id="5" name="Grupo 4">
              <a:extLst>
                <a:ext uri="{FF2B5EF4-FFF2-40B4-BE49-F238E27FC236}">
                  <a16:creationId xmlns:a16="http://schemas.microsoft.com/office/drawing/2014/main" id="{C2511BE2-0549-A4D8-8969-6948DDC00AAD}"/>
                </a:ext>
              </a:extLst>
            </p:cNvPr>
            <p:cNvGrpSpPr/>
            <p:nvPr/>
          </p:nvGrpSpPr>
          <p:grpSpPr>
            <a:xfrm>
              <a:off x="10153471" y="1592350"/>
              <a:ext cx="447834" cy="542133"/>
              <a:chOff x="6314271" y="2697954"/>
              <a:chExt cx="447834" cy="542133"/>
            </a:xfrm>
          </p:grpSpPr>
          <p:sp>
            <p:nvSpPr>
              <p:cNvPr id="14" name="Elipse 102">
                <a:extLst>
                  <a:ext uri="{FF2B5EF4-FFF2-40B4-BE49-F238E27FC236}">
                    <a16:creationId xmlns:a16="http://schemas.microsoft.com/office/drawing/2014/main" id="{9312A474-A8FF-24DC-0FC2-B07CA12453AB}"/>
                  </a:ext>
                </a:extLst>
              </p:cNvPr>
              <p:cNvSpPr/>
              <p:nvPr/>
            </p:nvSpPr>
            <p:spPr>
              <a:xfrm>
                <a:off x="6314271" y="2706688"/>
                <a:ext cx="447834" cy="533399"/>
              </a:xfrm>
              <a:prstGeom prst="ellipse">
                <a:avLst/>
              </a:prstGeom>
              <a:solidFill>
                <a:srgbClr val="E6F4FA"/>
              </a:solidFill>
              <a:ln w="19050" cap="flat" cmpd="sng" algn="ctr">
                <a:noFill/>
                <a:prstDash val="solid"/>
                <a:miter lim="800000"/>
              </a:ln>
              <a:effectLst>
                <a:glow rad="12700">
                  <a:srgbClr val="156082">
                    <a:alpha val="97000"/>
                  </a:srgbClr>
                </a:glow>
                <a:outerShdw blurRad="50800" dir="7800000" algn="ctr" rotWithShape="0">
                  <a:srgbClr val="000000">
                    <a:alpha val="43137"/>
                  </a:srgbClr>
                </a:outerShdw>
                <a:softEdge rad="0"/>
              </a:effectLst>
              <a:scene3d>
                <a:camera prst="isometricOffAxis1Top"/>
                <a:lightRig rig="chilly" dir="t"/>
              </a:scene3d>
              <a:sp3d extrusionH="82550" contourW="12700" prstMaterial="metal">
                <a:extrusionClr>
                  <a:srgbClr val="FCFDFE"/>
                </a:extrusionClr>
                <a:contourClr>
                  <a:schemeClr val="bg1">
                    <a:lumMod val="75000"/>
                  </a:scheme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5" name="Imagem 9" descr="Ícone&#10;&#10;Descrição gerada automaticamente">
                <a:extLst>
                  <a:ext uri="{FF2B5EF4-FFF2-40B4-BE49-F238E27FC236}">
                    <a16:creationId xmlns:a16="http://schemas.microsoft.com/office/drawing/2014/main" id="{D5D70F5E-7737-9E24-CCBB-41C686FF995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6397824" y="2697954"/>
                <a:ext cx="280728" cy="309521"/>
              </a:xfrm>
              <a:prstGeom prst="rect">
                <a:avLst/>
              </a:prstGeom>
            </p:spPr>
          </p:pic>
        </p:grpSp>
        <p:grpSp>
          <p:nvGrpSpPr>
            <p:cNvPr id="6" name="Grupo 5">
              <a:extLst>
                <a:ext uri="{FF2B5EF4-FFF2-40B4-BE49-F238E27FC236}">
                  <a16:creationId xmlns:a16="http://schemas.microsoft.com/office/drawing/2014/main" id="{9B3A9389-0D8A-BF6F-2225-D2511697A88C}"/>
                </a:ext>
              </a:extLst>
            </p:cNvPr>
            <p:cNvGrpSpPr/>
            <p:nvPr/>
          </p:nvGrpSpPr>
          <p:grpSpPr>
            <a:xfrm>
              <a:off x="11067803" y="1662484"/>
              <a:ext cx="396319" cy="388622"/>
              <a:chOff x="5725562" y="3167579"/>
              <a:chExt cx="396319" cy="388622"/>
            </a:xfrm>
          </p:grpSpPr>
          <p:sp>
            <p:nvSpPr>
              <p:cNvPr id="8" name="Rectángulo: esquinas redondeadas 91">
                <a:extLst>
                  <a:ext uri="{FF2B5EF4-FFF2-40B4-BE49-F238E27FC236}">
                    <a16:creationId xmlns:a16="http://schemas.microsoft.com/office/drawing/2014/main" id="{60A16EBF-D70B-C234-EA0E-6439FD536FA4}"/>
                  </a:ext>
                </a:extLst>
              </p:cNvPr>
              <p:cNvSpPr/>
              <p:nvPr/>
            </p:nvSpPr>
            <p:spPr>
              <a:xfrm>
                <a:off x="5725562" y="3180824"/>
                <a:ext cx="396319" cy="375377"/>
              </a:xfrm>
              <a:prstGeom prst="roundRect">
                <a:avLst/>
              </a:prstGeom>
              <a:solidFill>
                <a:srgbClr val="C4E5F2">
                  <a:alpha val="20000"/>
                </a:srgbClr>
              </a:solidFill>
              <a:ln>
                <a:noFill/>
              </a:ln>
              <a:effectLst/>
              <a:scene3d>
                <a:camera prst="isometricTopUp"/>
                <a:lightRig rig="chilly" dir="t"/>
              </a:scene3d>
              <a:sp3d extrusionH="95250" contourW="12700" prstMaterial="metal">
                <a:extrusionClr>
                  <a:srgbClr val="FCFDFE"/>
                </a:extrusionClr>
                <a:contourClr>
                  <a:schemeClr val="bg1">
                    <a:lumMod val="7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Elipse 9">
                <a:extLst>
                  <a:ext uri="{FF2B5EF4-FFF2-40B4-BE49-F238E27FC236}">
                    <a16:creationId xmlns:a16="http://schemas.microsoft.com/office/drawing/2014/main" id="{191D1682-E2B3-6B7D-BBFF-959DB82DE3A1}"/>
                  </a:ext>
                </a:extLst>
              </p:cNvPr>
              <p:cNvSpPr/>
              <p:nvPr/>
            </p:nvSpPr>
            <p:spPr>
              <a:xfrm>
                <a:off x="5782274" y="3167579"/>
                <a:ext cx="282894" cy="282894"/>
              </a:xfrm>
              <a:prstGeom prst="ellipse">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1" name="Gráfico 10" descr="Inteligencia artificial con relleno sólido">
                <a:extLst>
                  <a:ext uri="{FF2B5EF4-FFF2-40B4-BE49-F238E27FC236}">
                    <a16:creationId xmlns:a16="http://schemas.microsoft.com/office/drawing/2014/main" id="{4C5706F6-7D20-A374-6726-DFE71601E8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435" y="3180824"/>
                <a:ext cx="218810" cy="229567"/>
              </a:xfrm>
              <a:prstGeom prst="rect">
                <a:avLst/>
              </a:prstGeom>
            </p:spPr>
          </p:pic>
        </p:grpSp>
        <p:sp>
          <p:nvSpPr>
            <p:cNvPr id="7" name="Flecha: a la izquierda y derecha 1">
              <a:extLst>
                <a:ext uri="{FF2B5EF4-FFF2-40B4-BE49-F238E27FC236}">
                  <a16:creationId xmlns:a16="http://schemas.microsoft.com/office/drawing/2014/main" id="{BF43A7C9-DD19-50F8-207B-3E0CECF442BF}"/>
                </a:ext>
              </a:extLst>
            </p:cNvPr>
            <p:cNvSpPr/>
            <p:nvPr/>
          </p:nvSpPr>
          <p:spPr>
            <a:xfrm>
              <a:off x="10650084" y="1848512"/>
              <a:ext cx="315200" cy="114249"/>
            </a:xfrm>
            <a:prstGeom prst="leftRightArrow">
              <a:avLst/>
            </a:prstGeom>
            <a:solidFill>
              <a:srgbClr val="7599CF">
                <a:alpha val="50196"/>
              </a:srgb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Aptos" panose="02110004020202020204"/>
                <a:ea typeface="+mn-ea"/>
                <a:cs typeface="+mn-cs"/>
              </a:endParaRPr>
            </a:p>
          </p:txBody>
        </p:sp>
      </p:grpSp>
      <p:grpSp>
        <p:nvGrpSpPr>
          <p:cNvPr id="19" name="Grupo 18">
            <a:extLst>
              <a:ext uri="{FF2B5EF4-FFF2-40B4-BE49-F238E27FC236}">
                <a16:creationId xmlns:a16="http://schemas.microsoft.com/office/drawing/2014/main" id="{33B26878-7738-FB87-6D25-ADB22094513B}"/>
              </a:ext>
            </a:extLst>
          </p:cNvPr>
          <p:cNvGrpSpPr/>
          <p:nvPr/>
        </p:nvGrpSpPr>
        <p:grpSpPr>
          <a:xfrm>
            <a:off x="6980120" y="3043856"/>
            <a:ext cx="396319" cy="388622"/>
            <a:chOff x="5725562" y="3167579"/>
            <a:chExt cx="396319" cy="388622"/>
          </a:xfrm>
        </p:grpSpPr>
        <p:sp>
          <p:nvSpPr>
            <p:cNvPr id="21" name="Rectángulo: esquinas redondeadas 91">
              <a:extLst>
                <a:ext uri="{FF2B5EF4-FFF2-40B4-BE49-F238E27FC236}">
                  <a16:creationId xmlns:a16="http://schemas.microsoft.com/office/drawing/2014/main" id="{176802C0-3018-C925-8AF5-0FC273DB34A5}"/>
                </a:ext>
              </a:extLst>
            </p:cNvPr>
            <p:cNvSpPr/>
            <p:nvPr/>
          </p:nvSpPr>
          <p:spPr>
            <a:xfrm>
              <a:off x="5725562" y="3180824"/>
              <a:ext cx="396319" cy="375377"/>
            </a:xfrm>
            <a:prstGeom prst="roundRect">
              <a:avLst/>
            </a:prstGeom>
            <a:solidFill>
              <a:srgbClr val="C4E5F2">
                <a:alpha val="20000"/>
              </a:srgbClr>
            </a:solidFill>
            <a:ln>
              <a:noFill/>
            </a:ln>
            <a:effectLst/>
            <a:scene3d>
              <a:camera prst="isometricTopUp"/>
              <a:lightRig rig="chilly" dir="t"/>
            </a:scene3d>
            <a:sp3d extrusionH="95250" contourW="12700" prstMaterial="metal">
              <a:extrusionClr>
                <a:srgbClr val="FCFDFE"/>
              </a:extrusionClr>
              <a:contourClr>
                <a:schemeClr val="bg1">
                  <a:lumMod val="7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Elipse 21">
              <a:extLst>
                <a:ext uri="{FF2B5EF4-FFF2-40B4-BE49-F238E27FC236}">
                  <a16:creationId xmlns:a16="http://schemas.microsoft.com/office/drawing/2014/main" id="{89129FD7-59B3-0BFE-FBEA-EB956B2BF486}"/>
                </a:ext>
              </a:extLst>
            </p:cNvPr>
            <p:cNvSpPr/>
            <p:nvPr/>
          </p:nvSpPr>
          <p:spPr>
            <a:xfrm>
              <a:off x="5782274" y="3167579"/>
              <a:ext cx="282894" cy="282894"/>
            </a:xfrm>
            <a:prstGeom prst="ellipse">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23" name="Gráfico 22" descr="Inteligencia artificial con relleno sólido">
              <a:extLst>
                <a:ext uri="{FF2B5EF4-FFF2-40B4-BE49-F238E27FC236}">
                  <a16:creationId xmlns:a16="http://schemas.microsoft.com/office/drawing/2014/main" id="{8D551EAD-62EE-7856-F156-E4DC6E3DFC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435" y="3180824"/>
              <a:ext cx="218810" cy="229567"/>
            </a:xfrm>
            <a:prstGeom prst="rect">
              <a:avLst/>
            </a:prstGeom>
          </p:spPr>
        </p:pic>
      </p:grpSp>
      <p:grpSp>
        <p:nvGrpSpPr>
          <p:cNvPr id="51" name="Grupo 50">
            <a:extLst>
              <a:ext uri="{FF2B5EF4-FFF2-40B4-BE49-F238E27FC236}">
                <a16:creationId xmlns:a16="http://schemas.microsoft.com/office/drawing/2014/main" id="{50AE0CFB-6275-273B-06AC-78EE404EC9F5}"/>
              </a:ext>
            </a:extLst>
          </p:cNvPr>
          <p:cNvGrpSpPr/>
          <p:nvPr/>
        </p:nvGrpSpPr>
        <p:grpSpPr>
          <a:xfrm>
            <a:off x="8695779" y="1886006"/>
            <a:ext cx="447834" cy="542133"/>
            <a:chOff x="6314271" y="2697954"/>
            <a:chExt cx="447834" cy="542133"/>
          </a:xfrm>
        </p:grpSpPr>
        <p:sp>
          <p:nvSpPr>
            <p:cNvPr id="54" name="Elipse 102">
              <a:extLst>
                <a:ext uri="{FF2B5EF4-FFF2-40B4-BE49-F238E27FC236}">
                  <a16:creationId xmlns:a16="http://schemas.microsoft.com/office/drawing/2014/main" id="{97C3D0F8-6AE1-EF40-72E8-0E80C1BDFCCE}"/>
                </a:ext>
              </a:extLst>
            </p:cNvPr>
            <p:cNvSpPr/>
            <p:nvPr/>
          </p:nvSpPr>
          <p:spPr>
            <a:xfrm>
              <a:off x="6314271" y="2706688"/>
              <a:ext cx="447834" cy="533399"/>
            </a:xfrm>
            <a:prstGeom prst="ellipse">
              <a:avLst/>
            </a:prstGeom>
            <a:solidFill>
              <a:srgbClr val="E6F4FA"/>
            </a:solidFill>
            <a:ln w="19050" cap="flat" cmpd="sng" algn="ctr">
              <a:noFill/>
              <a:prstDash val="solid"/>
              <a:miter lim="800000"/>
            </a:ln>
            <a:effectLst>
              <a:glow rad="12700">
                <a:srgbClr val="156082">
                  <a:alpha val="97000"/>
                </a:srgbClr>
              </a:glow>
              <a:outerShdw blurRad="50800" dir="7800000" algn="ctr" rotWithShape="0">
                <a:srgbClr val="000000">
                  <a:alpha val="43137"/>
                </a:srgbClr>
              </a:outerShdw>
              <a:softEdge rad="0"/>
            </a:effectLst>
            <a:scene3d>
              <a:camera prst="isometricOffAxis1Top"/>
              <a:lightRig rig="chilly" dir="t"/>
            </a:scene3d>
            <a:sp3d extrusionH="82550" contourW="12700" prstMaterial="metal">
              <a:extrusionClr>
                <a:srgbClr val="FCFDFE"/>
              </a:extrusionClr>
              <a:contourClr>
                <a:schemeClr val="bg1">
                  <a:lumMod val="75000"/>
                </a:scheme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55" name="Imagem 9" descr="Ícone&#10;&#10;Descrição gerada automaticamente">
              <a:extLst>
                <a:ext uri="{FF2B5EF4-FFF2-40B4-BE49-F238E27FC236}">
                  <a16:creationId xmlns:a16="http://schemas.microsoft.com/office/drawing/2014/main" id="{305CBA39-A4DA-3BE1-B0EC-71168575666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6397824" y="2697954"/>
              <a:ext cx="280728" cy="309521"/>
            </a:xfrm>
            <a:prstGeom prst="rect">
              <a:avLst/>
            </a:prstGeom>
          </p:spPr>
        </p:pic>
      </p:grpSp>
      <p:grpSp>
        <p:nvGrpSpPr>
          <p:cNvPr id="56" name="Grupo 55">
            <a:extLst>
              <a:ext uri="{FF2B5EF4-FFF2-40B4-BE49-F238E27FC236}">
                <a16:creationId xmlns:a16="http://schemas.microsoft.com/office/drawing/2014/main" id="{8F165176-94E3-34A9-7DE2-D951E5690AA5}"/>
              </a:ext>
            </a:extLst>
          </p:cNvPr>
          <p:cNvGrpSpPr/>
          <p:nvPr/>
        </p:nvGrpSpPr>
        <p:grpSpPr>
          <a:xfrm>
            <a:off x="11554891" y="1929371"/>
            <a:ext cx="396319" cy="388622"/>
            <a:chOff x="5725562" y="3167579"/>
            <a:chExt cx="396319" cy="388622"/>
          </a:xfrm>
        </p:grpSpPr>
        <p:sp>
          <p:nvSpPr>
            <p:cNvPr id="57" name="Rectángulo: esquinas redondeadas 91">
              <a:extLst>
                <a:ext uri="{FF2B5EF4-FFF2-40B4-BE49-F238E27FC236}">
                  <a16:creationId xmlns:a16="http://schemas.microsoft.com/office/drawing/2014/main" id="{4254C5B0-7BC7-A055-9293-FA92DE17A60B}"/>
                </a:ext>
              </a:extLst>
            </p:cNvPr>
            <p:cNvSpPr/>
            <p:nvPr/>
          </p:nvSpPr>
          <p:spPr>
            <a:xfrm>
              <a:off x="5725562" y="3180824"/>
              <a:ext cx="396319" cy="375377"/>
            </a:xfrm>
            <a:prstGeom prst="roundRect">
              <a:avLst/>
            </a:prstGeom>
            <a:solidFill>
              <a:srgbClr val="C4E5F2">
                <a:alpha val="20000"/>
              </a:srgbClr>
            </a:solidFill>
            <a:ln>
              <a:noFill/>
            </a:ln>
            <a:effectLst/>
            <a:scene3d>
              <a:camera prst="isometricTopUp"/>
              <a:lightRig rig="chilly" dir="t"/>
            </a:scene3d>
            <a:sp3d extrusionH="95250" contourW="12700" prstMaterial="metal">
              <a:extrusionClr>
                <a:srgbClr val="FCFDFE"/>
              </a:extrusionClr>
              <a:contourClr>
                <a:schemeClr val="bg1">
                  <a:lumMod val="7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Elipse 57">
              <a:extLst>
                <a:ext uri="{FF2B5EF4-FFF2-40B4-BE49-F238E27FC236}">
                  <a16:creationId xmlns:a16="http://schemas.microsoft.com/office/drawing/2014/main" id="{73EBEB86-8814-35C1-715E-311E060E7187}"/>
                </a:ext>
              </a:extLst>
            </p:cNvPr>
            <p:cNvSpPr/>
            <p:nvPr/>
          </p:nvSpPr>
          <p:spPr>
            <a:xfrm>
              <a:off x="5782274" y="3167579"/>
              <a:ext cx="282894" cy="282894"/>
            </a:xfrm>
            <a:prstGeom prst="ellipse">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59" name="Gráfico 58" descr="Inteligencia artificial con relleno sólido">
              <a:extLst>
                <a:ext uri="{FF2B5EF4-FFF2-40B4-BE49-F238E27FC236}">
                  <a16:creationId xmlns:a16="http://schemas.microsoft.com/office/drawing/2014/main" id="{8218ED2E-0E15-BA04-2074-277EBE5019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435" y="3180824"/>
              <a:ext cx="218810" cy="229567"/>
            </a:xfrm>
            <a:prstGeom prst="rect">
              <a:avLst/>
            </a:prstGeom>
          </p:spPr>
        </p:pic>
      </p:grpSp>
      <p:sp>
        <p:nvSpPr>
          <p:cNvPr id="63" name="Rectangle 155">
            <a:extLst>
              <a:ext uri="{FF2B5EF4-FFF2-40B4-BE49-F238E27FC236}">
                <a16:creationId xmlns:a16="http://schemas.microsoft.com/office/drawing/2014/main" id="{81938F7D-BC34-C41D-B73B-952672FCD758}"/>
              </a:ext>
            </a:extLst>
          </p:cNvPr>
          <p:cNvSpPr/>
          <p:nvPr/>
        </p:nvSpPr>
        <p:spPr>
          <a:xfrm>
            <a:off x="5694101" y="3714306"/>
            <a:ext cx="808212" cy="407206"/>
          </a:xfrm>
          <a:prstGeom prst="rect">
            <a:avLst/>
          </a:prstGeom>
          <a:solidFill>
            <a:srgbClr val="536E7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noProof="0">
                <a:latin typeface="Calibri" panose="020F0502020204030204" pitchFamily="34" charset="0"/>
                <a:ea typeface="Calibri" panose="020F0502020204030204" pitchFamily="34" charset="0"/>
                <a:cs typeface="Calibri" panose="020F0502020204030204" pitchFamily="34" charset="0"/>
              </a:rPr>
              <a:t>Oracle Tool</a:t>
            </a:r>
          </a:p>
        </p:txBody>
      </p:sp>
      <p:sp>
        <p:nvSpPr>
          <p:cNvPr id="64" name="Rectangle 156">
            <a:extLst>
              <a:ext uri="{FF2B5EF4-FFF2-40B4-BE49-F238E27FC236}">
                <a16:creationId xmlns:a16="http://schemas.microsoft.com/office/drawing/2014/main" id="{8E00D50D-BC81-17CC-2E5C-74924B44825C}"/>
              </a:ext>
            </a:extLst>
          </p:cNvPr>
          <p:cNvSpPr/>
          <p:nvPr/>
        </p:nvSpPr>
        <p:spPr>
          <a:xfrm>
            <a:off x="5694101" y="4672729"/>
            <a:ext cx="808212" cy="407206"/>
          </a:xfrm>
          <a:prstGeom prst="rect">
            <a:avLst/>
          </a:prstGeom>
          <a:solidFill>
            <a:srgbClr val="536E7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noProof="0" err="1">
                <a:latin typeface="Calibri" panose="020F0502020204030204" pitchFamily="34" charset="0"/>
                <a:ea typeface="Calibri" panose="020F0502020204030204" pitchFamily="34" charset="0"/>
                <a:cs typeface="Calibri" panose="020F0502020204030204" pitchFamily="34" charset="0"/>
              </a:rPr>
              <a:t>sNow</a:t>
            </a:r>
            <a:endParaRPr lang="en-US" sz="1050" b="1" noProof="0">
              <a:latin typeface="Calibri" panose="020F0502020204030204" pitchFamily="34" charset="0"/>
              <a:ea typeface="Calibri" panose="020F0502020204030204" pitchFamily="34" charset="0"/>
              <a:cs typeface="Calibri" panose="020F0502020204030204" pitchFamily="34" charset="0"/>
            </a:endParaRPr>
          </a:p>
          <a:p>
            <a:pPr algn="ctr"/>
            <a:r>
              <a:rPr lang="en-US" sz="1050" b="1" noProof="0">
                <a:latin typeface="Calibri" panose="020F0502020204030204" pitchFamily="34" charset="0"/>
                <a:ea typeface="Calibri" panose="020F0502020204030204" pitchFamily="34" charset="0"/>
                <a:cs typeface="Calibri" panose="020F0502020204030204" pitchFamily="34" charset="0"/>
              </a:rPr>
              <a:t> Tool</a:t>
            </a:r>
          </a:p>
        </p:txBody>
      </p:sp>
      <p:cxnSp>
        <p:nvCxnSpPr>
          <p:cNvPr id="70" name="Conector recto de flecha 69">
            <a:extLst>
              <a:ext uri="{FF2B5EF4-FFF2-40B4-BE49-F238E27FC236}">
                <a16:creationId xmlns:a16="http://schemas.microsoft.com/office/drawing/2014/main" id="{339E106B-D428-A85B-F9A9-E37429B036D2}"/>
              </a:ext>
            </a:extLst>
          </p:cNvPr>
          <p:cNvCxnSpPr>
            <a:stCxn id="49" idx="1"/>
            <a:endCxn id="63" idx="3"/>
          </p:cNvCxnSpPr>
          <p:nvPr/>
        </p:nvCxnSpPr>
        <p:spPr>
          <a:xfrm rot="10800000" flipV="1">
            <a:off x="6502313" y="2992543"/>
            <a:ext cx="2397908" cy="925366"/>
          </a:xfrm>
          <a:prstGeom prst="bentConnector3">
            <a:avLst>
              <a:gd name="adj1" fmla="val 15067"/>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77" name="Conector: angular 76">
            <a:extLst>
              <a:ext uri="{FF2B5EF4-FFF2-40B4-BE49-F238E27FC236}">
                <a16:creationId xmlns:a16="http://schemas.microsoft.com/office/drawing/2014/main" id="{56FABF67-C532-032E-CA26-8930A279269C}"/>
              </a:ext>
            </a:extLst>
          </p:cNvPr>
          <p:cNvCxnSpPr>
            <a:stCxn id="49" idx="1"/>
            <a:endCxn id="64" idx="3"/>
          </p:cNvCxnSpPr>
          <p:nvPr/>
        </p:nvCxnSpPr>
        <p:spPr>
          <a:xfrm rot="10800000" flipV="1">
            <a:off x="6502313" y="2992542"/>
            <a:ext cx="2397908" cy="1883789"/>
          </a:xfrm>
          <a:prstGeom prst="bentConnector3">
            <a:avLst>
              <a:gd name="adj1" fmla="val 14800"/>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79" name="Conector: angular 78">
            <a:extLst>
              <a:ext uri="{FF2B5EF4-FFF2-40B4-BE49-F238E27FC236}">
                <a16:creationId xmlns:a16="http://schemas.microsoft.com/office/drawing/2014/main" id="{CB7DEE18-0873-4B26-E5BC-4FC4B7920417}"/>
              </a:ext>
            </a:extLst>
          </p:cNvPr>
          <p:cNvCxnSpPr>
            <a:stCxn id="47" idx="2"/>
            <a:endCxn id="52" idx="0"/>
          </p:cNvCxnSpPr>
          <p:nvPr/>
        </p:nvCxnSpPr>
        <p:spPr>
          <a:xfrm rot="16200000" flipH="1">
            <a:off x="9595408" y="2146187"/>
            <a:ext cx="470223" cy="933350"/>
          </a:xfrm>
          <a:prstGeom prst="bentConnector3">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85" name="Conector: angular 84">
            <a:extLst>
              <a:ext uri="{FF2B5EF4-FFF2-40B4-BE49-F238E27FC236}">
                <a16:creationId xmlns:a16="http://schemas.microsoft.com/office/drawing/2014/main" id="{21E61A12-279B-4154-A9C7-61F65D610DBE}"/>
              </a:ext>
            </a:extLst>
          </p:cNvPr>
          <p:cNvCxnSpPr>
            <a:cxnSpLocks/>
            <a:stCxn id="47" idx="2"/>
            <a:endCxn id="49" idx="0"/>
          </p:cNvCxnSpPr>
          <p:nvPr/>
        </p:nvCxnSpPr>
        <p:spPr>
          <a:xfrm rot="5400000">
            <a:off x="9108859" y="2591302"/>
            <a:ext cx="468537" cy="41434"/>
          </a:xfrm>
          <a:prstGeom prst="bentConnector3">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87" name="Conector: angular 86">
            <a:extLst>
              <a:ext uri="{FF2B5EF4-FFF2-40B4-BE49-F238E27FC236}">
                <a16:creationId xmlns:a16="http://schemas.microsoft.com/office/drawing/2014/main" id="{33ED95DC-1FFB-E0ED-A473-9EEE7BF5804D}"/>
              </a:ext>
            </a:extLst>
          </p:cNvPr>
          <p:cNvCxnSpPr>
            <a:stCxn id="47" idx="2"/>
            <a:endCxn id="53" idx="0"/>
          </p:cNvCxnSpPr>
          <p:nvPr/>
        </p:nvCxnSpPr>
        <p:spPr>
          <a:xfrm rot="16200000" flipH="1">
            <a:off x="10079847" y="1661748"/>
            <a:ext cx="475005" cy="1907010"/>
          </a:xfrm>
          <a:prstGeom prst="bentConnector3">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89" name="Conector: angular 88">
            <a:extLst>
              <a:ext uri="{FF2B5EF4-FFF2-40B4-BE49-F238E27FC236}">
                <a16:creationId xmlns:a16="http://schemas.microsoft.com/office/drawing/2014/main" id="{8930D2BD-A45F-8427-A885-B93001F9D273}"/>
              </a:ext>
            </a:extLst>
          </p:cNvPr>
          <p:cNvCxnSpPr>
            <a:stCxn id="52" idx="2"/>
            <a:endCxn id="377" idx="0"/>
          </p:cNvCxnSpPr>
          <p:nvPr/>
        </p:nvCxnSpPr>
        <p:spPr>
          <a:xfrm rot="5400000">
            <a:off x="9684187" y="2778707"/>
            <a:ext cx="251230" cy="974784"/>
          </a:xfrm>
          <a:prstGeom prst="bentConnector3">
            <a:avLst>
              <a:gd name="adj1" fmla="val 50000"/>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91" name="Conector: angular 90">
            <a:extLst>
              <a:ext uri="{FF2B5EF4-FFF2-40B4-BE49-F238E27FC236}">
                <a16:creationId xmlns:a16="http://schemas.microsoft.com/office/drawing/2014/main" id="{4A5C90AB-E578-2C32-3526-C1EAE7E38723}"/>
              </a:ext>
            </a:extLst>
          </p:cNvPr>
          <p:cNvCxnSpPr>
            <a:stCxn id="52" idx="2"/>
            <a:endCxn id="379" idx="0"/>
          </p:cNvCxnSpPr>
          <p:nvPr/>
        </p:nvCxnSpPr>
        <p:spPr>
          <a:xfrm rot="16200000" flipH="1">
            <a:off x="10655175" y="2782503"/>
            <a:ext cx="257698" cy="973660"/>
          </a:xfrm>
          <a:prstGeom prst="bentConnector3">
            <a:avLst>
              <a:gd name="adj1" fmla="val 50000"/>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93" name="Conector: angular 92">
            <a:extLst>
              <a:ext uri="{FF2B5EF4-FFF2-40B4-BE49-F238E27FC236}">
                <a16:creationId xmlns:a16="http://schemas.microsoft.com/office/drawing/2014/main" id="{6A5A54F3-A6A0-C9D3-431B-E31B3B253122}"/>
              </a:ext>
            </a:extLst>
          </p:cNvPr>
          <p:cNvCxnSpPr>
            <a:stCxn id="52" idx="2"/>
            <a:endCxn id="378" idx="0"/>
          </p:cNvCxnSpPr>
          <p:nvPr/>
        </p:nvCxnSpPr>
        <p:spPr>
          <a:xfrm rot="5400000">
            <a:off x="10167280" y="3269836"/>
            <a:ext cx="259266" cy="562"/>
          </a:xfrm>
          <a:prstGeom prst="bentConnector3">
            <a:avLst>
              <a:gd name="adj1" fmla="val 50000"/>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117" name="Rectangle: Rounded Corners 193">
            <a:extLst>
              <a:ext uri="{FF2B5EF4-FFF2-40B4-BE49-F238E27FC236}">
                <a16:creationId xmlns:a16="http://schemas.microsoft.com/office/drawing/2014/main" id="{72D6F341-005D-CE31-AC6D-5B983DDC8651}"/>
              </a:ext>
            </a:extLst>
          </p:cNvPr>
          <p:cNvSpPr>
            <a:spLocks/>
          </p:cNvSpPr>
          <p:nvPr/>
        </p:nvSpPr>
        <p:spPr>
          <a:xfrm>
            <a:off x="6708516" y="1876325"/>
            <a:ext cx="1697626" cy="1841626"/>
          </a:xfrm>
          <a:prstGeom prst="roundRect">
            <a:avLst>
              <a:gd name="adj" fmla="val 3636"/>
            </a:avLst>
          </a:prstGeom>
          <a:noFill/>
          <a:ln w="6350" cap="flat" cmpd="sng" algn="ctr">
            <a:solidFill>
              <a:srgbClr val="002060"/>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effectLst/>
              <a:uLnTx/>
              <a:uFillTx/>
              <a:latin typeface="Calibri" panose="020F0502020204030204"/>
              <a:ea typeface="+mn-ea"/>
              <a:cs typeface="+mn-cs"/>
            </a:endParaRPr>
          </a:p>
        </p:txBody>
      </p:sp>
      <p:sp>
        <p:nvSpPr>
          <p:cNvPr id="129" name="Rectangle: Rounded Corners 193">
            <a:extLst>
              <a:ext uri="{FF2B5EF4-FFF2-40B4-BE49-F238E27FC236}">
                <a16:creationId xmlns:a16="http://schemas.microsoft.com/office/drawing/2014/main" id="{4025BD2C-87C2-14AC-B416-22978455D5BE}"/>
              </a:ext>
            </a:extLst>
          </p:cNvPr>
          <p:cNvSpPr>
            <a:spLocks/>
          </p:cNvSpPr>
          <p:nvPr/>
        </p:nvSpPr>
        <p:spPr>
          <a:xfrm rot="16200000">
            <a:off x="-1175713" y="2806693"/>
            <a:ext cx="4449086" cy="1792532"/>
          </a:xfrm>
          <a:prstGeom prst="roundRect">
            <a:avLst>
              <a:gd name="adj" fmla="val 3636"/>
            </a:avLst>
          </a:prstGeom>
          <a:solidFill>
            <a:srgbClr val="C00000"/>
          </a:solidFill>
          <a:ln w="6350" cap="flat" cmpd="sng" algn="ctr">
            <a:noFill/>
            <a:prstDash val="solid"/>
            <a:miter lim="800000"/>
            <a:headEnd type="none" w="med" len="med"/>
            <a:tailEnd type="none" w="med" len="med"/>
          </a:ln>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130" name="Rectangle: Rounded Corners 1218">
            <a:extLst>
              <a:ext uri="{FF2B5EF4-FFF2-40B4-BE49-F238E27FC236}">
                <a16:creationId xmlns:a16="http://schemas.microsoft.com/office/drawing/2014/main" id="{87A9B10E-5136-6A54-8C90-19D5C41E9DB2}"/>
              </a:ext>
            </a:extLst>
          </p:cNvPr>
          <p:cNvSpPr/>
          <p:nvPr/>
        </p:nvSpPr>
        <p:spPr>
          <a:xfrm>
            <a:off x="226788" y="1699371"/>
            <a:ext cx="1641191" cy="937891"/>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t"/>
          <a:lstStyle/>
          <a:p>
            <a:pPr algn="ctr"/>
            <a:r>
              <a:rPr lang="en-US" sz="900" b="1" noProof="0"/>
              <a:t>API Calls </a:t>
            </a:r>
            <a:br>
              <a:rPr lang="en-US" sz="900" b="1" noProof="0"/>
            </a:br>
            <a:r>
              <a:rPr lang="en-US" sz="900" b="1" noProof="0"/>
              <a:t>(Structured Data, Exchange Rate, STRATUS)</a:t>
            </a:r>
          </a:p>
        </p:txBody>
      </p:sp>
      <p:sp>
        <p:nvSpPr>
          <p:cNvPr id="132" name="Rectangle: Rounded Corners 1218">
            <a:extLst>
              <a:ext uri="{FF2B5EF4-FFF2-40B4-BE49-F238E27FC236}">
                <a16:creationId xmlns:a16="http://schemas.microsoft.com/office/drawing/2014/main" id="{49A89E05-E979-B4BC-49CE-AA13820FB3C2}"/>
              </a:ext>
            </a:extLst>
          </p:cNvPr>
          <p:cNvSpPr>
            <a:spLocks noGrp="1" noRot="1" noMove="1" noResize="1" noEditPoints="1" noAdjustHandles="1" noChangeArrowheads="1" noChangeShapeType="1"/>
          </p:cNvSpPr>
          <p:nvPr/>
        </p:nvSpPr>
        <p:spPr>
          <a:xfrm>
            <a:off x="226788" y="2745025"/>
            <a:ext cx="1641191" cy="937891"/>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t"/>
          <a:lstStyle/>
          <a:p>
            <a:pPr algn="ctr"/>
            <a:r>
              <a:rPr lang="en-US" sz="900" b="1" noProof="0"/>
              <a:t>M1 FMIS FILE (EQUATION: Accounting and non-accounting data)</a:t>
            </a:r>
          </a:p>
        </p:txBody>
      </p:sp>
      <p:sp>
        <p:nvSpPr>
          <p:cNvPr id="133" name="Rectangle: Rounded Corners 1218">
            <a:extLst>
              <a:ext uri="{FF2B5EF4-FFF2-40B4-BE49-F238E27FC236}">
                <a16:creationId xmlns:a16="http://schemas.microsoft.com/office/drawing/2014/main" id="{9704D721-800F-A4E3-AE74-C1427AB57C25}"/>
              </a:ext>
            </a:extLst>
          </p:cNvPr>
          <p:cNvSpPr/>
          <p:nvPr/>
        </p:nvSpPr>
        <p:spPr>
          <a:xfrm>
            <a:off x="240062" y="3804239"/>
            <a:ext cx="1614643" cy="937891"/>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b="1" kern="0" noProof="0">
                <a:solidFill>
                  <a:prstClr val="black"/>
                </a:solidFill>
                <a:latin typeface="Calibri" panose="020F0502020204030204"/>
              </a:rPr>
              <a:t>Output Manager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Calibri" panose="020F0502020204030204"/>
                <a:ea typeface="+mn-ea"/>
                <a:cs typeface="+mn-cs"/>
              </a:rPr>
              <a:t>(BDH Operation</a:t>
            </a:r>
            <a:r>
              <a:rPr lang="en-US" sz="900" b="1" kern="0" noProof="0">
                <a:solidFill>
                  <a:prstClr val="black"/>
                </a:solidFill>
                <a:latin typeface="Calibri" panose="020F0502020204030204"/>
              </a:rPr>
              <a:t>al Data)</a:t>
            </a:r>
            <a:endParaRPr kumimoji="0" lang="en-US" sz="9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4" name="Rectangle: Rounded Corners 1218">
            <a:extLst>
              <a:ext uri="{FF2B5EF4-FFF2-40B4-BE49-F238E27FC236}">
                <a16:creationId xmlns:a16="http://schemas.microsoft.com/office/drawing/2014/main" id="{BC59F932-5CF0-2AB4-5552-D8035252C0AF}"/>
              </a:ext>
            </a:extLst>
          </p:cNvPr>
          <p:cNvSpPr>
            <a:spLocks/>
          </p:cNvSpPr>
          <p:nvPr/>
        </p:nvSpPr>
        <p:spPr>
          <a:xfrm>
            <a:off x="240062" y="4872013"/>
            <a:ext cx="1614643" cy="937891"/>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b="1" kern="0" noProof="0">
                <a:solidFill>
                  <a:prstClr val="black"/>
                </a:solidFill>
                <a:latin typeface="Calibri" panose="020F0502020204030204"/>
              </a:rPr>
              <a:t>Output Manager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Calibri" panose="020F0502020204030204"/>
                <a:ea typeface="+mn-ea"/>
                <a:cs typeface="+mn-cs"/>
              </a:rPr>
              <a:t>(BDH Operation</a:t>
            </a:r>
            <a:r>
              <a:rPr lang="en-US" sz="900" b="1" kern="0" noProof="0">
                <a:solidFill>
                  <a:prstClr val="black"/>
                </a:solidFill>
                <a:latin typeface="Calibri" panose="020F0502020204030204"/>
              </a:rPr>
              <a:t>al Data)</a:t>
            </a:r>
            <a:endParaRPr kumimoji="0" lang="en-US" sz="9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5" name="Rectángulo: esquinas redondeadas 134">
            <a:extLst>
              <a:ext uri="{FF2B5EF4-FFF2-40B4-BE49-F238E27FC236}">
                <a16:creationId xmlns:a16="http://schemas.microsoft.com/office/drawing/2014/main" id="{D139D9D8-FCB8-9868-2940-EA2DF73DE986}"/>
              </a:ext>
            </a:extLst>
          </p:cNvPr>
          <p:cNvSpPr/>
          <p:nvPr/>
        </p:nvSpPr>
        <p:spPr>
          <a:xfrm>
            <a:off x="354584" y="1243739"/>
            <a:ext cx="1350928" cy="347869"/>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noProof="0"/>
              <a:t>Data Sources</a:t>
            </a:r>
          </a:p>
        </p:txBody>
      </p:sp>
      <p:sp>
        <p:nvSpPr>
          <p:cNvPr id="136" name="Rectangle: Rounded Corners 193">
            <a:extLst>
              <a:ext uri="{FF2B5EF4-FFF2-40B4-BE49-F238E27FC236}">
                <a16:creationId xmlns:a16="http://schemas.microsoft.com/office/drawing/2014/main" id="{BB070116-00FE-1CAF-EFFB-D6A66D7DB65E}"/>
              </a:ext>
            </a:extLst>
          </p:cNvPr>
          <p:cNvSpPr>
            <a:spLocks/>
          </p:cNvSpPr>
          <p:nvPr/>
        </p:nvSpPr>
        <p:spPr>
          <a:xfrm>
            <a:off x="2559724" y="1470451"/>
            <a:ext cx="1479566" cy="4449086"/>
          </a:xfrm>
          <a:prstGeom prst="roundRect">
            <a:avLst>
              <a:gd name="adj" fmla="val 3636"/>
            </a:avLst>
          </a:prstGeom>
          <a:solidFill>
            <a:srgbClr val="C00000"/>
          </a:solidFill>
          <a:ln w="6350" cap="flat" cmpd="sng" algn="ctr">
            <a:noFill/>
            <a:prstDash val="solid"/>
            <a:miter lim="800000"/>
            <a:headEnd type="none" w="med" len="med"/>
            <a:tailEnd type="none" w="med" len="med"/>
          </a:ln>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137" name="Rectángulo: esquinas redondeadas 136">
            <a:extLst>
              <a:ext uri="{FF2B5EF4-FFF2-40B4-BE49-F238E27FC236}">
                <a16:creationId xmlns:a16="http://schemas.microsoft.com/office/drawing/2014/main" id="{C495BED6-97F9-F318-FA72-999F48D259A9}"/>
              </a:ext>
            </a:extLst>
          </p:cNvPr>
          <p:cNvSpPr/>
          <p:nvPr/>
        </p:nvSpPr>
        <p:spPr>
          <a:xfrm>
            <a:off x="2624042" y="1243738"/>
            <a:ext cx="1350928" cy="347869"/>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noProof="0"/>
              <a:t>FMIS</a:t>
            </a:r>
          </a:p>
        </p:txBody>
      </p:sp>
      <p:sp>
        <p:nvSpPr>
          <p:cNvPr id="138" name="Rectangle: Rounded Corners 1218">
            <a:extLst>
              <a:ext uri="{FF2B5EF4-FFF2-40B4-BE49-F238E27FC236}">
                <a16:creationId xmlns:a16="http://schemas.microsoft.com/office/drawing/2014/main" id="{D100091E-C654-FA04-DEBE-5CF1BAC0B2A1}"/>
              </a:ext>
            </a:extLst>
          </p:cNvPr>
          <p:cNvSpPr/>
          <p:nvPr/>
        </p:nvSpPr>
        <p:spPr>
          <a:xfrm>
            <a:off x="2739613" y="1730973"/>
            <a:ext cx="1119787" cy="557017"/>
          </a:xfrm>
          <a:prstGeom prst="roundRect">
            <a:avLst>
              <a:gd name="adj" fmla="val 5394"/>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r>
              <a:rPr lang="en-US" sz="1000" b="1" noProof="0"/>
              <a:t>Process Engine</a:t>
            </a:r>
          </a:p>
        </p:txBody>
      </p:sp>
      <p:sp>
        <p:nvSpPr>
          <p:cNvPr id="139" name="Rectangle: Rounded Corners 1218">
            <a:extLst>
              <a:ext uri="{FF2B5EF4-FFF2-40B4-BE49-F238E27FC236}">
                <a16:creationId xmlns:a16="http://schemas.microsoft.com/office/drawing/2014/main" id="{34B02134-F044-81BE-4738-2C2066A48E15}"/>
              </a:ext>
            </a:extLst>
          </p:cNvPr>
          <p:cNvSpPr/>
          <p:nvPr/>
        </p:nvSpPr>
        <p:spPr>
          <a:xfrm>
            <a:off x="3171641" y="2288266"/>
            <a:ext cx="255505" cy="238715"/>
          </a:xfrm>
          <a:prstGeom prst="flowChartDecision">
            <a:avLst/>
          </a:prstGeom>
          <a:solidFill>
            <a:schemeClr val="bg1"/>
          </a:solidFill>
          <a:ln w="12700" cap="flat" cmpd="sng" algn="ctr">
            <a:solidFill>
              <a:srgbClr val="ED0202"/>
            </a:solidFill>
            <a:prstDash val="solid"/>
            <a:miter lim="800000"/>
          </a:ln>
          <a:effectLst>
            <a:outerShdw blurRad="50800" dist="38100" dir="5400000" algn="t" rotWithShape="0">
              <a:prstClr val="black">
                <a:alpha val="40000"/>
              </a:prstClr>
            </a:outerShdw>
          </a:effectLst>
        </p:spPr>
        <p:txBody>
          <a:bodyPr rtlCol="0" anchor="t"/>
          <a:lstStyle/>
          <a:p>
            <a:pPr algn="ctr"/>
            <a:endParaRPr lang="en-US" sz="900" b="1" noProof="0"/>
          </a:p>
        </p:txBody>
      </p:sp>
      <p:sp>
        <p:nvSpPr>
          <p:cNvPr id="174" name="Flecha: a la izquierda y derecha 1">
            <a:extLst>
              <a:ext uri="{FF2B5EF4-FFF2-40B4-BE49-F238E27FC236}">
                <a16:creationId xmlns:a16="http://schemas.microsoft.com/office/drawing/2014/main" id="{0858882D-4E1E-7B8F-FA38-000CAE5691D4}"/>
              </a:ext>
            </a:extLst>
          </p:cNvPr>
          <p:cNvSpPr/>
          <p:nvPr/>
        </p:nvSpPr>
        <p:spPr>
          <a:xfrm rot="19804682">
            <a:off x="9914038" y="2091819"/>
            <a:ext cx="315200" cy="114249"/>
          </a:xfrm>
          <a:prstGeom prst="rightArrow">
            <a:avLst/>
          </a:prstGeom>
          <a:solidFill>
            <a:srgbClr val="7599CF">
              <a:alpha val="50196"/>
            </a:srgb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Aptos" panose="02110004020202020204"/>
              <a:ea typeface="+mn-ea"/>
              <a:cs typeface="+mn-cs"/>
            </a:endParaRPr>
          </a:p>
        </p:txBody>
      </p:sp>
      <p:sp>
        <p:nvSpPr>
          <p:cNvPr id="3" name="Rectángulo: esquinas redondeadas 115">
            <a:extLst>
              <a:ext uri="{FF2B5EF4-FFF2-40B4-BE49-F238E27FC236}">
                <a16:creationId xmlns:a16="http://schemas.microsoft.com/office/drawing/2014/main" id="{18ABED05-C32A-6F09-5CEC-D192393EB8F3}"/>
              </a:ext>
            </a:extLst>
          </p:cNvPr>
          <p:cNvSpPr/>
          <p:nvPr/>
        </p:nvSpPr>
        <p:spPr>
          <a:xfrm>
            <a:off x="10514151" y="1608958"/>
            <a:ext cx="1021198" cy="347869"/>
          </a:xfrm>
          <a:prstGeom prst="rect">
            <a:avLst/>
          </a:prstGeom>
          <a:no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1" noProof="0">
                <a:solidFill>
                  <a:srgbClr val="7599CF"/>
                </a:solidFill>
              </a:rPr>
              <a:t>LLM Catalog</a:t>
            </a:r>
          </a:p>
        </p:txBody>
      </p:sp>
      <p:sp>
        <p:nvSpPr>
          <p:cNvPr id="27" name="Flecha: a la izquierda y derecha 1">
            <a:extLst>
              <a:ext uri="{FF2B5EF4-FFF2-40B4-BE49-F238E27FC236}">
                <a16:creationId xmlns:a16="http://schemas.microsoft.com/office/drawing/2014/main" id="{A0F26D27-2E07-9843-E785-A4F4B90D3951}"/>
              </a:ext>
            </a:extLst>
          </p:cNvPr>
          <p:cNvSpPr/>
          <p:nvPr/>
        </p:nvSpPr>
        <p:spPr>
          <a:xfrm>
            <a:off x="10019801" y="2232222"/>
            <a:ext cx="576000" cy="183920"/>
          </a:xfrm>
          <a:prstGeom prst="leftRightArrow">
            <a:avLst/>
          </a:prstGeom>
          <a:solidFill>
            <a:srgbClr val="7599CF">
              <a:alpha val="50196"/>
            </a:srgb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Aptos" panose="02110004020202020204"/>
              <a:ea typeface="+mn-ea"/>
              <a:cs typeface="+mn-cs"/>
            </a:endParaRPr>
          </a:p>
        </p:txBody>
      </p:sp>
      <p:sp>
        <p:nvSpPr>
          <p:cNvPr id="28" name="Flecha: a la izquierda y derecha 1">
            <a:extLst>
              <a:ext uri="{FF2B5EF4-FFF2-40B4-BE49-F238E27FC236}">
                <a16:creationId xmlns:a16="http://schemas.microsoft.com/office/drawing/2014/main" id="{B1B7E8C6-F464-5C21-32E0-999B64BBF3D7}"/>
              </a:ext>
            </a:extLst>
          </p:cNvPr>
          <p:cNvSpPr/>
          <p:nvPr/>
        </p:nvSpPr>
        <p:spPr>
          <a:xfrm rot="2319407">
            <a:off x="10427100" y="2087811"/>
            <a:ext cx="315200" cy="114249"/>
          </a:xfrm>
          <a:prstGeom prst="rightArrow">
            <a:avLst/>
          </a:prstGeom>
          <a:solidFill>
            <a:srgbClr val="7599CF">
              <a:alpha val="50196"/>
            </a:srgb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Aptos" panose="02110004020202020204"/>
              <a:ea typeface="+mn-ea"/>
              <a:cs typeface="+mn-cs"/>
            </a:endParaRPr>
          </a:p>
        </p:txBody>
      </p:sp>
      <p:pic>
        <p:nvPicPr>
          <p:cNvPr id="29" name="Graphic 28" descr="Storytelling with solid fill">
            <a:extLst>
              <a:ext uri="{FF2B5EF4-FFF2-40B4-BE49-F238E27FC236}">
                <a16:creationId xmlns:a16="http://schemas.microsoft.com/office/drawing/2014/main" id="{B30F6F84-445C-F19C-082B-B0512D2D63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47515" y="1652108"/>
            <a:ext cx="367642" cy="367642"/>
          </a:xfrm>
          <a:prstGeom prst="rect">
            <a:avLst/>
          </a:prstGeom>
        </p:spPr>
      </p:pic>
      <p:sp>
        <p:nvSpPr>
          <p:cNvPr id="37" name="CuadroTexto 184">
            <a:extLst>
              <a:ext uri="{FF2B5EF4-FFF2-40B4-BE49-F238E27FC236}">
                <a16:creationId xmlns:a16="http://schemas.microsoft.com/office/drawing/2014/main" id="{C6C0EA32-0AF6-2DC4-ECE0-C2874209A421}"/>
              </a:ext>
            </a:extLst>
          </p:cNvPr>
          <p:cNvSpPr txBox="1"/>
          <p:nvPr/>
        </p:nvSpPr>
        <p:spPr>
          <a:xfrm>
            <a:off x="7247335" y="3450411"/>
            <a:ext cx="219932" cy="230063"/>
          </a:xfrm>
          <a:prstGeom prst="rect">
            <a:avLst/>
          </a:prstGeom>
          <a:noFill/>
        </p:spPr>
        <p:txBody>
          <a:bodyPr wrap="none" rtlCol="0">
            <a:spAutoFit/>
          </a:bodyPr>
          <a:lstStyle/>
          <a:p>
            <a:pPr defTabSz="108000">
              <a:lnSpc>
                <a:spcPts val="300"/>
              </a:lnSpc>
            </a:pPr>
            <a:r>
              <a:rPr lang="en-US" sz="900" b="1" noProof="0"/>
              <a:t>.</a:t>
            </a:r>
          </a:p>
          <a:p>
            <a:pPr defTabSz="108000">
              <a:lnSpc>
                <a:spcPts val="300"/>
              </a:lnSpc>
            </a:pPr>
            <a:r>
              <a:rPr lang="en-US" sz="900" b="1" noProof="0"/>
              <a:t>.</a:t>
            </a:r>
          </a:p>
          <a:p>
            <a:pPr defTabSz="108000">
              <a:lnSpc>
                <a:spcPts val="300"/>
              </a:lnSpc>
            </a:pPr>
            <a:r>
              <a:rPr lang="en-US" sz="900" b="1" noProof="0"/>
              <a:t>.</a:t>
            </a:r>
          </a:p>
        </p:txBody>
      </p:sp>
      <p:pic>
        <p:nvPicPr>
          <p:cNvPr id="33" name="Gráfico 55" descr="Documento contorno">
            <a:extLst>
              <a:ext uri="{FF2B5EF4-FFF2-40B4-BE49-F238E27FC236}">
                <a16:creationId xmlns:a16="http://schemas.microsoft.com/office/drawing/2014/main" id="{703B0949-2AFF-208E-C3E7-FF347DC93E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1562" y="3246472"/>
            <a:ext cx="350512" cy="350512"/>
          </a:xfrm>
          <a:prstGeom prst="rect">
            <a:avLst/>
          </a:prstGeom>
        </p:spPr>
      </p:pic>
      <p:pic>
        <p:nvPicPr>
          <p:cNvPr id="34" name="Gráfico 56" descr="Servidor contorno">
            <a:extLst>
              <a:ext uri="{FF2B5EF4-FFF2-40B4-BE49-F238E27FC236}">
                <a16:creationId xmlns:a16="http://schemas.microsoft.com/office/drawing/2014/main" id="{B2A8A696-13F6-8EBC-4F8C-B529BCDF7D18}"/>
              </a:ext>
            </a:extLst>
          </p:cNvPr>
          <p:cNvPicPr>
            <a:picLocks noChangeAspect="1"/>
          </p:cNvPicPr>
          <p:nvPr/>
        </p:nvPicPr>
        <p:blipFill>
          <a:blip r:embed="rId10">
            <a:extLst>
              <a:ext uri="{96DAC541-7B7A-43D3-8B79-37D633B846F1}">
                <asvg:svgBlip xmlns:asvg="http://schemas.microsoft.com/office/drawing/2016/SVG/main" r:embed="rId11"/>
              </a:ext>
            </a:extLst>
          </a:blip>
          <a:srcRect b="33102"/>
          <a:stretch>
            <a:fillRect/>
          </a:stretch>
        </p:blipFill>
        <p:spPr>
          <a:xfrm>
            <a:off x="793758" y="4243760"/>
            <a:ext cx="460124" cy="307815"/>
          </a:xfrm>
          <a:prstGeom prst="rect">
            <a:avLst/>
          </a:prstGeom>
        </p:spPr>
      </p:pic>
      <p:pic>
        <p:nvPicPr>
          <p:cNvPr id="35" name="Gráfico 61" descr="Nube contorno">
            <a:extLst>
              <a:ext uri="{FF2B5EF4-FFF2-40B4-BE49-F238E27FC236}">
                <a16:creationId xmlns:a16="http://schemas.microsoft.com/office/drawing/2014/main" id="{0DB9B006-13A9-ACD0-47D3-DEDDF75171B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0137" y="2167655"/>
            <a:ext cx="367368" cy="367368"/>
          </a:xfrm>
          <a:prstGeom prst="rect">
            <a:avLst/>
          </a:prstGeom>
        </p:spPr>
      </p:pic>
      <p:pic>
        <p:nvPicPr>
          <p:cNvPr id="36" name="Gráfico 1343" descr="Sobre contorno">
            <a:extLst>
              <a:ext uri="{FF2B5EF4-FFF2-40B4-BE49-F238E27FC236}">
                <a16:creationId xmlns:a16="http://schemas.microsoft.com/office/drawing/2014/main" id="{4B65831B-75D9-6D51-43FD-742A302EA48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0692" y="5232712"/>
            <a:ext cx="487582" cy="487582"/>
          </a:xfrm>
          <a:prstGeom prst="rect">
            <a:avLst/>
          </a:prstGeom>
        </p:spPr>
      </p:pic>
      <p:sp>
        <p:nvSpPr>
          <p:cNvPr id="65" name="Arrow: Right 498">
            <a:extLst>
              <a:ext uri="{FF2B5EF4-FFF2-40B4-BE49-F238E27FC236}">
                <a16:creationId xmlns:a16="http://schemas.microsoft.com/office/drawing/2014/main" id="{315588E1-0749-CEAE-D8F3-C9A698EEA04D}"/>
              </a:ext>
            </a:extLst>
          </p:cNvPr>
          <p:cNvSpPr/>
          <p:nvPr/>
        </p:nvSpPr>
        <p:spPr>
          <a:xfrm>
            <a:off x="1921452" y="1534638"/>
            <a:ext cx="828000" cy="715322"/>
          </a:xfrm>
          <a:prstGeom prst="rightArrow">
            <a:avLst/>
          </a:prstGeom>
          <a:solidFill>
            <a:srgbClr val="C00000"/>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US" sz="1050" b="1" noProof="0">
                <a:latin typeface="Calibri" panose="020F0502020204030204" pitchFamily="34" charset="0"/>
                <a:ea typeface="Calibri" panose="020F0502020204030204" pitchFamily="34" charset="0"/>
                <a:cs typeface="Calibri" panose="020F0502020204030204" pitchFamily="34" charset="0"/>
              </a:rPr>
              <a:t>Ingestion</a:t>
            </a:r>
          </a:p>
        </p:txBody>
      </p:sp>
      <p:cxnSp>
        <p:nvCxnSpPr>
          <p:cNvPr id="67" name="Conector recto 66">
            <a:extLst>
              <a:ext uri="{FF2B5EF4-FFF2-40B4-BE49-F238E27FC236}">
                <a16:creationId xmlns:a16="http://schemas.microsoft.com/office/drawing/2014/main" id="{4FB15058-8825-4888-0D63-82CD50B23178}"/>
              </a:ext>
            </a:extLst>
          </p:cNvPr>
          <p:cNvCxnSpPr>
            <a:cxnSpLocks/>
          </p:cNvCxnSpPr>
          <p:nvPr/>
        </p:nvCxnSpPr>
        <p:spPr>
          <a:xfrm flipH="1" flipV="1">
            <a:off x="3299394" y="2297792"/>
            <a:ext cx="113" cy="20355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3" name="Conector recto de flecha 72">
            <a:extLst>
              <a:ext uri="{FF2B5EF4-FFF2-40B4-BE49-F238E27FC236}">
                <a16:creationId xmlns:a16="http://schemas.microsoft.com/office/drawing/2014/main" id="{42D9E58E-962A-9FB1-7F7E-4A3B6FE0F11C}"/>
              </a:ext>
            </a:extLst>
          </p:cNvPr>
          <p:cNvCxnSpPr>
            <a:cxnSpLocks/>
            <a:stCxn id="139" idx="3"/>
          </p:cNvCxnSpPr>
          <p:nvPr/>
        </p:nvCxnSpPr>
        <p:spPr>
          <a:xfrm>
            <a:off x="3427146" y="2407624"/>
            <a:ext cx="1292938" cy="619324"/>
          </a:xfrm>
          <a:prstGeom prst="bentConnector3">
            <a:avLst>
              <a:gd name="adj1" fmla="val 50000"/>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grpSp>
        <p:nvGrpSpPr>
          <p:cNvPr id="86" name="Grupo 85">
            <a:extLst>
              <a:ext uri="{FF2B5EF4-FFF2-40B4-BE49-F238E27FC236}">
                <a16:creationId xmlns:a16="http://schemas.microsoft.com/office/drawing/2014/main" id="{D3EE430E-C0CA-21EB-C384-9BBDA1B5D907}"/>
              </a:ext>
            </a:extLst>
          </p:cNvPr>
          <p:cNvGrpSpPr/>
          <p:nvPr/>
        </p:nvGrpSpPr>
        <p:grpSpPr>
          <a:xfrm>
            <a:off x="2750600" y="3558102"/>
            <a:ext cx="1119787" cy="717107"/>
            <a:chOff x="2737330" y="3574391"/>
            <a:chExt cx="1119787" cy="717107"/>
          </a:xfrm>
        </p:grpSpPr>
        <p:sp>
          <p:nvSpPr>
            <p:cNvPr id="84" name="Rectangle: Rounded Corners 1218">
              <a:extLst>
                <a:ext uri="{FF2B5EF4-FFF2-40B4-BE49-F238E27FC236}">
                  <a16:creationId xmlns:a16="http://schemas.microsoft.com/office/drawing/2014/main" id="{D3C62175-CB63-FBCC-F8AC-E2A7570A7992}"/>
                </a:ext>
              </a:extLst>
            </p:cNvPr>
            <p:cNvSpPr/>
            <p:nvPr/>
          </p:nvSpPr>
          <p:spPr>
            <a:xfrm>
              <a:off x="2737330" y="3574391"/>
              <a:ext cx="1119787" cy="717107"/>
            </a:xfrm>
            <a:prstGeom prst="roundRect">
              <a:avLst>
                <a:gd name="adj" fmla="val 5394"/>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rtlCol="0" anchor="t"/>
            <a:lstStyle/>
            <a:p>
              <a:pPr algn="ctr"/>
              <a:r>
                <a:rPr lang="en-US" sz="900" b="1" noProof="0"/>
                <a:t>FMIs Oracle DB</a:t>
              </a:r>
            </a:p>
          </p:txBody>
        </p:sp>
        <p:grpSp>
          <p:nvGrpSpPr>
            <p:cNvPr id="140" name="Database3" descr="{&quot;Key&quot;:&quot;POWER_USER_SHAPE_ICON&quot;,&quot;Value&quot;:&quot;POWER_USER_SHAPE_ICON_STYLE_1&quot;}">
              <a:extLst>
                <a:ext uri="{FF2B5EF4-FFF2-40B4-BE49-F238E27FC236}">
                  <a16:creationId xmlns:a16="http://schemas.microsoft.com/office/drawing/2014/main" id="{050338B5-4343-FB4C-2A28-88F0EB798E38}"/>
                </a:ext>
              </a:extLst>
            </p:cNvPr>
            <p:cNvGrpSpPr>
              <a:grpSpLocks noChangeAspect="1"/>
            </p:cNvGrpSpPr>
            <p:nvPr/>
          </p:nvGrpSpPr>
          <p:grpSpPr>
            <a:xfrm>
              <a:off x="3155825" y="3798334"/>
              <a:ext cx="264993" cy="424592"/>
              <a:chOff x="3805239" y="5622926"/>
              <a:chExt cx="279400" cy="447676"/>
            </a:xfrm>
            <a:solidFill>
              <a:schemeClr val="dk1"/>
            </a:solidFill>
          </p:grpSpPr>
          <p:sp>
            <p:nvSpPr>
              <p:cNvPr id="141" name="Freeform 490">
                <a:extLst>
                  <a:ext uri="{FF2B5EF4-FFF2-40B4-BE49-F238E27FC236}">
                    <a16:creationId xmlns:a16="http://schemas.microsoft.com/office/drawing/2014/main" id="{7D90D87F-3D28-C701-1120-AE516EE39477}"/>
                  </a:ext>
                </a:extLst>
              </p:cNvPr>
              <p:cNvSpPr>
                <a:spLocks noEditPoints="1"/>
              </p:cNvSpPr>
              <p:nvPr/>
            </p:nvSpPr>
            <p:spPr bwMode="auto">
              <a:xfrm>
                <a:off x="3805239" y="5622926"/>
                <a:ext cx="279400" cy="131763"/>
              </a:xfrm>
              <a:custGeom>
                <a:avLst/>
                <a:gdLst>
                  <a:gd name="T0" fmla="*/ 184 w 368"/>
                  <a:gd name="T1" fmla="*/ 17 h 173"/>
                  <a:gd name="T2" fmla="*/ 16 w 368"/>
                  <a:gd name="T3" fmla="*/ 86 h 173"/>
                  <a:gd name="T4" fmla="*/ 184 w 368"/>
                  <a:gd name="T5" fmla="*/ 156 h 173"/>
                  <a:gd name="T6" fmla="*/ 351 w 368"/>
                  <a:gd name="T7" fmla="*/ 86 h 173"/>
                  <a:gd name="T8" fmla="*/ 184 w 368"/>
                  <a:gd name="T9" fmla="*/ 17 h 173"/>
                  <a:gd name="T10" fmla="*/ 184 w 368"/>
                  <a:gd name="T11" fmla="*/ 173 h 173"/>
                  <a:gd name="T12" fmla="*/ 0 w 368"/>
                  <a:gd name="T13" fmla="*/ 86 h 173"/>
                  <a:gd name="T14" fmla="*/ 184 w 368"/>
                  <a:gd name="T15" fmla="*/ 0 h 173"/>
                  <a:gd name="T16" fmla="*/ 368 w 368"/>
                  <a:gd name="T17" fmla="*/ 86 h 173"/>
                  <a:gd name="T18" fmla="*/ 184 w 368"/>
                  <a:gd name="T19"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173">
                    <a:moveTo>
                      <a:pt x="184" y="17"/>
                    </a:moveTo>
                    <a:cubicBezTo>
                      <a:pt x="84" y="17"/>
                      <a:pt x="16" y="53"/>
                      <a:pt x="16" y="86"/>
                    </a:cubicBezTo>
                    <a:cubicBezTo>
                      <a:pt x="16" y="120"/>
                      <a:pt x="84" y="156"/>
                      <a:pt x="184" y="156"/>
                    </a:cubicBezTo>
                    <a:cubicBezTo>
                      <a:pt x="284" y="156"/>
                      <a:pt x="351" y="120"/>
                      <a:pt x="351" y="86"/>
                    </a:cubicBezTo>
                    <a:cubicBezTo>
                      <a:pt x="351" y="53"/>
                      <a:pt x="284" y="17"/>
                      <a:pt x="184" y="17"/>
                    </a:cubicBezTo>
                    <a:close/>
                    <a:moveTo>
                      <a:pt x="184" y="173"/>
                    </a:moveTo>
                    <a:cubicBezTo>
                      <a:pt x="81" y="173"/>
                      <a:pt x="0" y="135"/>
                      <a:pt x="0" y="86"/>
                    </a:cubicBezTo>
                    <a:cubicBezTo>
                      <a:pt x="0" y="38"/>
                      <a:pt x="81" y="0"/>
                      <a:pt x="184" y="0"/>
                    </a:cubicBezTo>
                    <a:cubicBezTo>
                      <a:pt x="287" y="0"/>
                      <a:pt x="368" y="38"/>
                      <a:pt x="368" y="86"/>
                    </a:cubicBezTo>
                    <a:cubicBezTo>
                      <a:pt x="368" y="135"/>
                      <a:pt x="287" y="173"/>
                      <a:pt x="184" y="1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42" name="Freeform 491">
                <a:extLst>
                  <a:ext uri="{FF2B5EF4-FFF2-40B4-BE49-F238E27FC236}">
                    <a16:creationId xmlns:a16="http://schemas.microsoft.com/office/drawing/2014/main" id="{A1C95BA6-3060-FC8B-FF2A-00F6D904B5E9}"/>
                  </a:ext>
                </a:extLst>
              </p:cNvPr>
              <p:cNvSpPr>
                <a:spLocks/>
              </p:cNvSpPr>
              <p:nvPr/>
            </p:nvSpPr>
            <p:spPr bwMode="auto">
              <a:xfrm>
                <a:off x="3805239" y="5768976"/>
                <a:ext cx="279400" cy="65088"/>
              </a:xfrm>
              <a:custGeom>
                <a:avLst/>
                <a:gdLst>
                  <a:gd name="T0" fmla="*/ 184 w 368"/>
                  <a:gd name="T1" fmla="*/ 86 h 86"/>
                  <a:gd name="T2" fmla="*/ 0 w 368"/>
                  <a:gd name="T3" fmla="*/ 0 h 86"/>
                  <a:gd name="T4" fmla="*/ 16 w 368"/>
                  <a:gd name="T5" fmla="*/ 0 h 86"/>
                  <a:gd name="T6" fmla="*/ 184 w 368"/>
                  <a:gd name="T7" fmla="*/ 69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3"/>
                      <a:pt x="84" y="69"/>
                      <a:pt x="184" y="69"/>
                    </a:cubicBezTo>
                    <a:cubicBezTo>
                      <a:pt x="284" y="69"/>
                      <a:pt x="351" y="33"/>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43" name="Freeform 492">
                <a:extLst>
                  <a:ext uri="{FF2B5EF4-FFF2-40B4-BE49-F238E27FC236}">
                    <a16:creationId xmlns:a16="http://schemas.microsoft.com/office/drawing/2014/main" id="{CE8D536C-2112-3D04-730C-02A994E8F2CC}"/>
                  </a:ext>
                </a:extLst>
              </p:cNvPr>
              <p:cNvSpPr>
                <a:spLocks/>
              </p:cNvSpPr>
              <p:nvPr/>
            </p:nvSpPr>
            <p:spPr bwMode="auto">
              <a:xfrm>
                <a:off x="3805239" y="5848351"/>
                <a:ext cx="279400" cy="65088"/>
              </a:xfrm>
              <a:custGeom>
                <a:avLst/>
                <a:gdLst>
                  <a:gd name="T0" fmla="*/ 184 w 368"/>
                  <a:gd name="T1" fmla="*/ 86 h 86"/>
                  <a:gd name="T2" fmla="*/ 0 w 368"/>
                  <a:gd name="T3" fmla="*/ 0 h 86"/>
                  <a:gd name="T4" fmla="*/ 16 w 368"/>
                  <a:gd name="T5" fmla="*/ 0 h 86"/>
                  <a:gd name="T6" fmla="*/ 184 w 368"/>
                  <a:gd name="T7" fmla="*/ 70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4"/>
                      <a:pt x="84" y="70"/>
                      <a:pt x="184" y="70"/>
                    </a:cubicBezTo>
                    <a:cubicBezTo>
                      <a:pt x="284" y="70"/>
                      <a:pt x="351" y="34"/>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44" name="Freeform 493">
                <a:extLst>
                  <a:ext uri="{FF2B5EF4-FFF2-40B4-BE49-F238E27FC236}">
                    <a16:creationId xmlns:a16="http://schemas.microsoft.com/office/drawing/2014/main" id="{6F753673-787D-655E-5354-DC71E9295E4B}"/>
                  </a:ext>
                </a:extLst>
              </p:cNvPr>
              <p:cNvSpPr>
                <a:spLocks/>
              </p:cNvSpPr>
              <p:nvPr/>
            </p:nvSpPr>
            <p:spPr bwMode="auto">
              <a:xfrm>
                <a:off x="3805239" y="5689601"/>
                <a:ext cx="279400" cy="304800"/>
              </a:xfrm>
              <a:custGeom>
                <a:avLst/>
                <a:gdLst>
                  <a:gd name="T0" fmla="*/ 184 w 368"/>
                  <a:gd name="T1" fmla="*/ 400 h 400"/>
                  <a:gd name="T2" fmla="*/ 0 w 368"/>
                  <a:gd name="T3" fmla="*/ 314 h 400"/>
                  <a:gd name="T4" fmla="*/ 0 w 368"/>
                  <a:gd name="T5" fmla="*/ 0 h 400"/>
                  <a:gd name="T6" fmla="*/ 16 w 368"/>
                  <a:gd name="T7" fmla="*/ 0 h 400"/>
                  <a:gd name="T8" fmla="*/ 16 w 368"/>
                  <a:gd name="T9" fmla="*/ 314 h 400"/>
                  <a:gd name="T10" fmla="*/ 184 w 368"/>
                  <a:gd name="T11" fmla="*/ 383 h 400"/>
                  <a:gd name="T12" fmla="*/ 351 w 368"/>
                  <a:gd name="T13" fmla="*/ 314 h 400"/>
                  <a:gd name="T14" fmla="*/ 351 w 368"/>
                  <a:gd name="T15" fmla="*/ 0 h 400"/>
                  <a:gd name="T16" fmla="*/ 368 w 368"/>
                  <a:gd name="T17" fmla="*/ 0 h 400"/>
                  <a:gd name="T18" fmla="*/ 368 w 368"/>
                  <a:gd name="T19" fmla="*/ 314 h 400"/>
                  <a:gd name="T20" fmla="*/ 184 w 368"/>
                  <a:gd name="T21"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400">
                    <a:moveTo>
                      <a:pt x="184" y="400"/>
                    </a:moveTo>
                    <a:cubicBezTo>
                      <a:pt x="81" y="400"/>
                      <a:pt x="0" y="362"/>
                      <a:pt x="0" y="314"/>
                    </a:cubicBezTo>
                    <a:lnTo>
                      <a:pt x="0" y="0"/>
                    </a:lnTo>
                    <a:lnTo>
                      <a:pt x="16" y="0"/>
                    </a:lnTo>
                    <a:lnTo>
                      <a:pt x="16" y="314"/>
                    </a:lnTo>
                    <a:cubicBezTo>
                      <a:pt x="16" y="347"/>
                      <a:pt x="84" y="383"/>
                      <a:pt x="184" y="383"/>
                    </a:cubicBezTo>
                    <a:cubicBezTo>
                      <a:pt x="284" y="383"/>
                      <a:pt x="351" y="347"/>
                      <a:pt x="351" y="314"/>
                    </a:cubicBezTo>
                    <a:lnTo>
                      <a:pt x="351" y="0"/>
                    </a:lnTo>
                    <a:lnTo>
                      <a:pt x="368" y="0"/>
                    </a:lnTo>
                    <a:lnTo>
                      <a:pt x="368" y="314"/>
                    </a:lnTo>
                    <a:cubicBezTo>
                      <a:pt x="368" y="362"/>
                      <a:pt x="287" y="400"/>
                      <a:pt x="184" y="40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45" name="Freeform 494">
                <a:extLst>
                  <a:ext uri="{FF2B5EF4-FFF2-40B4-BE49-F238E27FC236}">
                    <a16:creationId xmlns:a16="http://schemas.microsoft.com/office/drawing/2014/main" id="{E22DD13E-99C8-CF51-B4C7-CEF1B9205C09}"/>
                  </a:ext>
                </a:extLst>
              </p:cNvPr>
              <p:cNvSpPr>
                <a:spLocks noEditPoints="1"/>
              </p:cNvSpPr>
              <p:nvPr/>
            </p:nvSpPr>
            <p:spPr bwMode="auto">
              <a:xfrm>
                <a:off x="3905251" y="5778501"/>
                <a:ext cx="80963" cy="15875"/>
              </a:xfrm>
              <a:custGeom>
                <a:avLst/>
                <a:gdLst>
                  <a:gd name="T0" fmla="*/ 87 w 106"/>
                  <a:gd name="T1" fmla="*/ 3 h 22"/>
                  <a:gd name="T2" fmla="*/ 103 w 106"/>
                  <a:gd name="T3" fmla="*/ 0 h 22"/>
                  <a:gd name="T4" fmla="*/ 106 w 106"/>
                  <a:gd name="T5" fmla="*/ 17 h 22"/>
                  <a:gd name="T6" fmla="*/ 89 w 106"/>
                  <a:gd name="T7" fmla="*/ 20 h 22"/>
                  <a:gd name="T8" fmla="*/ 87 w 106"/>
                  <a:gd name="T9" fmla="*/ 3 h 22"/>
                  <a:gd name="T10" fmla="*/ 8 w 106"/>
                  <a:gd name="T11" fmla="*/ 18 h 22"/>
                  <a:gd name="T12" fmla="*/ 0 w 106"/>
                  <a:gd name="T13" fmla="*/ 17 h 22"/>
                  <a:gd name="T14" fmla="*/ 3 w 106"/>
                  <a:gd name="T15" fmla="*/ 0 h 22"/>
                  <a:gd name="T16" fmla="*/ 19 w 106"/>
                  <a:gd name="T17" fmla="*/ 3 h 22"/>
                  <a:gd name="T18" fmla="*/ 17 w 106"/>
                  <a:gd name="T19" fmla="*/ 20 h 22"/>
                  <a:gd name="T20" fmla="*/ 8 w 106"/>
                  <a:gd name="T21" fmla="*/ 18 h 22"/>
                  <a:gd name="T22" fmla="*/ 45 w 106"/>
                  <a:gd name="T23" fmla="*/ 22 h 22"/>
                  <a:gd name="T24" fmla="*/ 45 w 106"/>
                  <a:gd name="T25" fmla="*/ 5 h 22"/>
                  <a:gd name="T26" fmla="*/ 61 w 106"/>
                  <a:gd name="T27" fmla="*/ 5 h 22"/>
                  <a:gd name="T28" fmla="*/ 61 w 106"/>
                  <a:gd name="T29" fmla="*/ 22 h 22"/>
                  <a:gd name="T30" fmla="*/ 53 w 106"/>
                  <a:gd name="T31" fmla="*/ 22 h 22"/>
                  <a:gd name="T32" fmla="*/ 45 w 106"/>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2">
                    <a:moveTo>
                      <a:pt x="87" y="3"/>
                    </a:moveTo>
                    <a:lnTo>
                      <a:pt x="103" y="0"/>
                    </a:lnTo>
                    <a:lnTo>
                      <a:pt x="106" y="17"/>
                    </a:lnTo>
                    <a:lnTo>
                      <a:pt x="89" y="20"/>
                    </a:lnTo>
                    <a:lnTo>
                      <a:pt x="87" y="3"/>
                    </a:lnTo>
                    <a:close/>
                    <a:moveTo>
                      <a:pt x="8" y="18"/>
                    </a:moveTo>
                    <a:lnTo>
                      <a:pt x="0" y="17"/>
                    </a:lnTo>
                    <a:lnTo>
                      <a:pt x="3" y="0"/>
                    </a:lnTo>
                    <a:lnTo>
                      <a:pt x="19" y="3"/>
                    </a:lnTo>
                    <a:lnTo>
                      <a:pt x="17" y="20"/>
                    </a:lnTo>
                    <a:lnTo>
                      <a:pt x="8" y="18"/>
                    </a:lnTo>
                    <a:close/>
                    <a:moveTo>
                      <a:pt x="45" y="22"/>
                    </a:moveTo>
                    <a:lnTo>
                      <a:pt x="45" y="5"/>
                    </a:lnTo>
                    <a:lnTo>
                      <a:pt x="61" y="5"/>
                    </a:lnTo>
                    <a:lnTo>
                      <a:pt x="61" y="22"/>
                    </a:lnTo>
                    <a:lnTo>
                      <a:pt x="53" y="22"/>
                    </a:lnTo>
                    <a:lnTo>
                      <a:pt x="4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46" name="Freeform 495">
                <a:extLst>
                  <a:ext uri="{FF2B5EF4-FFF2-40B4-BE49-F238E27FC236}">
                    <a16:creationId xmlns:a16="http://schemas.microsoft.com/office/drawing/2014/main" id="{6FCA0747-0867-6B77-B1B8-1825155B84FA}"/>
                  </a:ext>
                </a:extLst>
              </p:cNvPr>
              <p:cNvSpPr>
                <a:spLocks/>
              </p:cNvSpPr>
              <p:nvPr/>
            </p:nvSpPr>
            <p:spPr bwMode="auto">
              <a:xfrm>
                <a:off x="3805239" y="5762626"/>
                <a:ext cx="279400" cy="71438"/>
              </a:xfrm>
              <a:custGeom>
                <a:avLst/>
                <a:gdLst>
                  <a:gd name="T0" fmla="*/ 184 w 368"/>
                  <a:gd name="T1" fmla="*/ 95 h 95"/>
                  <a:gd name="T2" fmla="*/ 0 w 368"/>
                  <a:gd name="T3" fmla="*/ 9 h 95"/>
                  <a:gd name="T4" fmla="*/ 0 w 368"/>
                  <a:gd name="T5" fmla="*/ 0 h 95"/>
                  <a:gd name="T6" fmla="*/ 16 w 368"/>
                  <a:gd name="T7" fmla="*/ 0 h 95"/>
                  <a:gd name="T8" fmla="*/ 16 w 368"/>
                  <a:gd name="T9" fmla="*/ 9 h 95"/>
                  <a:gd name="T10" fmla="*/ 184 w 368"/>
                  <a:gd name="T11" fmla="*/ 78 h 95"/>
                  <a:gd name="T12" fmla="*/ 351 w 368"/>
                  <a:gd name="T13" fmla="*/ 9 h 95"/>
                  <a:gd name="T14" fmla="*/ 351 w 368"/>
                  <a:gd name="T15" fmla="*/ 0 h 95"/>
                  <a:gd name="T16" fmla="*/ 368 w 368"/>
                  <a:gd name="T17" fmla="*/ 0 h 95"/>
                  <a:gd name="T18" fmla="*/ 368 w 368"/>
                  <a:gd name="T19" fmla="*/ 9 h 95"/>
                  <a:gd name="T20" fmla="*/ 184 w 368"/>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95">
                    <a:moveTo>
                      <a:pt x="184" y="95"/>
                    </a:moveTo>
                    <a:cubicBezTo>
                      <a:pt x="81" y="95"/>
                      <a:pt x="0" y="57"/>
                      <a:pt x="0" y="9"/>
                    </a:cubicBezTo>
                    <a:lnTo>
                      <a:pt x="0" y="0"/>
                    </a:lnTo>
                    <a:lnTo>
                      <a:pt x="16" y="0"/>
                    </a:lnTo>
                    <a:lnTo>
                      <a:pt x="16" y="9"/>
                    </a:lnTo>
                    <a:cubicBezTo>
                      <a:pt x="16" y="42"/>
                      <a:pt x="84" y="78"/>
                      <a:pt x="184" y="78"/>
                    </a:cubicBezTo>
                    <a:cubicBezTo>
                      <a:pt x="284" y="78"/>
                      <a:pt x="351" y="42"/>
                      <a:pt x="351" y="9"/>
                    </a:cubicBezTo>
                    <a:lnTo>
                      <a:pt x="351" y="0"/>
                    </a:lnTo>
                    <a:lnTo>
                      <a:pt x="368" y="0"/>
                    </a:lnTo>
                    <a:lnTo>
                      <a:pt x="368" y="9"/>
                    </a:lnTo>
                    <a:cubicBezTo>
                      <a:pt x="368" y="57"/>
                      <a:pt x="287" y="95"/>
                      <a:pt x="184" y="9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47" name="Freeform 496">
                <a:extLst>
                  <a:ext uri="{FF2B5EF4-FFF2-40B4-BE49-F238E27FC236}">
                    <a16:creationId xmlns:a16="http://schemas.microsoft.com/office/drawing/2014/main" id="{2A634D1B-7C48-431C-C89F-E0DFAE5B7139}"/>
                  </a:ext>
                </a:extLst>
              </p:cNvPr>
              <p:cNvSpPr>
                <a:spLocks noEditPoints="1"/>
              </p:cNvSpPr>
              <p:nvPr/>
            </p:nvSpPr>
            <p:spPr bwMode="auto">
              <a:xfrm>
                <a:off x="3905251" y="5857876"/>
                <a:ext cx="80963" cy="15875"/>
              </a:xfrm>
              <a:custGeom>
                <a:avLst/>
                <a:gdLst>
                  <a:gd name="T0" fmla="*/ 87 w 106"/>
                  <a:gd name="T1" fmla="*/ 2 h 21"/>
                  <a:gd name="T2" fmla="*/ 95 w 106"/>
                  <a:gd name="T3" fmla="*/ 1 h 21"/>
                  <a:gd name="T4" fmla="*/ 95 w 106"/>
                  <a:gd name="T5" fmla="*/ 1 h 21"/>
                  <a:gd name="T6" fmla="*/ 103 w 106"/>
                  <a:gd name="T7" fmla="*/ 0 h 21"/>
                  <a:gd name="T8" fmla="*/ 106 w 106"/>
                  <a:gd name="T9" fmla="*/ 16 h 21"/>
                  <a:gd name="T10" fmla="*/ 89 w 106"/>
                  <a:gd name="T11" fmla="*/ 19 h 21"/>
                  <a:gd name="T12" fmla="*/ 87 w 106"/>
                  <a:gd name="T13" fmla="*/ 2 h 21"/>
                  <a:gd name="T14" fmla="*/ 8 w 106"/>
                  <a:gd name="T15" fmla="*/ 17 h 21"/>
                  <a:gd name="T16" fmla="*/ 0 w 106"/>
                  <a:gd name="T17" fmla="*/ 16 h 21"/>
                  <a:gd name="T18" fmla="*/ 3 w 106"/>
                  <a:gd name="T19" fmla="*/ 0 h 21"/>
                  <a:gd name="T20" fmla="*/ 19 w 106"/>
                  <a:gd name="T21" fmla="*/ 2 h 21"/>
                  <a:gd name="T22" fmla="*/ 17 w 106"/>
                  <a:gd name="T23" fmla="*/ 19 h 21"/>
                  <a:gd name="T24" fmla="*/ 8 w 106"/>
                  <a:gd name="T25" fmla="*/ 17 h 21"/>
                  <a:gd name="T26" fmla="*/ 45 w 106"/>
                  <a:gd name="T27" fmla="*/ 21 h 21"/>
                  <a:gd name="T28" fmla="*/ 45 w 106"/>
                  <a:gd name="T29" fmla="*/ 4 h 21"/>
                  <a:gd name="T30" fmla="*/ 61 w 106"/>
                  <a:gd name="T31" fmla="*/ 4 h 21"/>
                  <a:gd name="T32" fmla="*/ 61 w 106"/>
                  <a:gd name="T33" fmla="*/ 21 h 21"/>
                  <a:gd name="T34" fmla="*/ 53 w 106"/>
                  <a:gd name="T35" fmla="*/ 21 h 21"/>
                  <a:gd name="T36" fmla="*/ 45 w 106"/>
                  <a:gd name="T3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21">
                    <a:moveTo>
                      <a:pt x="87" y="2"/>
                    </a:moveTo>
                    <a:lnTo>
                      <a:pt x="95" y="1"/>
                    </a:lnTo>
                    <a:lnTo>
                      <a:pt x="95" y="1"/>
                    </a:lnTo>
                    <a:lnTo>
                      <a:pt x="103" y="0"/>
                    </a:lnTo>
                    <a:lnTo>
                      <a:pt x="106" y="16"/>
                    </a:lnTo>
                    <a:lnTo>
                      <a:pt x="89" y="19"/>
                    </a:lnTo>
                    <a:lnTo>
                      <a:pt x="87" y="2"/>
                    </a:lnTo>
                    <a:close/>
                    <a:moveTo>
                      <a:pt x="8" y="17"/>
                    </a:moveTo>
                    <a:lnTo>
                      <a:pt x="0" y="16"/>
                    </a:lnTo>
                    <a:lnTo>
                      <a:pt x="3" y="0"/>
                    </a:lnTo>
                    <a:lnTo>
                      <a:pt x="19" y="2"/>
                    </a:lnTo>
                    <a:lnTo>
                      <a:pt x="17" y="19"/>
                    </a:lnTo>
                    <a:lnTo>
                      <a:pt x="8" y="17"/>
                    </a:lnTo>
                    <a:close/>
                    <a:moveTo>
                      <a:pt x="45" y="21"/>
                    </a:moveTo>
                    <a:lnTo>
                      <a:pt x="45" y="4"/>
                    </a:lnTo>
                    <a:lnTo>
                      <a:pt x="61" y="4"/>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49" name="Freeform 497">
                <a:extLst>
                  <a:ext uri="{FF2B5EF4-FFF2-40B4-BE49-F238E27FC236}">
                    <a16:creationId xmlns:a16="http://schemas.microsoft.com/office/drawing/2014/main" id="{A91FE6CA-4381-56DD-1231-6E7A50A48B32}"/>
                  </a:ext>
                </a:extLst>
              </p:cNvPr>
              <p:cNvSpPr>
                <a:spLocks noEditPoints="1"/>
              </p:cNvSpPr>
              <p:nvPr/>
            </p:nvSpPr>
            <p:spPr bwMode="auto">
              <a:xfrm>
                <a:off x="3905251" y="5937251"/>
                <a:ext cx="80963" cy="15875"/>
              </a:xfrm>
              <a:custGeom>
                <a:avLst/>
                <a:gdLst>
                  <a:gd name="T0" fmla="*/ 87 w 106"/>
                  <a:gd name="T1" fmla="*/ 3 h 21"/>
                  <a:gd name="T2" fmla="*/ 103 w 106"/>
                  <a:gd name="T3" fmla="*/ 0 h 21"/>
                  <a:gd name="T4" fmla="*/ 106 w 106"/>
                  <a:gd name="T5" fmla="*/ 16 h 21"/>
                  <a:gd name="T6" fmla="*/ 89 w 106"/>
                  <a:gd name="T7" fmla="*/ 19 h 21"/>
                  <a:gd name="T8" fmla="*/ 87 w 106"/>
                  <a:gd name="T9" fmla="*/ 3 h 21"/>
                  <a:gd name="T10" fmla="*/ 8 w 106"/>
                  <a:gd name="T11" fmla="*/ 18 h 21"/>
                  <a:gd name="T12" fmla="*/ 0 w 106"/>
                  <a:gd name="T13" fmla="*/ 16 h 21"/>
                  <a:gd name="T14" fmla="*/ 3 w 106"/>
                  <a:gd name="T15" fmla="*/ 0 h 21"/>
                  <a:gd name="T16" fmla="*/ 19 w 106"/>
                  <a:gd name="T17" fmla="*/ 3 h 21"/>
                  <a:gd name="T18" fmla="*/ 17 w 106"/>
                  <a:gd name="T19" fmla="*/ 19 h 21"/>
                  <a:gd name="T20" fmla="*/ 8 w 106"/>
                  <a:gd name="T21" fmla="*/ 18 h 21"/>
                  <a:gd name="T22" fmla="*/ 45 w 106"/>
                  <a:gd name="T23" fmla="*/ 21 h 21"/>
                  <a:gd name="T24" fmla="*/ 45 w 106"/>
                  <a:gd name="T25" fmla="*/ 5 h 21"/>
                  <a:gd name="T26" fmla="*/ 61 w 106"/>
                  <a:gd name="T27" fmla="*/ 5 h 21"/>
                  <a:gd name="T28" fmla="*/ 61 w 106"/>
                  <a:gd name="T29" fmla="*/ 21 h 21"/>
                  <a:gd name="T30" fmla="*/ 53 w 106"/>
                  <a:gd name="T31" fmla="*/ 21 h 21"/>
                  <a:gd name="T32" fmla="*/ 45 w 10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1">
                    <a:moveTo>
                      <a:pt x="87" y="3"/>
                    </a:moveTo>
                    <a:lnTo>
                      <a:pt x="103" y="0"/>
                    </a:lnTo>
                    <a:lnTo>
                      <a:pt x="106" y="16"/>
                    </a:lnTo>
                    <a:lnTo>
                      <a:pt x="89" y="19"/>
                    </a:lnTo>
                    <a:lnTo>
                      <a:pt x="87" y="3"/>
                    </a:lnTo>
                    <a:close/>
                    <a:moveTo>
                      <a:pt x="8" y="18"/>
                    </a:moveTo>
                    <a:lnTo>
                      <a:pt x="0" y="16"/>
                    </a:lnTo>
                    <a:lnTo>
                      <a:pt x="3" y="0"/>
                    </a:lnTo>
                    <a:lnTo>
                      <a:pt x="19" y="3"/>
                    </a:lnTo>
                    <a:lnTo>
                      <a:pt x="17" y="19"/>
                    </a:lnTo>
                    <a:lnTo>
                      <a:pt x="8" y="18"/>
                    </a:lnTo>
                    <a:close/>
                    <a:moveTo>
                      <a:pt x="45" y="21"/>
                    </a:moveTo>
                    <a:lnTo>
                      <a:pt x="45" y="5"/>
                    </a:lnTo>
                    <a:lnTo>
                      <a:pt x="61" y="5"/>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54" name="Rectangle 498">
                <a:extLst>
                  <a:ext uri="{FF2B5EF4-FFF2-40B4-BE49-F238E27FC236}">
                    <a16:creationId xmlns:a16="http://schemas.microsoft.com/office/drawing/2014/main" id="{8B33BDFE-12E3-EC07-D611-A3FDCAFDCB5A}"/>
                  </a:ext>
                </a:extLst>
              </p:cNvPr>
              <p:cNvSpPr>
                <a:spLocks noChangeArrowheads="1"/>
              </p:cNvSpPr>
              <p:nvPr/>
            </p:nvSpPr>
            <p:spPr bwMode="auto">
              <a:xfrm>
                <a:off x="3938589" y="5980114"/>
                <a:ext cx="1270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55" name="Rectangle 499">
                <a:extLst>
                  <a:ext uri="{FF2B5EF4-FFF2-40B4-BE49-F238E27FC236}">
                    <a16:creationId xmlns:a16="http://schemas.microsoft.com/office/drawing/2014/main" id="{A638A268-F6E0-3CFA-28E0-4B19CBAC217B}"/>
                  </a:ext>
                </a:extLst>
              </p:cNvPr>
              <p:cNvSpPr>
                <a:spLocks noChangeArrowheads="1"/>
              </p:cNvSpPr>
              <p:nvPr/>
            </p:nvSpPr>
            <p:spPr bwMode="auto">
              <a:xfrm>
                <a:off x="38052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56" name="Freeform 500">
                <a:extLst>
                  <a:ext uri="{FF2B5EF4-FFF2-40B4-BE49-F238E27FC236}">
                    <a16:creationId xmlns:a16="http://schemas.microsoft.com/office/drawing/2014/main" id="{8B022853-C7D2-537E-CA15-A4DFD3042589}"/>
                  </a:ext>
                </a:extLst>
              </p:cNvPr>
              <p:cNvSpPr>
                <a:spLocks noEditPoints="1"/>
              </p:cNvSpPr>
              <p:nvPr/>
            </p:nvSpPr>
            <p:spPr bwMode="auto">
              <a:xfrm>
                <a:off x="3919539" y="6018214"/>
                <a:ext cx="50800" cy="52388"/>
              </a:xfrm>
              <a:custGeom>
                <a:avLst/>
                <a:gdLst>
                  <a:gd name="T0" fmla="*/ 34 w 68"/>
                  <a:gd name="T1" fmla="*/ 16 h 68"/>
                  <a:gd name="T2" fmla="*/ 16 w 68"/>
                  <a:gd name="T3" fmla="*/ 34 h 68"/>
                  <a:gd name="T4" fmla="*/ 34 w 68"/>
                  <a:gd name="T5" fmla="*/ 51 h 68"/>
                  <a:gd name="T6" fmla="*/ 51 w 68"/>
                  <a:gd name="T7" fmla="*/ 34 h 68"/>
                  <a:gd name="T8" fmla="*/ 34 w 68"/>
                  <a:gd name="T9" fmla="*/ 16 h 68"/>
                  <a:gd name="T10" fmla="*/ 34 w 68"/>
                  <a:gd name="T11" fmla="*/ 68 h 68"/>
                  <a:gd name="T12" fmla="*/ 0 w 68"/>
                  <a:gd name="T13" fmla="*/ 34 h 68"/>
                  <a:gd name="T14" fmla="*/ 34 w 68"/>
                  <a:gd name="T15" fmla="*/ 0 h 68"/>
                  <a:gd name="T16" fmla="*/ 68 w 68"/>
                  <a:gd name="T17" fmla="*/ 34 h 68"/>
                  <a:gd name="T18" fmla="*/ 34 w 68"/>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16"/>
                    </a:moveTo>
                    <a:cubicBezTo>
                      <a:pt x="24" y="16"/>
                      <a:pt x="16" y="24"/>
                      <a:pt x="16" y="34"/>
                    </a:cubicBezTo>
                    <a:cubicBezTo>
                      <a:pt x="16" y="43"/>
                      <a:pt x="24" y="51"/>
                      <a:pt x="34" y="51"/>
                    </a:cubicBezTo>
                    <a:cubicBezTo>
                      <a:pt x="43" y="51"/>
                      <a:pt x="51" y="43"/>
                      <a:pt x="51" y="34"/>
                    </a:cubicBezTo>
                    <a:cubicBezTo>
                      <a:pt x="51" y="24"/>
                      <a:pt x="43" y="16"/>
                      <a:pt x="34" y="16"/>
                    </a:cubicBezTo>
                    <a:close/>
                    <a:moveTo>
                      <a:pt x="34" y="68"/>
                    </a:moveTo>
                    <a:cubicBezTo>
                      <a:pt x="15" y="68"/>
                      <a:pt x="0" y="52"/>
                      <a:pt x="0" y="34"/>
                    </a:cubicBezTo>
                    <a:cubicBezTo>
                      <a:pt x="0" y="15"/>
                      <a:pt x="15" y="0"/>
                      <a:pt x="34" y="0"/>
                    </a:cubicBezTo>
                    <a:cubicBezTo>
                      <a:pt x="53" y="0"/>
                      <a:pt x="68" y="15"/>
                      <a:pt x="68" y="34"/>
                    </a:cubicBezTo>
                    <a:cubicBezTo>
                      <a:pt x="68" y="52"/>
                      <a:pt x="53" y="68"/>
                      <a:pt x="34"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57" name="Rectangle 501">
                <a:extLst>
                  <a:ext uri="{FF2B5EF4-FFF2-40B4-BE49-F238E27FC236}">
                    <a16:creationId xmlns:a16="http://schemas.microsoft.com/office/drawing/2014/main" id="{EBD63FB2-9CEC-64A1-A66B-D3DB3C8B9CCF}"/>
                  </a:ext>
                </a:extLst>
              </p:cNvPr>
              <p:cNvSpPr>
                <a:spLocks noChangeArrowheads="1"/>
              </p:cNvSpPr>
              <p:nvPr/>
            </p:nvSpPr>
            <p:spPr bwMode="auto">
              <a:xfrm>
                <a:off x="39576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noProof="0"/>
              </a:p>
            </p:txBody>
          </p:sp>
        </p:grpSp>
      </p:grpSp>
      <p:sp>
        <p:nvSpPr>
          <p:cNvPr id="90" name="Rectangle: Rounded Corners 1218">
            <a:extLst>
              <a:ext uri="{FF2B5EF4-FFF2-40B4-BE49-F238E27FC236}">
                <a16:creationId xmlns:a16="http://schemas.microsoft.com/office/drawing/2014/main" id="{1BED3D6E-4B9B-AA5E-7718-56927400773F}"/>
              </a:ext>
            </a:extLst>
          </p:cNvPr>
          <p:cNvSpPr/>
          <p:nvPr/>
        </p:nvSpPr>
        <p:spPr>
          <a:xfrm>
            <a:off x="2750600" y="5102111"/>
            <a:ext cx="1119787" cy="717107"/>
          </a:xfrm>
          <a:prstGeom prst="roundRect">
            <a:avLst>
              <a:gd name="adj" fmla="val 5394"/>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rtlCol="0" anchor="t"/>
          <a:lstStyle/>
          <a:p>
            <a:pPr algn="ctr"/>
            <a:r>
              <a:rPr lang="en-US" sz="900" b="1" noProof="0"/>
              <a:t>Dashboard</a:t>
            </a:r>
          </a:p>
        </p:txBody>
      </p:sp>
      <p:grpSp>
        <p:nvGrpSpPr>
          <p:cNvPr id="159" name="Analytics25" descr="{&quot;Key&quot;:&quot;POWER_USER_SHAPE_ICON&quot;,&quot;Value&quot;:&quot;POWER_USER_SHAPE_ICON_STYLE_1&quot;}">
            <a:extLst>
              <a:ext uri="{FF2B5EF4-FFF2-40B4-BE49-F238E27FC236}">
                <a16:creationId xmlns:a16="http://schemas.microsoft.com/office/drawing/2014/main" id="{62C66753-E4AD-9FB1-0380-36B26373DEBB}"/>
              </a:ext>
            </a:extLst>
          </p:cNvPr>
          <p:cNvGrpSpPr>
            <a:grpSpLocks noChangeAspect="1"/>
          </p:cNvGrpSpPr>
          <p:nvPr/>
        </p:nvGrpSpPr>
        <p:grpSpPr>
          <a:xfrm>
            <a:off x="3182009" y="5421404"/>
            <a:ext cx="256968" cy="337201"/>
            <a:chOff x="4452938" y="3203575"/>
            <a:chExt cx="400050" cy="495300"/>
          </a:xfrm>
          <a:solidFill>
            <a:schemeClr val="dk1"/>
          </a:solidFill>
        </p:grpSpPr>
        <p:sp>
          <p:nvSpPr>
            <p:cNvPr id="161" name="Freeform 628">
              <a:extLst>
                <a:ext uri="{FF2B5EF4-FFF2-40B4-BE49-F238E27FC236}">
                  <a16:creationId xmlns:a16="http://schemas.microsoft.com/office/drawing/2014/main" id="{369490EA-1D77-AA58-9E9F-9E887D308B5F}"/>
                </a:ext>
              </a:extLst>
            </p:cNvPr>
            <p:cNvSpPr>
              <a:spLocks/>
            </p:cNvSpPr>
            <p:nvPr/>
          </p:nvSpPr>
          <p:spPr bwMode="auto">
            <a:xfrm>
              <a:off x="4452938" y="3203575"/>
              <a:ext cx="355600" cy="495300"/>
            </a:xfrm>
            <a:custGeom>
              <a:avLst/>
              <a:gdLst>
                <a:gd name="T0" fmla="*/ 382 w 389"/>
                <a:gd name="T1" fmla="*/ 543 h 543"/>
                <a:gd name="T2" fmla="*/ 8 w 389"/>
                <a:gd name="T3" fmla="*/ 543 h 543"/>
                <a:gd name="T4" fmla="*/ 0 w 389"/>
                <a:gd name="T5" fmla="*/ 536 h 543"/>
                <a:gd name="T6" fmla="*/ 0 w 389"/>
                <a:gd name="T7" fmla="*/ 7 h 543"/>
                <a:gd name="T8" fmla="*/ 8 w 389"/>
                <a:gd name="T9" fmla="*/ 0 h 543"/>
                <a:gd name="T10" fmla="*/ 382 w 389"/>
                <a:gd name="T11" fmla="*/ 0 h 543"/>
                <a:gd name="T12" fmla="*/ 389 w 389"/>
                <a:gd name="T13" fmla="*/ 7 h 543"/>
                <a:gd name="T14" fmla="*/ 389 w 389"/>
                <a:gd name="T15" fmla="*/ 389 h 543"/>
                <a:gd name="T16" fmla="*/ 382 w 389"/>
                <a:gd name="T17" fmla="*/ 396 h 543"/>
                <a:gd name="T18" fmla="*/ 374 w 389"/>
                <a:gd name="T19" fmla="*/ 389 h 543"/>
                <a:gd name="T20" fmla="*/ 374 w 389"/>
                <a:gd name="T21" fmla="*/ 14 h 543"/>
                <a:gd name="T22" fmla="*/ 15 w 389"/>
                <a:gd name="T23" fmla="*/ 14 h 543"/>
                <a:gd name="T24" fmla="*/ 15 w 389"/>
                <a:gd name="T25" fmla="*/ 529 h 543"/>
                <a:gd name="T26" fmla="*/ 374 w 389"/>
                <a:gd name="T27" fmla="*/ 529 h 543"/>
                <a:gd name="T28" fmla="*/ 374 w 389"/>
                <a:gd name="T29" fmla="*/ 518 h 543"/>
                <a:gd name="T30" fmla="*/ 382 w 389"/>
                <a:gd name="T31" fmla="*/ 511 h 543"/>
                <a:gd name="T32" fmla="*/ 389 w 389"/>
                <a:gd name="T33" fmla="*/ 518 h 543"/>
                <a:gd name="T34" fmla="*/ 389 w 389"/>
                <a:gd name="T35" fmla="*/ 536 h 543"/>
                <a:gd name="T36" fmla="*/ 382 w 389"/>
                <a:gd name="T37" fmla="*/ 54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9" h="543">
                  <a:moveTo>
                    <a:pt x="382" y="543"/>
                  </a:moveTo>
                  <a:lnTo>
                    <a:pt x="8" y="543"/>
                  </a:lnTo>
                  <a:cubicBezTo>
                    <a:pt x="4" y="543"/>
                    <a:pt x="0" y="540"/>
                    <a:pt x="0" y="536"/>
                  </a:cubicBezTo>
                  <a:lnTo>
                    <a:pt x="0" y="7"/>
                  </a:lnTo>
                  <a:cubicBezTo>
                    <a:pt x="0" y="3"/>
                    <a:pt x="4" y="0"/>
                    <a:pt x="8" y="0"/>
                  </a:cubicBezTo>
                  <a:lnTo>
                    <a:pt x="382" y="0"/>
                  </a:lnTo>
                  <a:cubicBezTo>
                    <a:pt x="386" y="0"/>
                    <a:pt x="389" y="3"/>
                    <a:pt x="389" y="7"/>
                  </a:cubicBezTo>
                  <a:lnTo>
                    <a:pt x="389" y="389"/>
                  </a:lnTo>
                  <a:cubicBezTo>
                    <a:pt x="389" y="393"/>
                    <a:pt x="386" y="396"/>
                    <a:pt x="382" y="396"/>
                  </a:cubicBezTo>
                  <a:cubicBezTo>
                    <a:pt x="378" y="396"/>
                    <a:pt x="374" y="393"/>
                    <a:pt x="374" y="389"/>
                  </a:cubicBezTo>
                  <a:lnTo>
                    <a:pt x="374" y="14"/>
                  </a:lnTo>
                  <a:lnTo>
                    <a:pt x="15" y="14"/>
                  </a:lnTo>
                  <a:lnTo>
                    <a:pt x="15" y="529"/>
                  </a:lnTo>
                  <a:lnTo>
                    <a:pt x="374" y="529"/>
                  </a:lnTo>
                  <a:lnTo>
                    <a:pt x="374" y="518"/>
                  </a:lnTo>
                  <a:cubicBezTo>
                    <a:pt x="374" y="514"/>
                    <a:pt x="378" y="511"/>
                    <a:pt x="382" y="511"/>
                  </a:cubicBezTo>
                  <a:cubicBezTo>
                    <a:pt x="386" y="511"/>
                    <a:pt x="389" y="514"/>
                    <a:pt x="389" y="518"/>
                  </a:cubicBezTo>
                  <a:lnTo>
                    <a:pt x="389" y="536"/>
                  </a:lnTo>
                  <a:cubicBezTo>
                    <a:pt x="389" y="540"/>
                    <a:pt x="386" y="543"/>
                    <a:pt x="382" y="5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62" name="Freeform 629">
              <a:extLst>
                <a:ext uri="{FF2B5EF4-FFF2-40B4-BE49-F238E27FC236}">
                  <a16:creationId xmlns:a16="http://schemas.microsoft.com/office/drawing/2014/main" id="{27E3E26D-704F-E145-7CA5-4A7151E91FEF}"/>
                </a:ext>
              </a:extLst>
            </p:cNvPr>
            <p:cNvSpPr>
              <a:spLocks noEditPoints="1"/>
            </p:cNvSpPr>
            <p:nvPr/>
          </p:nvSpPr>
          <p:spPr bwMode="auto">
            <a:xfrm>
              <a:off x="4741863" y="3562350"/>
              <a:ext cx="111125" cy="109538"/>
            </a:xfrm>
            <a:custGeom>
              <a:avLst/>
              <a:gdLst>
                <a:gd name="T0" fmla="*/ 13 w 121"/>
                <a:gd name="T1" fmla="*/ 30 h 120"/>
                <a:gd name="T2" fmla="*/ 13 w 121"/>
                <a:gd name="T3" fmla="*/ 30 h 120"/>
                <a:gd name="T4" fmla="*/ 16 w 121"/>
                <a:gd name="T5" fmla="*/ 33 h 120"/>
                <a:gd name="T6" fmla="*/ 85 w 121"/>
                <a:gd name="T7" fmla="*/ 102 h 120"/>
                <a:gd name="T8" fmla="*/ 101 w 121"/>
                <a:gd name="T9" fmla="*/ 102 h 120"/>
                <a:gd name="T10" fmla="*/ 101 w 121"/>
                <a:gd name="T11" fmla="*/ 86 h 120"/>
                <a:gd name="T12" fmla="*/ 32 w 121"/>
                <a:gd name="T13" fmla="*/ 17 h 120"/>
                <a:gd name="T14" fmla="*/ 16 w 121"/>
                <a:gd name="T15" fmla="*/ 33 h 120"/>
                <a:gd name="T16" fmla="*/ 93 w 121"/>
                <a:gd name="T17" fmla="*/ 120 h 120"/>
                <a:gd name="T18" fmla="*/ 75 w 121"/>
                <a:gd name="T19" fmla="*/ 112 h 120"/>
                <a:gd name="T20" fmla="*/ 3 w 121"/>
                <a:gd name="T21" fmla="*/ 40 h 120"/>
                <a:gd name="T22" fmla="*/ 0 w 121"/>
                <a:gd name="T23" fmla="*/ 33 h 120"/>
                <a:gd name="T24" fmla="*/ 3 w 121"/>
                <a:gd name="T25" fmla="*/ 25 h 120"/>
                <a:gd name="T26" fmla="*/ 24 w 121"/>
                <a:gd name="T27" fmla="*/ 4 h 120"/>
                <a:gd name="T28" fmla="*/ 40 w 121"/>
                <a:gd name="T29" fmla="*/ 4 h 120"/>
                <a:gd name="T30" fmla="*/ 111 w 121"/>
                <a:gd name="T31" fmla="*/ 75 h 120"/>
                <a:gd name="T32" fmla="*/ 111 w 121"/>
                <a:gd name="T33" fmla="*/ 112 h 120"/>
                <a:gd name="T34" fmla="*/ 93 w 121"/>
                <a:gd name="T3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120">
                  <a:moveTo>
                    <a:pt x="13" y="30"/>
                  </a:moveTo>
                  <a:lnTo>
                    <a:pt x="13" y="30"/>
                  </a:lnTo>
                  <a:close/>
                  <a:moveTo>
                    <a:pt x="16" y="33"/>
                  </a:moveTo>
                  <a:lnTo>
                    <a:pt x="85" y="102"/>
                  </a:lnTo>
                  <a:cubicBezTo>
                    <a:pt x="89" y="106"/>
                    <a:pt x="97" y="106"/>
                    <a:pt x="101" y="102"/>
                  </a:cubicBezTo>
                  <a:cubicBezTo>
                    <a:pt x="105" y="97"/>
                    <a:pt x="105" y="90"/>
                    <a:pt x="101" y="86"/>
                  </a:cubicBezTo>
                  <a:lnTo>
                    <a:pt x="32" y="17"/>
                  </a:lnTo>
                  <a:lnTo>
                    <a:pt x="16" y="33"/>
                  </a:lnTo>
                  <a:close/>
                  <a:moveTo>
                    <a:pt x="93" y="120"/>
                  </a:moveTo>
                  <a:cubicBezTo>
                    <a:pt x="86" y="120"/>
                    <a:pt x="80" y="117"/>
                    <a:pt x="75" y="112"/>
                  </a:cubicBezTo>
                  <a:lnTo>
                    <a:pt x="3" y="40"/>
                  </a:lnTo>
                  <a:cubicBezTo>
                    <a:pt x="1" y="38"/>
                    <a:pt x="0" y="35"/>
                    <a:pt x="0" y="33"/>
                  </a:cubicBezTo>
                  <a:cubicBezTo>
                    <a:pt x="0" y="30"/>
                    <a:pt x="1" y="27"/>
                    <a:pt x="3" y="25"/>
                  </a:cubicBezTo>
                  <a:lnTo>
                    <a:pt x="24" y="4"/>
                  </a:lnTo>
                  <a:cubicBezTo>
                    <a:pt x="28" y="0"/>
                    <a:pt x="35" y="0"/>
                    <a:pt x="40" y="4"/>
                  </a:cubicBezTo>
                  <a:lnTo>
                    <a:pt x="111" y="75"/>
                  </a:lnTo>
                  <a:cubicBezTo>
                    <a:pt x="121" y="86"/>
                    <a:pt x="121" y="102"/>
                    <a:pt x="111" y="112"/>
                  </a:cubicBezTo>
                  <a:cubicBezTo>
                    <a:pt x="106" y="117"/>
                    <a:pt x="100" y="120"/>
                    <a:pt x="93" y="1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63" name="Freeform 630">
              <a:extLst>
                <a:ext uri="{FF2B5EF4-FFF2-40B4-BE49-F238E27FC236}">
                  <a16:creationId xmlns:a16="http://schemas.microsoft.com/office/drawing/2014/main" id="{96CBDBBA-A44F-FA7A-2133-2312DA807740}"/>
                </a:ext>
              </a:extLst>
            </p:cNvPr>
            <p:cNvSpPr>
              <a:spLocks/>
            </p:cNvSpPr>
            <p:nvPr/>
          </p:nvSpPr>
          <p:spPr bwMode="auto">
            <a:xfrm>
              <a:off x="4729163" y="3549650"/>
              <a:ext cx="44450" cy="44450"/>
            </a:xfrm>
            <a:custGeom>
              <a:avLst/>
              <a:gdLst>
                <a:gd name="T0" fmla="*/ 25 w 49"/>
                <a:gd name="T1" fmla="*/ 48 h 48"/>
                <a:gd name="T2" fmla="*/ 19 w 49"/>
                <a:gd name="T3" fmla="*/ 46 h 48"/>
                <a:gd name="T4" fmla="*/ 3 w 49"/>
                <a:gd name="T5" fmla="*/ 30 h 48"/>
                <a:gd name="T6" fmla="*/ 3 w 49"/>
                <a:gd name="T7" fmla="*/ 20 h 48"/>
                <a:gd name="T8" fmla="*/ 14 w 49"/>
                <a:gd name="T9" fmla="*/ 20 h 48"/>
                <a:gd name="T10" fmla="*/ 25 w 49"/>
                <a:gd name="T11" fmla="*/ 30 h 48"/>
                <a:gd name="T12" fmla="*/ 31 w 49"/>
                <a:gd name="T13" fmla="*/ 24 h 48"/>
                <a:gd name="T14" fmla="*/ 20 w 49"/>
                <a:gd name="T15" fmla="*/ 13 h 48"/>
                <a:gd name="T16" fmla="*/ 20 w 49"/>
                <a:gd name="T17" fmla="*/ 3 h 48"/>
                <a:gd name="T18" fmla="*/ 30 w 49"/>
                <a:gd name="T19" fmla="*/ 3 h 48"/>
                <a:gd name="T20" fmla="*/ 46 w 49"/>
                <a:gd name="T21" fmla="*/ 19 h 48"/>
                <a:gd name="T22" fmla="*/ 46 w 49"/>
                <a:gd name="T23" fmla="*/ 29 h 48"/>
                <a:gd name="T24" fmla="*/ 30 w 49"/>
                <a:gd name="T25" fmla="*/ 46 h 48"/>
                <a:gd name="T26" fmla="*/ 25 w 49"/>
                <a:gd name="T2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48">
                  <a:moveTo>
                    <a:pt x="25" y="48"/>
                  </a:moveTo>
                  <a:cubicBezTo>
                    <a:pt x="23" y="48"/>
                    <a:pt x="21" y="47"/>
                    <a:pt x="19" y="46"/>
                  </a:cubicBezTo>
                  <a:lnTo>
                    <a:pt x="3" y="30"/>
                  </a:lnTo>
                  <a:cubicBezTo>
                    <a:pt x="0" y="27"/>
                    <a:pt x="0" y="22"/>
                    <a:pt x="3" y="20"/>
                  </a:cubicBezTo>
                  <a:cubicBezTo>
                    <a:pt x="6" y="17"/>
                    <a:pt x="11" y="17"/>
                    <a:pt x="14" y="20"/>
                  </a:cubicBezTo>
                  <a:lnTo>
                    <a:pt x="25" y="30"/>
                  </a:lnTo>
                  <a:lnTo>
                    <a:pt x="31" y="24"/>
                  </a:lnTo>
                  <a:lnTo>
                    <a:pt x="20" y="13"/>
                  </a:lnTo>
                  <a:cubicBezTo>
                    <a:pt x="17" y="10"/>
                    <a:pt x="17" y="6"/>
                    <a:pt x="20" y="3"/>
                  </a:cubicBezTo>
                  <a:cubicBezTo>
                    <a:pt x="23" y="0"/>
                    <a:pt x="27" y="0"/>
                    <a:pt x="30" y="3"/>
                  </a:cubicBezTo>
                  <a:lnTo>
                    <a:pt x="46" y="19"/>
                  </a:lnTo>
                  <a:cubicBezTo>
                    <a:pt x="49" y="22"/>
                    <a:pt x="49" y="27"/>
                    <a:pt x="46" y="29"/>
                  </a:cubicBezTo>
                  <a:lnTo>
                    <a:pt x="30" y="46"/>
                  </a:lnTo>
                  <a:cubicBezTo>
                    <a:pt x="28" y="47"/>
                    <a:pt x="26" y="48"/>
                    <a:pt x="25" y="4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64" name="Freeform 631">
              <a:extLst>
                <a:ext uri="{FF2B5EF4-FFF2-40B4-BE49-F238E27FC236}">
                  <a16:creationId xmlns:a16="http://schemas.microsoft.com/office/drawing/2014/main" id="{76243997-E624-7E03-8844-43C49D3B2A88}"/>
                </a:ext>
              </a:extLst>
            </p:cNvPr>
            <p:cNvSpPr>
              <a:spLocks noEditPoints="1"/>
            </p:cNvSpPr>
            <p:nvPr/>
          </p:nvSpPr>
          <p:spPr bwMode="auto">
            <a:xfrm>
              <a:off x="4594226" y="3414713"/>
              <a:ext cx="188913" cy="180975"/>
            </a:xfrm>
            <a:custGeom>
              <a:avLst/>
              <a:gdLst>
                <a:gd name="T0" fmla="*/ 104 w 207"/>
                <a:gd name="T1" fmla="*/ 23 h 198"/>
                <a:gd name="T2" fmla="*/ 47 w 207"/>
                <a:gd name="T3" fmla="*/ 47 h 198"/>
                <a:gd name="T4" fmla="*/ 47 w 207"/>
                <a:gd name="T5" fmla="*/ 160 h 198"/>
                <a:gd name="T6" fmla="*/ 104 w 207"/>
                <a:gd name="T7" fmla="*/ 183 h 198"/>
                <a:gd name="T8" fmla="*/ 160 w 207"/>
                <a:gd name="T9" fmla="*/ 160 h 198"/>
                <a:gd name="T10" fmla="*/ 184 w 207"/>
                <a:gd name="T11" fmla="*/ 103 h 198"/>
                <a:gd name="T12" fmla="*/ 160 w 207"/>
                <a:gd name="T13" fmla="*/ 47 h 198"/>
                <a:gd name="T14" fmla="*/ 104 w 207"/>
                <a:gd name="T15" fmla="*/ 23 h 198"/>
                <a:gd name="T16" fmla="*/ 104 w 207"/>
                <a:gd name="T17" fmla="*/ 198 h 198"/>
                <a:gd name="T18" fmla="*/ 37 w 207"/>
                <a:gd name="T19" fmla="*/ 170 h 198"/>
                <a:gd name="T20" fmla="*/ 37 w 207"/>
                <a:gd name="T21" fmla="*/ 36 h 198"/>
                <a:gd name="T22" fmla="*/ 171 w 207"/>
                <a:gd name="T23" fmla="*/ 36 h 198"/>
                <a:gd name="T24" fmla="*/ 171 w 207"/>
                <a:gd name="T25" fmla="*/ 170 h 198"/>
                <a:gd name="T26" fmla="*/ 104 w 207"/>
                <a:gd name="T2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 h="198">
                  <a:moveTo>
                    <a:pt x="104" y="23"/>
                  </a:moveTo>
                  <a:cubicBezTo>
                    <a:pt x="82" y="23"/>
                    <a:pt x="62" y="32"/>
                    <a:pt x="47" y="47"/>
                  </a:cubicBezTo>
                  <a:cubicBezTo>
                    <a:pt x="16" y="78"/>
                    <a:pt x="16" y="129"/>
                    <a:pt x="47" y="160"/>
                  </a:cubicBezTo>
                  <a:cubicBezTo>
                    <a:pt x="62" y="175"/>
                    <a:pt x="82" y="183"/>
                    <a:pt x="104" y="183"/>
                  </a:cubicBezTo>
                  <a:cubicBezTo>
                    <a:pt x="125" y="183"/>
                    <a:pt x="145" y="175"/>
                    <a:pt x="160" y="160"/>
                  </a:cubicBezTo>
                  <a:cubicBezTo>
                    <a:pt x="175" y="145"/>
                    <a:pt x="184" y="125"/>
                    <a:pt x="184" y="103"/>
                  </a:cubicBezTo>
                  <a:cubicBezTo>
                    <a:pt x="184" y="82"/>
                    <a:pt x="175" y="62"/>
                    <a:pt x="160" y="47"/>
                  </a:cubicBezTo>
                  <a:cubicBezTo>
                    <a:pt x="145" y="32"/>
                    <a:pt x="125" y="23"/>
                    <a:pt x="104" y="23"/>
                  </a:cubicBezTo>
                  <a:close/>
                  <a:moveTo>
                    <a:pt x="104" y="198"/>
                  </a:moveTo>
                  <a:cubicBezTo>
                    <a:pt x="79" y="198"/>
                    <a:pt x="55" y="189"/>
                    <a:pt x="37" y="170"/>
                  </a:cubicBezTo>
                  <a:cubicBezTo>
                    <a:pt x="0" y="133"/>
                    <a:pt x="0" y="73"/>
                    <a:pt x="37" y="36"/>
                  </a:cubicBezTo>
                  <a:cubicBezTo>
                    <a:pt x="74" y="0"/>
                    <a:pt x="134" y="0"/>
                    <a:pt x="171" y="36"/>
                  </a:cubicBezTo>
                  <a:cubicBezTo>
                    <a:pt x="207" y="73"/>
                    <a:pt x="207" y="133"/>
                    <a:pt x="171" y="170"/>
                  </a:cubicBezTo>
                  <a:cubicBezTo>
                    <a:pt x="152" y="189"/>
                    <a:pt x="128" y="198"/>
                    <a:pt x="104" y="19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65" name="Freeform 632">
              <a:extLst>
                <a:ext uri="{FF2B5EF4-FFF2-40B4-BE49-F238E27FC236}">
                  <a16:creationId xmlns:a16="http://schemas.microsoft.com/office/drawing/2014/main" id="{6F5933DB-8812-BB12-C0A8-1C99031CC4CD}"/>
                </a:ext>
              </a:extLst>
            </p:cNvPr>
            <p:cNvSpPr>
              <a:spLocks noEditPoints="1"/>
            </p:cNvSpPr>
            <p:nvPr/>
          </p:nvSpPr>
          <p:spPr bwMode="auto">
            <a:xfrm>
              <a:off x="4489451" y="3452813"/>
              <a:ext cx="63500" cy="101600"/>
            </a:xfrm>
            <a:custGeom>
              <a:avLst/>
              <a:gdLst>
                <a:gd name="T0" fmla="*/ 15 w 70"/>
                <a:gd name="T1" fmla="*/ 98 h 112"/>
                <a:gd name="T2" fmla="*/ 56 w 70"/>
                <a:gd name="T3" fmla="*/ 98 h 112"/>
                <a:gd name="T4" fmla="*/ 56 w 70"/>
                <a:gd name="T5" fmla="*/ 15 h 112"/>
                <a:gd name="T6" fmla="*/ 15 w 70"/>
                <a:gd name="T7" fmla="*/ 15 h 112"/>
                <a:gd name="T8" fmla="*/ 15 w 70"/>
                <a:gd name="T9" fmla="*/ 98 h 112"/>
                <a:gd name="T10" fmla="*/ 63 w 70"/>
                <a:gd name="T11" fmla="*/ 112 h 112"/>
                <a:gd name="T12" fmla="*/ 7 w 70"/>
                <a:gd name="T13" fmla="*/ 112 h 112"/>
                <a:gd name="T14" fmla="*/ 0 w 70"/>
                <a:gd name="T15" fmla="*/ 105 h 112"/>
                <a:gd name="T16" fmla="*/ 0 w 70"/>
                <a:gd name="T17" fmla="*/ 7 h 112"/>
                <a:gd name="T18" fmla="*/ 7 w 70"/>
                <a:gd name="T19" fmla="*/ 0 h 112"/>
                <a:gd name="T20" fmla="*/ 63 w 70"/>
                <a:gd name="T21" fmla="*/ 0 h 112"/>
                <a:gd name="T22" fmla="*/ 70 w 70"/>
                <a:gd name="T23" fmla="*/ 7 h 112"/>
                <a:gd name="T24" fmla="*/ 70 w 70"/>
                <a:gd name="T25" fmla="*/ 105 h 112"/>
                <a:gd name="T26" fmla="*/ 63 w 70"/>
                <a:gd name="T2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112">
                  <a:moveTo>
                    <a:pt x="15" y="98"/>
                  </a:moveTo>
                  <a:lnTo>
                    <a:pt x="56" y="98"/>
                  </a:lnTo>
                  <a:lnTo>
                    <a:pt x="56" y="15"/>
                  </a:lnTo>
                  <a:lnTo>
                    <a:pt x="15" y="15"/>
                  </a:lnTo>
                  <a:lnTo>
                    <a:pt x="15" y="98"/>
                  </a:lnTo>
                  <a:close/>
                  <a:moveTo>
                    <a:pt x="63" y="112"/>
                  </a:moveTo>
                  <a:lnTo>
                    <a:pt x="7" y="112"/>
                  </a:lnTo>
                  <a:cubicBezTo>
                    <a:pt x="3" y="112"/>
                    <a:pt x="0" y="109"/>
                    <a:pt x="0" y="105"/>
                  </a:cubicBezTo>
                  <a:lnTo>
                    <a:pt x="0" y="7"/>
                  </a:lnTo>
                  <a:cubicBezTo>
                    <a:pt x="0" y="3"/>
                    <a:pt x="3" y="0"/>
                    <a:pt x="7" y="0"/>
                  </a:cubicBezTo>
                  <a:lnTo>
                    <a:pt x="63" y="0"/>
                  </a:lnTo>
                  <a:cubicBezTo>
                    <a:pt x="67" y="0"/>
                    <a:pt x="70" y="3"/>
                    <a:pt x="70" y="7"/>
                  </a:cubicBezTo>
                  <a:lnTo>
                    <a:pt x="70" y="105"/>
                  </a:lnTo>
                  <a:cubicBezTo>
                    <a:pt x="70" y="109"/>
                    <a:pt x="67" y="112"/>
                    <a:pt x="63" y="1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66" name="Freeform 633">
              <a:extLst>
                <a:ext uri="{FF2B5EF4-FFF2-40B4-BE49-F238E27FC236}">
                  <a16:creationId xmlns:a16="http://schemas.microsoft.com/office/drawing/2014/main" id="{15140DA7-4ECF-B7E6-502C-804AAE09B1E7}"/>
                </a:ext>
              </a:extLst>
            </p:cNvPr>
            <p:cNvSpPr>
              <a:spLocks/>
            </p:cNvSpPr>
            <p:nvPr/>
          </p:nvSpPr>
          <p:spPr bwMode="auto">
            <a:xfrm>
              <a:off x="4579938" y="3392488"/>
              <a:ext cx="63500" cy="161925"/>
            </a:xfrm>
            <a:custGeom>
              <a:avLst/>
              <a:gdLst>
                <a:gd name="T0" fmla="*/ 23 w 70"/>
                <a:gd name="T1" fmla="*/ 177 h 177"/>
                <a:gd name="T2" fmla="*/ 7 w 70"/>
                <a:gd name="T3" fmla="*/ 177 h 177"/>
                <a:gd name="T4" fmla="*/ 0 w 70"/>
                <a:gd name="T5" fmla="*/ 170 h 177"/>
                <a:gd name="T6" fmla="*/ 0 w 70"/>
                <a:gd name="T7" fmla="*/ 7 h 177"/>
                <a:gd name="T8" fmla="*/ 7 w 70"/>
                <a:gd name="T9" fmla="*/ 0 h 177"/>
                <a:gd name="T10" fmla="*/ 63 w 70"/>
                <a:gd name="T11" fmla="*/ 0 h 177"/>
                <a:gd name="T12" fmla="*/ 70 w 70"/>
                <a:gd name="T13" fmla="*/ 7 h 177"/>
                <a:gd name="T14" fmla="*/ 70 w 70"/>
                <a:gd name="T15" fmla="*/ 40 h 177"/>
                <a:gd name="T16" fmla="*/ 63 w 70"/>
                <a:gd name="T17" fmla="*/ 47 h 177"/>
                <a:gd name="T18" fmla="*/ 56 w 70"/>
                <a:gd name="T19" fmla="*/ 40 h 177"/>
                <a:gd name="T20" fmla="*/ 56 w 70"/>
                <a:gd name="T21" fmla="*/ 15 h 177"/>
                <a:gd name="T22" fmla="*/ 15 w 70"/>
                <a:gd name="T23" fmla="*/ 15 h 177"/>
                <a:gd name="T24" fmla="*/ 15 w 70"/>
                <a:gd name="T25" fmla="*/ 163 h 177"/>
                <a:gd name="T26" fmla="*/ 23 w 70"/>
                <a:gd name="T27" fmla="*/ 163 h 177"/>
                <a:gd name="T28" fmla="*/ 30 w 70"/>
                <a:gd name="T29" fmla="*/ 170 h 177"/>
                <a:gd name="T30" fmla="*/ 23 w 70"/>
                <a:gd name="T31"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177">
                  <a:moveTo>
                    <a:pt x="23" y="177"/>
                  </a:moveTo>
                  <a:lnTo>
                    <a:pt x="7" y="177"/>
                  </a:lnTo>
                  <a:cubicBezTo>
                    <a:pt x="3" y="177"/>
                    <a:pt x="0" y="174"/>
                    <a:pt x="0" y="170"/>
                  </a:cubicBezTo>
                  <a:lnTo>
                    <a:pt x="0" y="7"/>
                  </a:lnTo>
                  <a:cubicBezTo>
                    <a:pt x="0" y="3"/>
                    <a:pt x="3" y="0"/>
                    <a:pt x="7" y="0"/>
                  </a:cubicBezTo>
                  <a:lnTo>
                    <a:pt x="63" y="0"/>
                  </a:lnTo>
                  <a:cubicBezTo>
                    <a:pt x="67" y="0"/>
                    <a:pt x="70" y="3"/>
                    <a:pt x="70" y="7"/>
                  </a:cubicBezTo>
                  <a:lnTo>
                    <a:pt x="70" y="40"/>
                  </a:lnTo>
                  <a:cubicBezTo>
                    <a:pt x="70" y="44"/>
                    <a:pt x="67" y="47"/>
                    <a:pt x="63" y="47"/>
                  </a:cubicBezTo>
                  <a:cubicBezTo>
                    <a:pt x="59" y="47"/>
                    <a:pt x="56" y="44"/>
                    <a:pt x="56" y="40"/>
                  </a:cubicBezTo>
                  <a:lnTo>
                    <a:pt x="56" y="15"/>
                  </a:lnTo>
                  <a:lnTo>
                    <a:pt x="15" y="15"/>
                  </a:lnTo>
                  <a:lnTo>
                    <a:pt x="15" y="163"/>
                  </a:lnTo>
                  <a:lnTo>
                    <a:pt x="23" y="163"/>
                  </a:lnTo>
                  <a:cubicBezTo>
                    <a:pt x="27" y="163"/>
                    <a:pt x="30" y="166"/>
                    <a:pt x="30" y="170"/>
                  </a:cubicBezTo>
                  <a:cubicBezTo>
                    <a:pt x="30" y="174"/>
                    <a:pt x="27" y="177"/>
                    <a:pt x="23"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67" name="Freeform 634">
              <a:extLst>
                <a:ext uri="{FF2B5EF4-FFF2-40B4-BE49-F238E27FC236}">
                  <a16:creationId xmlns:a16="http://schemas.microsoft.com/office/drawing/2014/main" id="{812A6F7C-60E4-86E7-1287-18C488D5503B}"/>
                </a:ext>
              </a:extLst>
            </p:cNvPr>
            <p:cNvSpPr>
              <a:spLocks/>
            </p:cNvSpPr>
            <p:nvPr/>
          </p:nvSpPr>
          <p:spPr bwMode="auto">
            <a:xfrm>
              <a:off x="4630738" y="3473450"/>
              <a:ext cx="12700" cy="80963"/>
            </a:xfrm>
            <a:custGeom>
              <a:avLst/>
              <a:gdLst>
                <a:gd name="T0" fmla="*/ 7 w 14"/>
                <a:gd name="T1" fmla="*/ 89 h 89"/>
                <a:gd name="T2" fmla="*/ 0 w 14"/>
                <a:gd name="T3" fmla="*/ 82 h 89"/>
                <a:gd name="T4" fmla="*/ 0 w 14"/>
                <a:gd name="T5" fmla="*/ 8 h 89"/>
                <a:gd name="T6" fmla="*/ 7 w 14"/>
                <a:gd name="T7" fmla="*/ 0 h 89"/>
                <a:gd name="T8" fmla="*/ 14 w 14"/>
                <a:gd name="T9" fmla="*/ 8 h 89"/>
                <a:gd name="T10" fmla="*/ 14 w 14"/>
                <a:gd name="T11" fmla="*/ 82 h 89"/>
                <a:gd name="T12" fmla="*/ 7 w 14"/>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14" h="89">
                  <a:moveTo>
                    <a:pt x="7" y="89"/>
                  </a:moveTo>
                  <a:cubicBezTo>
                    <a:pt x="3" y="89"/>
                    <a:pt x="0" y="86"/>
                    <a:pt x="0" y="82"/>
                  </a:cubicBezTo>
                  <a:lnTo>
                    <a:pt x="0" y="8"/>
                  </a:lnTo>
                  <a:cubicBezTo>
                    <a:pt x="0" y="4"/>
                    <a:pt x="3" y="0"/>
                    <a:pt x="7" y="0"/>
                  </a:cubicBezTo>
                  <a:cubicBezTo>
                    <a:pt x="11" y="0"/>
                    <a:pt x="14" y="4"/>
                    <a:pt x="14" y="8"/>
                  </a:cubicBezTo>
                  <a:lnTo>
                    <a:pt x="14" y="82"/>
                  </a:lnTo>
                  <a:cubicBezTo>
                    <a:pt x="14" y="86"/>
                    <a:pt x="11" y="89"/>
                    <a:pt x="7" y="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68" name="Freeform 635">
              <a:extLst>
                <a:ext uri="{FF2B5EF4-FFF2-40B4-BE49-F238E27FC236}">
                  <a16:creationId xmlns:a16="http://schemas.microsoft.com/office/drawing/2014/main" id="{0735B6BA-42E5-FEBB-F917-652CE38A0B52}"/>
                </a:ext>
              </a:extLst>
            </p:cNvPr>
            <p:cNvSpPr>
              <a:spLocks/>
            </p:cNvSpPr>
            <p:nvPr/>
          </p:nvSpPr>
          <p:spPr bwMode="auto">
            <a:xfrm>
              <a:off x="4670426" y="3308350"/>
              <a:ext cx="63500" cy="117475"/>
            </a:xfrm>
            <a:custGeom>
              <a:avLst/>
              <a:gdLst>
                <a:gd name="T0" fmla="*/ 63 w 70"/>
                <a:gd name="T1" fmla="*/ 129 h 129"/>
                <a:gd name="T2" fmla="*/ 56 w 70"/>
                <a:gd name="T3" fmla="*/ 122 h 129"/>
                <a:gd name="T4" fmla="*/ 56 w 70"/>
                <a:gd name="T5" fmla="*/ 15 h 129"/>
                <a:gd name="T6" fmla="*/ 15 w 70"/>
                <a:gd name="T7" fmla="*/ 15 h 129"/>
                <a:gd name="T8" fmla="*/ 15 w 70"/>
                <a:gd name="T9" fmla="*/ 115 h 129"/>
                <a:gd name="T10" fmla="*/ 8 w 70"/>
                <a:gd name="T11" fmla="*/ 122 h 129"/>
                <a:gd name="T12" fmla="*/ 0 w 70"/>
                <a:gd name="T13" fmla="*/ 115 h 129"/>
                <a:gd name="T14" fmla="*/ 0 w 70"/>
                <a:gd name="T15" fmla="*/ 7 h 129"/>
                <a:gd name="T16" fmla="*/ 8 w 70"/>
                <a:gd name="T17" fmla="*/ 0 h 129"/>
                <a:gd name="T18" fmla="*/ 63 w 70"/>
                <a:gd name="T19" fmla="*/ 0 h 129"/>
                <a:gd name="T20" fmla="*/ 70 w 70"/>
                <a:gd name="T21" fmla="*/ 7 h 129"/>
                <a:gd name="T22" fmla="*/ 70 w 70"/>
                <a:gd name="T23" fmla="*/ 122 h 129"/>
                <a:gd name="T24" fmla="*/ 63 w 70"/>
                <a:gd name="T25"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29">
                  <a:moveTo>
                    <a:pt x="63" y="129"/>
                  </a:moveTo>
                  <a:cubicBezTo>
                    <a:pt x="59" y="129"/>
                    <a:pt x="56" y="126"/>
                    <a:pt x="56" y="122"/>
                  </a:cubicBezTo>
                  <a:lnTo>
                    <a:pt x="56" y="15"/>
                  </a:lnTo>
                  <a:lnTo>
                    <a:pt x="15" y="15"/>
                  </a:lnTo>
                  <a:lnTo>
                    <a:pt x="15" y="115"/>
                  </a:lnTo>
                  <a:cubicBezTo>
                    <a:pt x="15" y="119"/>
                    <a:pt x="12" y="122"/>
                    <a:pt x="8" y="122"/>
                  </a:cubicBezTo>
                  <a:cubicBezTo>
                    <a:pt x="4" y="122"/>
                    <a:pt x="0" y="119"/>
                    <a:pt x="0" y="115"/>
                  </a:cubicBezTo>
                  <a:lnTo>
                    <a:pt x="0" y="7"/>
                  </a:lnTo>
                  <a:cubicBezTo>
                    <a:pt x="0" y="3"/>
                    <a:pt x="4" y="0"/>
                    <a:pt x="8" y="0"/>
                  </a:cubicBezTo>
                  <a:lnTo>
                    <a:pt x="63" y="0"/>
                  </a:lnTo>
                  <a:cubicBezTo>
                    <a:pt x="67" y="0"/>
                    <a:pt x="70" y="3"/>
                    <a:pt x="70" y="7"/>
                  </a:cubicBezTo>
                  <a:lnTo>
                    <a:pt x="70" y="122"/>
                  </a:lnTo>
                  <a:cubicBezTo>
                    <a:pt x="70" y="126"/>
                    <a:pt x="67" y="129"/>
                    <a:pt x="63"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69" name="Freeform 636">
              <a:extLst>
                <a:ext uri="{FF2B5EF4-FFF2-40B4-BE49-F238E27FC236}">
                  <a16:creationId xmlns:a16="http://schemas.microsoft.com/office/drawing/2014/main" id="{A5AF8923-61FC-A51F-07C2-741E75769B00}"/>
                </a:ext>
              </a:extLst>
            </p:cNvPr>
            <p:cNvSpPr>
              <a:spLocks/>
            </p:cNvSpPr>
            <p:nvPr/>
          </p:nvSpPr>
          <p:spPr bwMode="auto">
            <a:xfrm>
              <a:off x="4670426" y="3448050"/>
              <a:ext cx="63500" cy="106363"/>
            </a:xfrm>
            <a:custGeom>
              <a:avLst/>
              <a:gdLst>
                <a:gd name="T0" fmla="*/ 63 w 70"/>
                <a:gd name="T1" fmla="*/ 116 h 116"/>
                <a:gd name="T2" fmla="*/ 8 w 70"/>
                <a:gd name="T3" fmla="*/ 116 h 116"/>
                <a:gd name="T4" fmla="*/ 0 w 70"/>
                <a:gd name="T5" fmla="*/ 109 h 116"/>
                <a:gd name="T6" fmla="*/ 0 w 70"/>
                <a:gd name="T7" fmla="*/ 7 h 116"/>
                <a:gd name="T8" fmla="*/ 8 w 70"/>
                <a:gd name="T9" fmla="*/ 0 h 116"/>
                <a:gd name="T10" fmla="*/ 15 w 70"/>
                <a:gd name="T11" fmla="*/ 7 h 116"/>
                <a:gd name="T12" fmla="*/ 15 w 70"/>
                <a:gd name="T13" fmla="*/ 102 h 116"/>
                <a:gd name="T14" fmla="*/ 56 w 70"/>
                <a:gd name="T15" fmla="*/ 102 h 116"/>
                <a:gd name="T16" fmla="*/ 56 w 70"/>
                <a:gd name="T17" fmla="*/ 14 h 116"/>
                <a:gd name="T18" fmla="*/ 63 w 70"/>
                <a:gd name="T19" fmla="*/ 7 h 116"/>
                <a:gd name="T20" fmla="*/ 70 w 70"/>
                <a:gd name="T21" fmla="*/ 14 h 116"/>
                <a:gd name="T22" fmla="*/ 70 w 70"/>
                <a:gd name="T23" fmla="*/ 109 h 116"/>
                <a:gd name="T24" fmla="*/ 63 w 70"/>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16">
                  <a:moveTo>
                    <a:pt x="63" y="116"/>
                  </a:moveTo>
                  <a:lnTo>
                    <a:pt x="8" y="116"/>
                  </a:lnTo>
                  <a:cubicBezTo>
                    <a:pt x="4" y="116"/>
                    <a:pt x="0" y="113"/>
                    <a:pt x="0" y="109"/>
                  </a:cubicBezTo>
                  <a:lnTo>
                    <a:pt x="0" y="7"/>
                  </a:lnTo>
                  <a:cubicBezTo>
                    <a:pt x="0" y="3"/>
                    <a:pt x="4" y="0"/>
                    <a:pt x="8" y="0"/>
                  </a:cubicBezTo>
                  <a:cubicBezTo>
                    <a:pt x="12" y="0"/>
                    <a:pt x="15" y="3"/>
                    <a:pt x="15" y="7"/>
                  </a:cubicBezTo>
                  <a:lnTo>
                    <a:pt x="15" y="102"/>
                  </a:lnTo>
                  <a:lnTo>
                    <a:pt x="56" y="102"/>
                  </a:lnTo>
                  <a:lnTo>
                    <a:pt x="56" y="14"/>
                  </a:lnTo>
                  <a:cubicBezTo>
                    <a:pt x="56" y="10"/>
                    <a:pt x="59" y="7"/>
                    <a:pt x="63" y="7"/>
                  </a:cubicBezTo>
                  <a:cubicBezTo>
                    <a:pt x="67" y="7"/>
                    <a:pt x="70" y="10"/>
                    <a:pt x="70" y="14"/>
                  </a:cubicBezTo>
                  <a:lnTo>
                    <a:pt x="70" y="109"/>
                  </a:lnTo>
                  <a:cubicBezTo>
                    <a:pt x="70" y="113"/>
                    <a:pt x="67" y="116"/>
                    <a:pt x="63" y="11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grpSp>
      <p:cxnSp>
        <p:nvCxnSpPr>
          <p:cNvPr id="110" name="Conector recto de flecha 109">
            <a:extLst>
              <a:ext uri="{FF2B5EF4-FFF2-40B4-BE49-F238E27FC236}">
                <a16:creationId xmlns:a16="http://schemas.microsoft.com/office/drawing/2014/main" id="{86310E79-9EF4-4249-5D04-9392C3BF5E3F}"/>
              </a:ext>
            </a:extLst>
          </p:cNvPr>
          <p:cNvCxnSpPr>
            <a:cxnSpLocks/>
          </p:cNvCxnSpPr>
          <p:nvPr/>
        </p:nvCxnSpPr>
        <p:spPr>
          <a:xfrm>
            <a:off x="3299394" y="2493650"/>
            <a:ext cx="11100" cy="103112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Conector recto de flecha 111">
            <a:extLst>
              <a:ext uri="{FF2B5EF4-FFF2-40B4-BE49-F238E27FC236}">
                <a16:creationId xmlns:a16="http://schemas.microsoft.com/office/drawing/2014/main" id="{1879FDD7-1794-8813-70BE-6C51F7AD56EE}"/>
              </a:ext>
            </a:extLst>
          </p:cNvPr>
          <p:cNvCxnSpPr>
            <a:cxnSpLocks/>
            <a:stCxn id="90" idx="0"/>
          </p:cNvCxnSpPr>
          <p:nvPr/>
        </p:nvCxnSpPr>
        <p:spPr>
          <a:xfrm flipV="1">
            <a:off x="3310494" y="4275209"/>
            <a:ext cx="0" cy="82690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13" name="CuadroTexto 112">
            <a:extLst>
              <a:ext uri="{FF2B5EF4-FFF2-40B4-BE49-F238E27FC236}">
                <a16:creationId xmlns:a16="http://schemas.microsoft.com/office/drawing/2014/main" id="{BB0AB97D-6E38-2BBA-7D15-6013360A186E}"/>
              </a:ext>
            </a:extLst>
          </p:cNvPr>
          <p:cNvSpPr txBox="1"/>
          <p:nvPr/>
        </p:nvSpPr>
        <p:spPr>
          <a:xfrm>
            <a:off x="2569537" y="2300726"/>
            <a:ext cx="615874" cy="230832"/>
          </a:xfrm>
          <a:prstGeom prst="rect">
            <a:avLst/>
          </a:prstGeom>
          <a:noFill/>
        </p:spPr>
        <p:txBody>
          <a:bodyPr wrap="none" rtlCol="0">
            <a:spAutoFit/>
          </a:bodyPr>
          <a:lstStyle/>
          <a:p>
            <a:r>
              <a:rPr lang="en-US" sz="900" b="1" noProof="0">
                <a:solidFill>
                  <a:schemeClr val="bg1"/>
                </a:solidFill>
              </a:rPr>
              <a:t>ERROR?</a:t>
            </a:r>
          </a:p>
        </p:txBody>
      </p:sp>
      <p:sp>
        <p:nvSpPr>
          <p:cNvPr id="114" name="CuadroTexto 113">
            <a:extLst>
              <a:ext uri="{FF2B5EF4-FFF2-40B4-BE49-F238E27FC236}">
                <a16:creationId xmlns:a16="http://schemas.microsoft.com/office/drawing/2014/main" id="{9A2EF1CC-B4BC-61BC-3D4F-2CE5ACAEF22A}"/>
              </a:ext>
            </a:extLst>
          </p:cNvPr>
          <p:cNvSpPr txBox="1"/>
          <p:nvPr/>
        </p:nvSpPr>
        <p:spPr>
          <a:xfrm>
            <a:off x="3588326" y="2374924"/>
            <a:ext cx="386644" cy="230832"/>
          </a:xfrm>
          <a:prstGeom prst="rect">
            <a:avLst/>
          </a:prstGeom>
          <a:noFill/>
        </p:spPr>
        <p:txBody>
          <a:bodyPr wrap="none" rtlCol="0">
            <a:spAutoFit/>
          </a:bodyPr>
          <a:lstStyle/>
          <a:p>
            <a:r>
              <a:rPr lang="en-US" sz="900" b="1" noProof="0">
                <a:solidFill>
                  <a:schemeClr val="bg1"/>
                </a:solidFill>
              </a:rPr>
              <a:t>YES</a:t>
            </a:r>
          </a:p>
        </p:txBody>
      </p:sp>
      <p:sp>
        <p:nvSpPr>
          <p:cNvPr id="115" name="CuadroTexto 114">
            <a:extLst>
              <a:ext uri="{FF2B5EF4-FFF2-40B4-BE49-F238E27FC236}">
                <a16:creationId xmlns:a16="http://schemas.microsoft.com/office/drawing/2014/main" id="{23092927-798E-ABC1-28EA-2735168D0263}"/>
              </a:ext>
            </a:extLst>
          </p:cNvPr>
          <p:cNvSpPr txBox="1"/>
          <p:nvPr/>
        </p:nvSpPr>
        <p:spPr>
          <a:xfrm>
            <a:off x="2957511" y="2612862"/>
            <a:ext cx="352982" cy="230832"/>
          </a:xfrm>
          <a:prstGeom prst="rect">
            <a:avLst/>
          </a:prstGeom>
          <a:noFill/>
        </p:spPr>
        <p:txBody>
          <a:bodyPr wrap="none" rtlCol="0">
            <a:spAutoFit/>
          </a:bodyPr>
          <a:lstStyle/>
          <a:p>
            <a:r>
              <a:rPr lang="en-US" sz="900" b="1" noProof="0">
                <a:solidFill>
                  <a:schemeClr val="bg1"/>
                </a:solidFill>
              </a:rPr>
              <a:t>NO</a:t>
            </a:r>
          </a:p>
        </p:txBody>
      </p:sp>
      <p:sp>
        <p:nvSpPr>
          <p:cNvPr id="118" name="Speech Bubble: Oval 64">
            <a:extLst>
              <a:ext uri="{FF2B5EF4-FFF2-40B4-BE49-F238E27FC236}">
                <a16:creationId xmlns:a16="http://schemas.microsoft.com/office/drawing/2014/main" id="{B4F34B41-DAB1-73A5-5FAD-982CA82C87D9}"/>
              </a:ext>
            </a:extLst>
          </p:cNvPr>
          <p:cNvSpPr/>
          <p:nvPr/>
        </p:nvSpPr>
        <p:spPr>
          <a:xfrm>
            <a:off x="4328242" y="1815988"/>
            <a:ext cx="1146261" cy="518227"/>
          </a:xfrm>
          <a:prstGeom prst="wedgeEllipseCallout">
            <a:avLst>
              <a:gd name="adj1" fmla="val 18106"/>
              <a:gd name="adj2" fmla="val 89279"/>
            </a:avLst>
          </a:prstGeom>
          <a:solidFill>
            <a:srgbClr val="F3FAFF"/>
          </a:solidFill>
          <a:ln>
            <a:solidFill>
              <a:srgbClr val="D1E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noProof="0">
                <a:solidFill>
                  <a:schemeClr val="tx1"/>
                </a:solidFill>
                <a:latin typeface="Calibri" panose="020F0502020204030204" pitchFamily="34" charset="0"/>
                <a:ea typeface="Calibri" panose="020F0502020204030204" pitchFamily="34" charset="0"/>
                <a:cs typeface="Calibri" panose="020F0502020204030204" pitchFamily="34" charset="0"/>
              </a:rPr>
              <a:t>Error remediation prompt</a:t>
            </a:r>
          </a:p>
        </p:txBody>
      </p:sp>
      <p:sp>
        <p:nvSpPr>
          <p:cNvPr id="119" name="Rectángulo 118">
            <a:extLst>
              <a:ext uri="{FF2B5EF4-FFF2-40B4-BE49-F238E27FC236}">
                <a16:creationId xmlns:a16="http://schemas.microsoft.com/office/drawing/2014/main" id="{E9A514FE-4B00-0B44-FD60-05FAF63CD5BA}"/>
              </a:ext>
            </a:extLst>
          </p:cNvPr>
          <p:cNvSpPr/>
          <p:nvPr/>
        </p:nvSpPr>
        <p:spPr>
          <a:xfrm>
            <a:off x="9235654" y="4047291"/>
            <a:ext cx="1017890" cy="5964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700" b="1" noProof="0">
                <a:solidFill>
                  <a:schemeClr val="tx1"/>
                </a:solidFill>
              </a:rPr>
              <a:t>Vector Database</a:t>
            </a:r>
          </a:p>
        </p:txBody>
      </p:sp>
      <p:sp>
        <p:nvSpPr>
          <p:cNvPr id="104" name="Diagrama de flujo: disco magnético 103">
            <a:extLst>
              <a:ext uri="{FF2B5EF4-FFF2-40B4-BE49-F238E27FC236}">
                <a16:creationId xmlns:a16="http://schemas.microsoft.com/office/drawing/2014/main" id="{B882E155-EB53-9C3C-7A6D-87A7615FE18E}"/>
              </a:ext>
            </a:extLst>
          </p:cNvPr>
          <p:cNvSpPr/>
          <p:nvPr/>
        </p:nvSpPr>
        <p:spPr>
          <a:xfrm>
            <a:off x="9530655" y="4130863"/>
            <a:ext cx="437077" cy="276053"/>
          </a:xfrm>
          <a:prstGeom prst="flowChartMagneticDisk">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noProof="0"/>
          </a:p>
        </p:txBody>
      </p:sp>
      <p:sp>
        <p:nvSpPr>
          <p:cNvPr id="105" name="Deep_learning" descr="{&quot;Key&quot;:&quot;POWER_USER_SHAPE_ICON&quot;,&quot;Value&quot;:&quot;POWER_USER_SHAPE_ICON_STYLE_1&quot;}">
            <a:extLst>
              <a:ext uri="{FF2B5EF4-FFF2-40B4-BE49-F238E27FC236}">
                <a16:creationId xmlns:a16="http://schemas.microsoft.com/office/drawing/2014/main" id="{DD6D0952-D057-D05B-B4FE-09FD3E02950A}"/>
              </a:ext>
            </a:extLst>
          </p:cNvPr>
          <p:cNvSpPr>
            <a:spLocks noChangeAspect="1"/>
          </p:cNvSpPr>
          <p:nvPr/>
        </p:nvSpPr>
        <p:spPr>
          <a:xfrm>
            <a:off x="10643995" y="4075939"/>
            <a:ext cx="409339" cy="410472"/>
          </a:xfrm>
          <a:custGeom>
            <a:avLst/>
            <a:gdLst>
              <a:gd name="connsiteX0" fmla="*/ 615028 w 1566926"/>
              <a:gd name="connsiteY0" fmla="*/ 1389264 h 1571262"/>
              <a:gd name="connsiteX1" fmla="*/ 575313 w 1566926"/>
              <a:gd name="connsiteY1" fmla="*/ 1380491 h 1571262"/>
              <a:gd name="connsiteX2" fmla="*/ 284652 w 1566926"/>
              <a:gd name="connsiteY2" fmla="*/ 1255788 h 1571262"/>
              <a:gd name="connsiteX3" fmla="*/ 279093 w 1566926"/>
              <a:gd name="connsiteY3" fmla="*/ 1256524 h 1571262"/>
              <a:gd name="connsiteX4" fmla="*/ 198257 w 1566926"/>
              <a:gd name="connsiteY4" fmla="*/ 1294297 h 1571262"/>
              <a:gd name="connsiteX5" fmla="*/ 68129 w 1566926"/>
              <a:gd name="connsiteY5" fmla="*/ 1264026 h 1571262"/>
              <a:gd name="connsiteX6" fmla="*/ 55203 w 1566926"/>
              <a:gd name="connsiteY6" fmla="*/ 1002832 h 1571262"/>
              <a:gd name="connsiteX7" fmla="*/ 218751 w 1566926"/>
              <a:gd name="connsiteY7" fmla="*/ 966466 h 1571262"/>
              <a:gd name="connsiteX8" fmla="*/ 225113 w 1566926"/>
              <a:gd name="connsiteY8" fmla="*/ 964323 h 1571262"/>
              <a:gd name="connsiteX9" fmla="*/ 340976 w 1566926"/>
              <a:gd name="connsiteY9" fmla="*/ 819662 h 1571262"/>
              <a:gd name="connsiteX10" fmla="*/ 340708 w 1566926"/>
              <a:gd name="connsiteY10" fmla="*/ 805664 h 1571262"/>
              <a:gd name="connsiteX11" fmla="*/ 268444 w 1566926"/>
              <a:gd name="connsiteY11" fmla="*/ 722150 h 1571262"/>
              <a:gd name="connsiteX12" fmla="*/ 261345 w 1566926"/>
              <a:gd name="connsiteY12" fmla="*/ 721011 h 1571262"/>
              <a:gd name="connsiteX13" fmla="*/ 28883 w 1566926"/>
              <a:gd name="connsiteY13" fmla="*/ 673728 h 1571262"/>
              <a:gd name="connsiteX14" fmla="*/ 36049 w 1566926"/>
              <a:gd name="connsiteY14" fmla="*/ 473279 h 1571262"/>
              <a:gd name="connsiteX15" fmla="*/ 251232 w 1566926"/>
              <a:gd name="connsiteY15" fmla="*/ 428475 h 1571262"/>
              <a:gd name="connsiteX16" fmla="*/ 257930 w 1566926"/>
              <a:gd name="connsiteY16" fmla="*/ 428207 h 1571262"/>
              <a:gd name="connsiteX17" fmla="*/ 614961 w 1566926"/>
              <a:gd name="connsiteY17" fmla="*/ 212019 h 1571262"/>
              <a:gd name="connsiteX18" fmla="*/ 617305 w 1566926"/>
              <a:gd name="connsiteY18" fmla="*/ 206996 h 1571262"/>
              <a:gd name="connsiteX19" fmla="*/ 672491 w 1566926"/>
              <a:gd name="connsiteY19" fmla="*/ 38627 h 1571262"/>
              <a:gd name="connsiteX20" fmla="*/ 941185 w 1566926"/>
              <a:gd name="connsiteY20" fmla="*/ 110823 h 1571262"/>
              <a:gd name="connsiteX21" fmla="*/ 946677 w 1566926"/>
              <a:gd name="connsiteY21" fmla="*/ 204384 h 1571262"/>
              <a:gd name="connsiteX22" fmla="*/ 951364 w 1566926"/>
              <a:gd name="connsiteY22" fmla="*/ 214363 h 1571262"/>
              <a:gd name="connsiteX23" fmla="*/ 980632 w 1566926"/>
              <a:gd name="connsiteY23" fmla="*/ 229030 h 1571262"/>
              <a:gd name="connsiteX24" fmla="*/ 1285893 w 1566926"/>
              <a:gd name="connsiteY24" fmla="*/ 417156 h 1571262"/>
              <a:gd name="connsiteX25" fmla="*/ 1304846 w 1566926"/>
              <a:gd name="connsiteY25" fmla="*/ 430819 h 1571262"/>
              <a:gd name="connsiteX26" fmla="*/ 1311878 w 1566926"/>
              <a:gd name="connsiteY26" fmla="*/ 431287 h 1571262"/>
              <a:gd name="connsiteX27" fmla="*/ 1343021 w 1566926"/>
              <a:gd name="connsiteY27" fmla="*/ 416955 h 1571262"/>
              <a:gd name="connsiteX28" fmla="*/ 1472747 w 1566926"/>
              <a:gd name="connsiteY28" fmla="*/ 426264 h 1571262"/>
              <a:gd name="connsiteX29" fmla="*/ 1517418 w 1566926"/>
              <a:gd name="connsiteY29" fmla="*/ 698508 h 1571262"/>
              <a:gd name="connsiteX30" fmla="*/ 1354875 w 1566926"/>
              <a:gd name="connsiteY30" fmla="*/ 742108 h 1571262"/>
              <a:gd name="connsiteX31" fmla="*/ 1353803 w 1566926"/>
              <a:gd name="connsiteY31" fmla="*/ 741773 h 1571262"/>
              <a:gd name="connsiteX32" fmla="*/ 1318643 w 1566926"/>
              <a:gd name="connsiteY32" fmla="*/ 726771 h 1571262"/>
              <a:gd name="connsiteX33" fmla="*/ 1312347 w 1566926"/>
              <a:gd name="connsiteY33" fmla="*/ 728110 h 1571262"/>
              <a:gd name="connsiteX34" fmla="*/ 1233119 w 1566926"/>
              <a:gd name="connsiteY34" fmla="*/ 814103 h 1571262"/>
              <a:gd name="connsiteX35" fmla="*/ 1232717 w 1566926"/>
              <a:gd name="connsiteY35" fmla="*/ 826225 h 1571262"/>
              <a:gd name="connsiteX36" fmla="*/ 1343489 w 1566926"/>
              <a:gd name="connsiteY36" fmla="*/ 964256 h 1571262"/>
              <a:gd name="connsiteX37" fmla="*/ 1349651 w 1566926"/>
              <a:gd name="connsiteY37" fmla="*/ 966399 h 1571262"/>
              <a:gd name="connsiteX38" fmla="*/ 1528468 w 1566926"/>
              <a:gd name="connsiteY38" fmla="*/ 1020647 h 1571262"/>
              <a:gd name="connsiteX39" fmla="*/ 1479712 w 1566926"/>
              <a:gd name="connsiteY39" fmla="*/ 1275009 h 1571262"/>
              <a:gd name="connsiteX40" fmla="*/ 1315830 w 1566926"/>
              <a:gd name="connsiteY40" fmla="*/ 1274205 h 1571262"/>
              <a:gd name="connsiteX41" fmla="*/ 1288572 w 1566926"/>
              <a:gd name="connsiteY41" fmla="*/ 1255654 h 1571262"/>
              <a:gd name="connsiteX42" fmla="*/ 1282277 w 1566926"/>
              <a:gd name="connsiteY42" fmla="*/ 1255185 h 1571262"/>
              <a:gd name="connsiteX43" fmla="*/ 956589 w 1566926"/>
              <a:gd name="connsiteY43" fmla="*/ 1392479 h 1571262"/>
              <a:gd name="connsiteX44" fmla="*/ 954445 w 1566926"/>
              <a:gd name="connsiteY44" fmla="*/ 1395828 h 1571262"/>
              <a:gd name="connsiteX45" fmla="*/ 641951 w 1566926"/>
              <a:gd name="connsiteY45" fmla="*/ 1488049 h 1571262"/>
              <a:gd name="connsiteX46" fmla="*/ 618644 w 1566926"/>
              <a:gd name="connsiteY46" fmla="*/ 1393350 h 1571262"/>
              <a:gd name="connsiteX47" fmla="*/ 615249 w 1566926"/>
              <a:gd name="connsiteY47" fmla="*/ 1389278 h 1571262"/>
              <a:gd name="connsiteX48" fmla="*/ 615028 w 1566926"/>
              <a:gd name="connsiteY48" fmla="*/ 1389264 h 1571262"/>
              <a:gd name="connsiteX49" fmla="*/ 910913 w 1566926"/>
              <a:gd name="connsiteY49" fmla="*/ 169290 h 1571262"/>
              <a:gd name="connsiteX50" fmla="*/ 781991 w 1566926"/>
              <a:gd name="connsiteY50" fmla="*/ 40368 h 1571262"/>
              <a:gd name="connsiteX51" fmla="*/ 653068 w 1566926"/>
              <a:gd name="connsiteY51" fmla="*/ 169290 h 1571262"/>
              <a:gd name="connsiteX52" fmla="*/ 781991 w 1566926"/>
              <a:gd name="connsiteY52" fmla="*/ 298213 h 1571262"/>
              <a:gd name="connsiteX53" fmla="*/ 910913 w 1566926"/>
              <a:gd name="connsiteY53" fmla="*/ 169290 h 1571262"/>
              <a:gd name="connsiteX54" fmla="*/ 1274776 w 1566926"/>
              <a:gd name="connsiteY54" fmla="*/ 461693 h 1571262"/>
              <a:gd name="connsiteX55" fmla="*/ 1274441 w 1566926"/>
              <a:gd name="connsiteY55" fmla="*/ 456878 h 1571262"/>
              <a:gd name="connsiteX56" fmla="*/ 1273972 w 1566926"/>
              <a:gd name="connsiteY56" fmla="*/ 456536 h 1571262"/>
              <a:gd name="connsiteX57" fmla="*/ 953977 w 1566926"/>
              <a:gd name="connsiteY57" fmla="*/ 261512 h 1571262"/>
              <a:gd name="connsiteX58" fmla="*/ 937100 w 1566926"/>
              <a:gd name="connsiteY58" fmla="*/ 246845 h 1571262"/>
              <a:gd name="connsiteX59" fmla="*/ 931923 w 1566926"/>
              <a:gd name="connsiteY59" fmla="*/ 246818 h 1571262"/>
              <a:gd name="connsiteX60" fmla="*/ 931206 w 1566926"/>
              <a:gd name="connsiteY60" fmla="*/ 247849 h 1571262"/>
              <a:gd name="connsiteX61" fmla="*/ 871734 w 1566926"/>
              <a:gd name="connsiteY61" fmla="*/ 315157 h 1571262"/>
              <a:gd name="connsiteX62" fmla="*/ 870026 w 1566926"/>
              <a:gd name="connsiteY62" fmla="*/ 322832 h 1571262"/>
              <a:gd name="connsiteX63" fmla="*/ 870328 w 1566926"/>
              <a:gd name="connsiteY63" fmla="*/ 323260 h 1571262"/>
              <a:gd name="connsiteX64" fmla="*/ 1031062 w 1566926"/>
              <a:gd name="connsiteY64" fmla="*/ 547351 h 1571262"/>
              <a:gd name="connsiteX65" fmla="*/ 1043988 w 1566926"/>
              <a:gd name="connsiteY65" fmla="*/ 554316 h 1571262"/>
              <a:gd name="connsiteX66" fmla="*/ 1228631 w 1566926"/>
              <a:gd name="connsiteY66" fmla="*/ 554316 h 1571262"/>
              <a:gd name="connsiteX67" fmla="*/ 1233119 w 1566926"/>
              <a:gd name="connsiteY67" fmla="*/ 550432 h 1571262"/>
              <a:gd name="connsiteX68" fmla="*/ 1274776 w 1566926"/>
              <a:gd name="connsiteY68" fmla="*/ 461693 h 1571262"/>
              <a:gd name="connsiteX69" fmla="*/ 337694 w 1566926"/>
              <a:gd name="connsiteY69" fmla="*/ 552240 h 1571262"/>
              <a:gd name="connsiteX70" fmla="*/ 340708 w 1566926"/>
              <a:gd name="connsiteY70" fmla="*/ 554785 h 1571262"/>
              <a:gd name="connsiteX71" fmla="*/ 522874 w 1566926"/>
              <a:gd name="connsiteY71" fmla="*/ 554785 h 1571262"/>
              <a:gd name="connsiteX72" fmla="*/ 536067 w 1566926"/>
              <a:gd name="connsiteY72" fmla="*/ 548088 h 1571262"/>
              <a:gd name="connsiteX73" fmla="*/ 703164 w 1566926"/>
              <a:gd name="connsiteY73" fmla="*/ 318907 h 1571262"/>
              <a:gd name="connsiteX74" fmla="*/ 703003 w 1566926"/>
              <a:gd name="connsiteY74" fmla="*/ 317347 h 1571262"/>
              <a:gd name="connsiteX75" fmla="*/ 702829 w 1566926"/>
              <a:gd name="connsiteY75" fmla="*/ 317233 h 1571262"/>
              <a:gd name="connsiteX76" fmla="*/ 634383 w 1566926"/>
              <a:gd name="connsiteY76" fmla="*/ 251332 h 1571262"/>
              <a:gd name="connsiteX77" fmla="*/ 627739 w 1566926"/>
              <a:gd name="connsiteY77" fmla="*/ 249611 h 1571262"/>
              <a:gd name="connsiteX78" fmla="*/ 627552 w 1566926"/>
              <a:gd name="connsiteY78" fmla="*/ 249724 h 1571262"/>
              <a:gd name="connsiteX79" fmla="*/ 292890 w 1566926"/>
              <a:gd name="connsiteY79" fmla="*/ 452250 h 1571262"/>
              <a:gd name="connsiteX80" fmla="*/ 290827 w 1566926"/>
              <a:gd name="connsiteY80" fmla="*/ 459677 h 1571262"/>
              <a:gd name="connsiteX81" fmla="*/ 291617 w 1566926"/>
              <a:gd name="connsiteY81" fmla="*/ 460755 h 1571262"/>
              <a:gd name="connsiteX82" fmla="*/ 337694 w 1566926"/>
              <a:gd name="connsiteY82" fmla="*/ 552240 h 1571262"/>
              <a:gd name="connsiteX83" fmla="*/ 834096 w 1566926"/>
              <a:gd name="connsiteY83" fmla="*/ 338396 h 1571262"/>
              <a:gd name="connsiteX84" fmla="*/ 831684 w 1566926"/>
              <a:gd name="connsiteY84" fmla="*/ 337191 h 1571262"/>
              <a:gd name="connsiteX85" fmla="*/ 741205 w 1566926"/>
              <a:gd name="connsiteY85" fmla="*/ 337191 h 1571262"/>
              <a:gd name="connsiteX86" fmla="*/ 738860 w 1566926"/>
              <a:gd name="connsiteY86" fmla="*/ 338396 h 1571262"/>
              <a:gd name="connsiteX87" fmla="*/ 584890 w 1566926"/>
              <a:gd name="connsiteY87" fmla="*/ 549561 h 1571262"/>
              <a:gd name="connsiteX88" fmla="*/ 585526 w 1566926"/>
              <a:gd name="connsiteY88" fmla="*/ 553680 h 1571262"/>
              <a:gd name="connsiteX89" fmla="*/ 587301 w 1566926"/>
              <a:gd name="connsiteY89" fmla="*/ 554249 h 1571262"/>
              <a:gd name="connsiteX90" fmla="*/ 982708 w 1566926"/>
              <a:gd name="connsiteY90" fmla="*/ 554249 h 1571262"/>
              <a:gd name="connsiteX91" fmla="*/ 985688 w 1566926"/>
              <a:gd name="connsiteY91" fmla="*/ 551336 h 1571262"/>
              <a:gd name="connsiteX92" fmla="*/ 985119 w 1566926"/>
              <a:gd name="connsiteY92" fmla="*/ 549561 h 1571262"/>
              <a:gd name="connsiteX93" fmla="*/ 834096 w 1566926"/>
              <a:gd name="connsiteY93" fmla="*/ 338396 h 1571262"/>
              <a:gd name="connsiteX94" fmla="*/ 298850 w 1566926"/>
              <a:gd name="connsiteY94" fmla="*/ 578158 h 1571262"/>
              <a:gd name="connsiteX95" fmla="*/ 169258 w 1566926"/>
              <a:gd name="connsiteY95" fmla="*/ 448566 h 1571262"/>
              <a:gd name="connsiteX96" fmla="*/ 39666 w 1566926"/>
              <a:gd name="connsiteY96" fmla="*/ 578158 h 1571262"/>
              <a:gd name="connsiteX97" fmla="*/ 169258 w 1566926"/>
              <a:gd name="connsiteY97" fmla="*/ 707751 h 1571262"/>
              <a:gd name="connsiteX98" fmla="*/ 298850 w 1566926"/>
              <a:gd name="connsiteY98" fmla="*/ 578158 h 1571262"/>
              <a:gd name="connsiteX99" fmla="*/ 1385615 w 1566926"/>
              <a:gd name="connsiteY99" fmla="*/ 449450 h 1571262"/>
              <a:gd name="connsiteX100" fmla="*/ 1272231 w 1566926"/>
              <a:gd name="connsiteY100" fmla="*/ 591111 h 1571262"/>
              <a:gd name="connsiteX101" fmla="*/ 1412136 w 1566926"/>
              <a:gd name="connsiteY101" fmla="*/ 706599 h 1571262"/>
              <a:gd name="connsiteX102" fmla="*/ 1525521 w 1566926"/>
              <a:gd name="connsiteY102" fmla="*/ 564938 h 1571262"/>
              <a:gd name="connsiteX103" fmla="*/ 1385615 w 1566926"/>
              <a:gd name="connsiteY103" fmla="*/ 449450 h 1571262"/>
              <a:gd name="connsiteX104" fmla="*/ 499366 w 1566926"/>
              <a:gd name="connsiteY104" fmla="*/ 592825 h 1571262"/>
              <a:gd name="connsiteX105" fmla="*/ 343253 w 1566926"/>
              <a:gd name="connsiteY105" fmla="*/ 592825 h 1571262"/>
              <a:gd name="connsiteX106" fmla="*/ 338565 w 1566926"/>
              <a:gd name="connsiteY106" fmla="*/ 596978 h 1571262"/>
              <a:gd name="connsiteX107" fmla="*/ 300391 w 1566926"/>
              <a:gd name="connsiteY107" fmla="*/ 690672 h 1571262"/>
              <a:gd name="connsiteX108" fmla="*/ 301127 w 1566926"/>
              <a:gd name="connsiteY108" fmla="*/ 698709 h 1571262"/>
              <a:gd name="connsiteX109" fmla="*/ 367162 w 1566926"/>
              <a:gd name="connsiteY109" fmla="*/ 775125 h 1571262"/>
              <a:gd name="connsiteX110" fmla="*/ 371596 w 1566926"/>
              <a:gd name="connsiteY110" fmla="*/ 775487 h 1571262"/>
              <a:gd name="connsiteX111" fmla="*/ 372118 w 1566926"/>
              <a:gd name="connsiteY111" fmla="*/ 774924 h 1571262"/>
              <a:gd name="connsiteX112" fmla="*/ 501643 w 1566926"/>
              <a:gd name="connsiteY112" fmla="*/ 597313 h 1571262"/>
              <a:gd name="connsiteX113" fmla="*/ 501060 w 1566926"/>
              <a:gd name="connsiteY113" fmla="*/ 593381 h 1571262"/>
              <a:gd name="connsiteX114" fmla="*/ 499366 w 1566926"/>
              <a:gd name="connsiteY114" fmla="*/ 592825 h 1571262"/>
              <a:gd name="connsiteX115" fmla="*/ 1069371 w 1566926"/>
              <a:gd name="connsiteY115" fmla="*/ 596911 h 1571262"/>
              <a:gd name="connsiteX116" fmla="*/ 1201374 w 1566926"/>
              <a:gd name="connsiteY116" fmla="*/ 781420 h 1571262"/>
              <a:gd name="connsiteX117" fmla="*/ 1208941 w 1566926"/>
              <a:gd name="connsiteY117" fmla="*/ 782673 h 1571262"/>
              <a:gd name="connsiteX118" fmla="*/ 1209879 w 1566926"/>
              <a:gd name="connsiteY118" fmla="*/ 781822 h 1571262"/>
              <a:gd name="connsiteX119" fmla="*/ 1277723 w 1566926"/>
              <a:gd name="connsiteY119" fmla="*/ 703263 h 1571262"/>
              <a:gd name="connsiteX120" fmla="*/ 1277521 w 1566926"/>
              <a:gd name="connsiteY120" fmla="*/ 693083 h 1571262"/>
              <a:gd name="connsiteX121" fmla="*/ 1232717 w 1566926"/>
              <a:gd name="connsiteY121" fmla="*/ 596710 h 1571262"/>
              <a:gd name="connsiteX122" fmla="*/ 1228230 w 1566926"/>
              <a:gd name="connsiteY122" fmla="*/ 592691 h 1571262"/>
              <a:gd name="connsiteX123" fmla="*/ 1071513 w 1566926"/>
              <a:gd name="connsiteY123" fmla="*/ 592691 h 1571262"/>
              <a:gd name="connsiteX124" fmla="*/ 1068881 w 1566926"/>
              <a:gd name="connsiteY124" fmla="*/ 595417 h 1571262"/>
              <a:gd name="connsiteX125" fmla="*/ 1069371 w 1566926"/>
              <a:gd name="connsiteY125" fmla="*/ 596911 h 1571262"/>
              <a:gd name="connsiteX126" fmla="*/ 1175991 w 1566926"/>
              <a:gd name="connsiteY126" fmla="*/ 818255 h 1571262"/>
              <a:gd name="connsiteX127" fmla="*/ 1176125 w 1566926"/>
              <a:gd name="connsiteY127" fmla="*/ 813166 h 1571262"/>
              <a:gd name="connsiteX128" fmla="*/ 1031531 w 1566926"/>
              <a:gd name="connsiteY128" fmla="*/ 612984 h 1571262"/>
              <a:gd name="connsiteX129" fmla="*/ 1005546 w 1566926"/>
              <a:gd name="connsiteY129" fmla="*/ 592959 h 1571262"/>
              <a:gd name="connsiteX130" fmla="*/ 564531 w 1566926"/>
              <a:gd name="connsiteY130" fmla="*/ 592825 h 1571262"/>
              <a:gd name="connsiteX131" fmla="*/ 548323 w 1566926"/>
              <a:gd name="connsiteY131" fmla="*/ 600996 h 1571262"/>
              <a:gd name="connsiteX132" fmla="*/ 402189 w 1566926"/>
              <a:gd name="connsiteY132" fmla="*/ 801445 h 1571262"/>
              <a:gd name="connsiteX133" fmla="*/ 402591 w 1566926"/>
              <a:gd name="connsiteY133" fmla="*/ 819327 h 1571262"/>
              <a:gd name="connsiteX134" fmla="*/ 592458 w 1566926"/>
              <a:gd name="connsiteY134" fmla="*/ 1055807 h 1571262"/>
              <a:gd name="connsiteX135" fmla="*/ 605853 w 1566926"/>
              <a:gd name="connsiteY135" fmla="*/ 1062036 h 1571262"/>
              <a:gd name="connsiteX136" fmla="*/ 953642 w 1566926"/>
              <a:gd name="connsiteY136" fmla="*/ 1061232 h 1571262"/>
              <a:gd name="connsiteX137" fmla="*/ 976077 w 1566926"/>
              <a:gd name="connsiteY137" fmla="*/ 1058486 h 1571262"/>
              <a:gd name="connsiteX138" fmla="*/ 981034 w 1566926"/>
              <a:gd name="connsiteY138" fmla="*/ 1054937 h 1571262"/>
              <a:gd name="connsiteX139" fmla="*/ 1175991 w 1566926"/>
              <a:gd name="connsiteY139" fmla="*/ 818255 h 1571262"/>
              <a:gd name="connsiteX140" fmla="*/ 330796 w 1566926"/>
              <a:gd name="connsiteY140" fmla="*/ 1074158 h 1571262"/>
              <a:gd name="connsiteX141" fmla="*/ 342717 w 1566926"/>
              <a:gd name="connsiteY141" fmla="*/ 1068465 h 1571262"/>
              <a:gd name="connsiteX142" fmla="*/ 541157 w 1566926"/>
              <a:gd name="connsiteY142" fmla="*/ 1064313 h 1571262"/>
              <a:gd name="connsiteX143" fmla="*/ 544017 w 1566926"/>
              <a:gd name="connsiteY143" fmla="*/ 1061179 h 1571262"/>
              <a:gd name="connsiteX144" fmla="*/ 543367 w 1566926"/>
              <a:gd name="connsiteY144" fmla="*/ 1059491 h 1571262"/>
              <a:gd name="connsiteX145" fmla="*/ 376137 w 1566926"/>
              <a:gd name="connsiteY145" fmla="*/ 851139 h 1571262"/>
              <a:gd name="connsiteX146" fmla="*/ 368039 w 1566926"/>
              <a:gd name="connsiteY146" fmla="*/ 850262 h 1571262"/>
              <a:gd name="connsiteX147" fmla="*/ 367162 w 1566926"/>
              <a:gd name="connsiteY147" fmla="*/ 851139 h 1571262"/>
              <a:gd name="connsiteX148" fmla="*/ 259872 w 1566926"/>
              <a:gd name="connsiteY148" fmla="*/ 985084 h 1571262"/>
              <a:gd name="connsiteX149" fmla="*/ 260153 w 1566926"/>
              <a:gd name="connsiteY149" fmla="*/ 987964 h 1571262"/>
              <a:gd name="connsiteX150" fmla="*/ 260341 w 1566926"/>
              <a:gd name="connsiteY150" fmla="*/ 988098 h 1571262"/>
              <a:gd name="connsiteX151" fmla="*/ 326711 w 1566926"/>
              <a:gd name="connsiteY151" fmla="*/ 1073019 h 1571262"/>
              <a:gd name="connsiteX152" fmla="*/ 329858 w 1566926"/>
              <a:gd name="connsiteY152" fmla="*/ 1074700 h 1571262"/>
              <a:gd name="connsiteX153" fmla="*/ 330796 w 1566926"/>
              <a:gd name="connsiteY153" fmla="*/ 1074158 h 1571262"/>
              <a:gd name="connsiteX154" fmla="*/ 1031196 w 1566926"/>
              <a:gd name="connsiteY154" fmla="*/ 1060897 h 1571262"/>
              <a:gd name="connsiteX155" fmla="*/ 1241155 w 1566926"/>
              <a:gd name="connsiteY155" fmla="*/ 1068666 h 1571262"/>
              <a:gd name="connsiteX156" fmla="*/ 1245509 w 1566926"/>
              <a:gd name="connsiteY156" fmla="*/ 1065786 h 1571262"/>
              <a:gd name="connsiteX157" fmla="*/ 1303641 w 1566926"/>
              <a:gd name="connsiteY157" fmla="*/ 988835 h 1571262"/>
              <a:gd name="connsiteX158" fmla="*/ 1304846 w 1566926"/>
              <a:gd name="connsiteY158" fmla="*/ 979057 h 1571262"/>
              <a:gd name="connsiteX159" fmla="*/ 1304779 w 1566926"/>
              <a:gd name="connsiteY159" fmla="*/ 978990 h 1571262"/>
              <a:gd name="connsiteX160" fmla="*/ 1205861 w 1566926"/>
              <a:gd name="connsiteY160" fmla="*/ 855760 h 1571262"/>
              <a:gd name="connsiteX161" fmla="*/ 1197489 w 1566926"/>
              <a:gd name="connsiteY161" fmla="*/ 854843 h 1571262"/>
              <a:gd name="connsiteX162" fmla="*/ 1196619 w 1566926"/>
              <a:gd name="connsiteY162" fmla="*/ 855693 h 1571262"/>
              <a:gd name="connsiteX163" fmla="*/ 1029924 w 1566926"/>
              <a:gd name="connsiteY163" fmla="*/ 1058085 h 1571262"/>
              <a:gd name="connsiteX164" fmla="*/ 1030218 w 1566926"/>
              <a:gd name="connsiteY164" fmla="*/ 1060529 h 1571262"/>
              <a:gd name="connsiteX165" fmla="*/ 1031196 w 1566926"/>
              <a:gd name="connsiteY165" fmla="*/ 1060897 h 1571262"/>
              <a:gd name="connsiteX166" fmla="*/ 296573 w 1566926"/>
              <a:gd name="connsiteY166" fmla="*/ 1128272 h 1571262"/>
              <a:gd name="connsiteX167" fmla="*/ 168521 w 1566926"/>
              <a:gd name="connsiteY167" fmla="*/ 1000220 h 1571262"/>
              <a:gd name="connsiteX168" fmla="*/ 40470 w 1566926"/>
              <a:gd name="connsiteY168" fmla="*/ 1128272 h 1571262"/>
              <a:gd name="connsiteX169" fmla="*/ 168521 w 1566926"/>
              <a:gd name="connsiteY169" fmla="*/ 1256323 h 1571262"/>
              <a:gd name="connsiteX170" fmla="*/ 296573 w 1566926"/>
              <a:gd name="connsiteY170" fmla="*/ 1128272 h 1571262"/>
              <a:gd name="connsiteX171" fmla="*/ 1436113 w 1566926"/>
              <a:gd name="connsiteY171" fmla="*/ 1005277 h 1571262"/>
              <a:gd name="connsiteX172" fmla="*/ 1278057 w 1566926"/>
              <a:gd name="connsiteY172" fmla="*/ 1091169 h 1571262"/>
              <a:gd name="connsiteX173" fmla="*/ 1362175 w 1566926"/>
              <a:gd name="connsiteY173" fmla="*/ 1250196 h 1571262"/>
              <a:gd name="connsiteX174" fmla="*/ 1520230 w 1566926"/>
              <a:gd name="connsiteY174" fmla="*/ 1164303 h 1571262"/>
              <a:gd name="connsiteX175" fmla="*/ 1436113 w 1566926"/>
              <a:gd name="connsiteY175" fmla="*/ 1005277 h 1571262"/>
              <a:gd name="connsiteX176" fmla="*/ 935693 w 1566926"/>
              <a:gd name="connsiteY176" fmla="*/ 1101081 h 1571262"/>
              <a:gd name="connsiteX177" fmla="*/ 632977 w 1566926"/>
              <a:gd name="connsiteY177" fmla="*/ 1101081 h 1571262"/>
              <a:gd name="connsiteX178" fmla="*/ 629240 w 1566926"/>
              <a:gd name="connsiteY178" fmla="*/ 1104711 h 1571262"/>
              <a:gd name="connsiteX179" fmla="*/ 630030 w 1566926"/>
              <a:gd name="connsiteY179" fmla="*/ 1107042 h 1571262"/>
              <a:gd name="connsiteX180" fmla="*/ 728279 w 1566926"/>
              <a:gd name="connsiteY180" fmla="*/ 1236567 h 1571262"/>
              <a:gd name="connsiteX181" fmla="*/ 734507 w 1566926"/>
              <a:gd name="connsiteY181" fmla="*/ 1239179 h 1571262"/>
              <a:gd name="connsiteX182" fmla="*/ 765181 w 1566926"/>
              <a:gd name="connsiteY182" fmla="*/ 1231343 h 1571262"/>
              <a:gd name="connsiteX183" fmla="*/ 828202 w 1566926"/>
              <a:gd name="connsiteY183" fmla="*/ 1235562 h 1571262"/>
              <a:gd name="connsiteX184" fmla="*/ 839989 w 1566926"/>
              <a:gd name="connsiteY184" fmla="*/ 1231611 h 1571262"/>
              <a:gd name="connsiteX185" fmla="*/ 939042 w 1566926"/>
              <a:gd name="connsiteY185" fmla="*/ 1107979 h 1571262"/>
              <a:gd name="connsiteX186" fmla="*/ 938372 w 1566926"/>
              <a:gd name="connsiteY186" fmla="*/ 1102032 h 1571262"/>
              <a:gd name="connsiteX187" fmla="*/ 935693 w 1566926"/>
              <a:gd name="connsiteY187" fmla="*/ 1101081 h 1571262"/>
              <a:gd name="connsiteX188" fmla="*/ 948150 w 1566926"/>
              <a:gd name="connsiteY188" fmla="*/ 1347741 h 1571262"/>
              <a:gd name="connsiteX189" fmla="*/ 951954 w 1566926"/>
              <a:gd name="connsiteY189" fmla="*/ 1349657 h 1571262"/>
              <a:gd name="connsiteX190" fmla="*/ 952235 w 1566926"/>
              <a:gd name="connsiteY190" fmla="*/ 1349550 h 1571262"/>
              <a:gd name="connsiteX191" fmla="*/ 1224144 w 1566926"/>
              <a:gd name="connsiteY191" fmla="*/ 1235562 h 1571262"/>
              <a:gd name="connsiteX192" fmla="*/ 1256492 w 1566926"/>
              <a:gd name="connsiteY192" fmla="*/ 1225784 h 1571262"/>
              <a:gd name="connsiteX193" fmla="*/ 1259707 w 1566926"/>
              <a:gd name="connsiteY193" fmla="*/ 1220875 h 1571262"/>
              <a:gd name="connsiteX194" fmla="*/ 1259104 w 1566926"/>
              <a:gd name="connsiteY194" fmla="*/ 1219422 h 1571262"/>
              <a:gd name="connsiteX195" fmla="*/ 1233788 w 1566926"/>
              <a:gd name="connsiteY195" fmla="*/ 1113136 h 1571262"/>
              <a:gd name="connsiteX196" fmla="*/ 1229837 w 1566926"/>
              <a:gd name="connsiteY196" fmla="*/ 1108207 h 1571262"/>
              <a:gd name="connsiteX197" fmla="*/ 1229435 w 1566926"/>
              <a:gd name="connsiteY197" fmla="*/ 1108180 h 1571262"/>
              <a:gd name="connsiteX198" fmla="*/ 1014185 w 1566926"/>
              <a:gd name="connsiteY198" fmla="*/ 1101282 h 1571262"/>
              <a:gd name="connsiteX199" fmla="*/ 990343 w 1566926"/>
              <a:gd name="connsiteY199" fmla="*/ 1107711 h 1571262"/>
              <a:gd name="connsiteX200" fmla="*/ 874480 w 1566926"/>
              <a:gd name="connsiteY200" fmla="*/ 1251568 h 1571262"/>
              <a:gd name="connsiteX201" fmla="*/ 874842 w 1566926"/>
              <a:gd name="connsiteY201" fmla="*/ 1256196 h 1571262"/>
              <a:gd name="connsiteX202" fmla="*/ 875418 w 1566926"/>
              <a:gd name="connsiteY202" fmla="*/ 1256591 h 1571262"/>
              <a:gd name="connsiteX203" fmla="*/ 948150 w 1566926"/>
              <a:gd name="connsiteY203" fmla="*/ 1347741 h 1571262"/>
              <a:gd name="connsiteX204" fmla="*/ 335953 w 1566926"/>
              <a:gd name="connsiteY204" fmla="*/ 1112399 h 1571262"/>
              <a:gd name="connsiteX205" fmla="*/ 311843 w 1566926"/>
              <a:gd name="connsiteY205" fmla="*/ 1220024 h 1571262"/>
              <a:gd name="connsiteX206" fmla="*/ 312573 w 1566926"/>
              <a:gd name="connsiteY206" fmla="*/ 1222770 h 1571262"/>
              <a:gd name="connsiteX207" fmla="*/ 312847 w 1566926"/>
              <a:gd name="connsiteY207" fmla="*/ 1222904 h 1571262"/>
              <a:gd name="connsiteX208" fmla="*/ 618243 w 1566926"/>
              <a:gd name="connsiteY208" fmla="*/ 1353501 h 1571262"/>
              <a:gd name="connsiteX209" fmla="*/ 623667 w 1566926"/>
              <a:gd name="connsiteY209" fmla="*/ 1351559 h 1571262"/>
              <a:gd name="connsiteX210" fmla="*/ 635455 w 1566926"/>
              <a:gd name="connsiteY210" fmla="*/ 1322894 h 1571262"/>
              <a:gd name="connsiteX211" fmla="*/ 688296 w 1566926"/>
              <a:gd name="connsiteY211" fmla="*/ 1260342 h 1571262"/>
              <a:gd name="connsiteX212" fmla="*/ 689301 w 1566926"/>
              <a:gd name="connsiteY212" fmla="*/ 1252573 h 1571262"/>
              <a:gd name="connsiteX213" fmla="*/ 583082 w 1566926"/>
              <a:gd name="connsiteY213" fmla="*/ 1112533 h 1571262"/>
              <a:gd name="connsiteX214" fmla="*/ 573036 w 1566926"/>
              <a:gd name="connsiteY214" fmla="*/ 1107510 h 1571262"/>
              <a:gd name="connsiteX215" fmla="*/ 340440 w 1566926"/>
              <a:gd name="connsiteY215" fmla="*/ 1107510 h 1571262"/>
              <a:gd name="connsiteX216" fmla="*/ 335933 w 1566926"/>
              <a:gd name="connsiteY216" fmla="*/ 1111977 h 1571262"/>
              <a:gd name="connsiteX217" fmla="*/ 335953 w 1566926"/>
              <a:gd name="connsiteY217" fmla="*/ 1112399 h 1571262"/>
              <a:gd name="connsiteX218" fmla="*/ 795325 w 1566926"/>
              <a:gd name="connsiteY218" fmla="*/ 1270388 h 1571262"/>
              <a:gd name="connsiteX219" fmla="*/ 658694 w 1566926"/>
              <a:gd name="connsiteY219" fmla="*/ 1391689 h 1571262"/>
              <a:gd name="connsiteX220" fmla="*/ 778569 w 1566926"/>
              <a:gd name="connsiteY220" fmla="*/ 1529572 h 1571262"/>
              <a:gd name="connsiteX221" fmla="*/ 915199 w 1566926"/>
              <a:gd name="connsiteY221" fmla="*/ 1408271 h 1571262"/>
              <a:gd name="connsiteX222" fmla="*/ 795325 w 1566926"/>
              <a:gd name="connsiteY222" fmla="*/ 1270388 h 15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1566926" h="1571262">
                <a:moveTo>
                  <a:pt x="615028" y="1389264"/>
                </a:moveTo>
                <a:cubicBezTo>
                  <a:pt x="601145" y="1388862"/>
                  <a:pt x="587904" y="1385936"/>
                  <a:pt x="575313" y="1380491"/>
                </a:cubicBezTo>
                <a:cubicBezTo>
                  <a:pt x="529417" y="1360580"/>
                  <a:pt x="432527" y="1319010"/>
                  <a:pt x="284652" y="1255788"/>
                </a:cubicBezTo>
                <a:cubicBezTo>
                  <a:pt x="282790" y="1255004"/>
                  <a:pt x="280660" y="1255285"/>
                  <a:pt x="279093" y="1256524"/>
                </a:cubicBezTo>
                <a:cubicBezTo>
                  <a:pt x="251011" y="1278538"/>
                  <a:pt x="224062" y="1291129"/>
                  <a:pt x="198257" y="1294297"/>
                </a:cubicBezTo>
                <a:cubicBezTo>
                  <a:pt x="146507" y="1300546"/>
                  <a:pt x="103136" y="1290460"/>
                  <a:pt x="68129" y="1264026"/>
                </a:cubicBezTo>
                <a:cubicBezTo>
                  <a:pt x="-15520" y="1200803"/>
                  <a:pt x="-23490" y="1074091"/>
                  <a:pt x="55203" y="1002832"/>
                </a:cubicBezTo>
                <a:cubicBezTo>
                  <a:pt x="99004" y="963184"/>
                  <a:pt x="153520" y="951062"/>
                  <a:pt x="218751" y="966466"/>
                </a:cubicBezTo>
                <a:cubicBezTo>
                  <a:pt x="221122" y="967042"/>
                  <a:pt x="223600" y="966205"/>
                  <a:pt x="225113" y="964323"/>
                </a:cubicBezTo>
                <a:lnTo>
                  <a:pt x="340976" y="819662"/>
                </a:lnTo>
                <a:cubicBezTo>
                  <a:pt x="344271" y="815563"/>
                  <a:pt x="344157" y="809676"/>
                  <a:pt x="340708" y="805664"/>
                </a:cubicBezTo>
                <a:lnTo>
                  <a:pt x="268444" y="722150"/>
                </a:lnTo>
                <a:cubicBezTo>
                  <a:pt x="266650" y="720094"/>
                  <a:pt x="263656" y="719611"/>
                  <a:pt x="261345" y="721011"/>
                </a:cubicBezTo>
                <a:cubicBezTo>
                  <a:pt x="181112" y="768964"/>
                  <a:pt x="84337" y="751885"/>
                  <a:pt x="28883" y="673728"/>
                </a:cubicBezTo>
                <a:cubicBezTo>
                  <a:pt x="-12305" y="615663"/>
                  <a:pt x="-9023" y="529536"/>
                  <a:pt x="36049" y="473279"/>
                </a:cubicBezTo>
                <a:cubicBezTo>
                  <a:pt x="89360" y="406775"/>
                  <a:pt x="177563" y="391439"/>
                  <a:pt x="251232" y="428475"/>
                </a:cubicBezTo>
                <a:cubicBezTo>
                  <a:pt x="253349" y="429553"/>
                  <a:pt x="255887" y="429452"/>
                  <a:pt x="257930" y="428207"/>
                </a:cubicBezTo>
                <a:lnTo>
                  <a:pt x="614961" y="212019"/>
                </a:lnTo>
                <a:cubicBezTo>
                  <a:pt x="616709" y="210974"/>
                  <a:pt x="617640" y="208978"/>
                  <a:pt x="617305" y="206996"/>
                </a:cubicBezTo>
                <a:cubicBezTo>
                  <a:pt x="606255" y="141564"/>
                  <a:pt x="623132" y="81288"/>
                  <a:pt x="672491" y="38627"/>
                </a:cubicBezTo>
                <a:cubicBezTo>
                  <a:pt x="759019" y="-36048"/>
                  <a:pt x="903412" y="2662"/>
                  <a:pt x="941185" y="110823"/>
                </a:cubicBezTo>
                <a:cubicBezTo>
                  <a:pt x="952389" y="142883"/>
                  <a:pt x="954224" y="174066"/>
                  <a:pt x="946677" y="204384"/>
                </a:cubicBezTo>
                <a:cubicBezTo>
                  <a:pt x="945665" y="208402"/>
                  <a:pt x="947628" y="212575"/>
                  <a:pt x="951364" y="214363"/>
                </a:cubicBezTo>
                <a:cubicBezTo>
                  <a:pt x="962214" y="219587"/>
                  <a:pt x="971925" y="223404"/>
                  <a:pt x="980632" y="229030"/>
                </a:cubicBezTo>
                <a:cubicBezTo>
                  <a:pt x="1083147" y="295018"/>
                  <a:pt x="1184899" y="357731"/>
                  <a:pt x="1285893" y="417156"/>
                </a:cubicBezTo>
                <a:cubicBezTo>
                  <a:pt x="1292055" y="420773"/>
                  <a:pt x="1298618" y="426599"/>
                  <a:pt x="1304846" y="430819"/>
                </a:cubicBezTo>
                <a:cubicBezTo>
                  <a:pt x="1306923" y="432259"/>
                  <a:pt x="1309602" y="432439"/>
                  <a:pt x="1311878" y="431287"/>
                </a:cubicBezTo>
                <a:cubicBezTo>
                  <a:pt x="1328956" y="422715"/>
                  <a:pt x="1339337" y="417940"/>
                  <a:pt x="1343021" y="416955"/>
                </a:cubicBezTo>
                <a:cubicBezTo>
                  <a:pt x="1392112" y="404009"/>
                  <a:pt x="1435376" y="407110"/>
                  <a:pt x="1472747" y="426264"/>
                </a:cubicBezTo>
                <a:cubicBezTo>
                  <a:pt x="1574545" y="478369"/>
                  <a:pt x="1600530" y="615261"/>
                  <a:pt x="1517418" y="698508"/>
                </a:cubicBezTo>
                <a:cubicBezTo>
                  <a:pt x="1474488" y="741458"/>
                  <a:pt x="1420308" y="755991"/>
                  <a:pt x="1354875" y="742108"/>
                </a:cubicBezTo>
                <a:cubicBezTo>
                  <a:pt x="1354540" y="742020"/>
                  <a:pt x="1354139" y="741907"/>
                  <a:pt x="1353803" y="741773"/>
                </a:cubicBezTo>
                <a:lnTo>
                  <a:pt x="1318643" y="726771"/>
                </a:lnTo>
                <a:cubicBezTo>
                  <a:pt x="1316500" y="725813"/>
                  <a:pt x="1313955" y="726349"/>
                  <a:pt x="1312347" y="728110"/>
                </a:cubicBezTo>
                <a:lnTo>
                  <a:pt x="1233119" y="814103"/>
                </a:lnTo>
                <a:cubicBezTo>
                  <a:pt x="1230038" y="817492"/>
                  <a:pt x="1229837" y="822642"/>
                  <a:pt x="1232717" y="826225"/>
                </a:cubicBezTo>
                <a:lnTo>
                  <a:pt x="1343489" y="964256"/>
                </a:lnTo>
                <a:cubicBezTo>
                  <a:pt x="1344963" y="966064"/>
                  <a:pt x="1347374" y="966888"/>
                  <a:pt x="1349651" y="966399"/>
                </a:cubicBezTo>
                <a:cubicBezTo>
                  <a:pt x="1418767" y="950928"/>
                  <a:pt x="1482123" y="963787"/>
                  <a:pt x="1528468" y="1020647"/>
                </a:cubicBezTo>
                <a:cubicBezTo>
                  <a:pt x="1591288" y="1097732"/>
                  <a:pt x="1575081" y="1224177"/>
                  <a:pt x="1479712" y="1275009"/>
                </a:cubicBezTo>
                <a:cubicBezTo>
                  <a:pt x="1426469" y="1303358"/>
                  <a:pt x="1371886" y="1303091"/>
                  <a:pt x="1315830" y="1274205"/>
                </a:cubicBezTo>
                <a:cubicBezTo>
                  <a:pt x="1306923" y="1269651"/>
                  <a:pt x="1297278" y="1261012"/>
                  <a:pt x="1288572" y="1255654"/>
                </a:cubicBezTo>
                <a:cubicBezTo>
                  <a:pt x="1286697" y="1254482"/>
                  <a:pt x="1284353" y="1254301"/>
                  <a:pt x="1282277" y="1255185"/>
                </a:cubicBezTo>
                <a:lnTo>
                  <a:pt x="956589" y="1392479"/>
                </a:lnTo>
                <a:cubicBezTo>
                  <a:pt x="955229" y="1393041"/>
                  <a:pt x="954372" y="1394388"/>
                  <a:pt x="954445" y="1395828"/>
                </a:cubicBezTo>
                <a:cubicBezTo>
                  <a:pt x="960004" y="1571497"/>
                  <a:pt x="729350" y="1638336"/>
                  <a:pt x="641951" y="1488049"/>
                </a:cubicBezTo>
                <a:cubicBezTo>
                  <a:pt x="624090" y="1457288"/>
                  <a:pt x="616321" y="1425717"/>
                  <a:pt x="618644" y="1393350"/>
                </a:cubicBezTo>
                <a:cubicBezTo>
                  <a:pt x="618832" y="1391287"/>
                  <a:pt x="617312" y="1389465"/>
                  <a:pt x="615249" y="1389278"/>
                </a:cubicBezTo>
                <a:cubicBezTo>
                  <a:pt x="615175" y="1389271"/>
                  <a:pt x="615102" y="1389264"/>
                  <a:pt x="615028" y="1389264"/>
                </a:cubicBezTo>
                <a:close/>
                <a:moveTo>
                  <a:pt x="910913" y="169290"/>
                </a:moveTo>
                <a:cubicBezTo>
                  <a:pt x="910913" y="98092"/>
                  <a:pt x="853189" y="40368"/>
                  <a:pt x="781991" y="40368"/>
                </a:cubicBezTo>
                <a:cubicBezTo>
                  <a:pt x="710792" y="40368"/>
                  <a:pt x="653068" y="98092"/>
                  <a:pt x="653068" y="169290"/>
                </a:cubicBezTo>
                <a:cubicBezTo>
                  <a:pt x="653068" y="240489"/>
                  <a:pt x="710792" y="298213"/>
                  <a:pt x="781991" y="298213"/>
                </a:cubicBezTo>
                <a:cubicBezTo>
                  <a:pt x="853189" y="298213"/>
                  <a:pt x="910913" y="240489"/>
                  <a:pt x="910913" y="169290"/>
                </a:cubicBezTo>
                <a:close/>
                <a:moveTo>
                  <a:pt x="1274776" y="461693"/>
                </a:moveTo>
                <a:cubicBezTo>
                  <a:pt x="1275981" y="460266"/>
                  <a:pt x="1275847" y="458110"/>
                  <a:pt x="1274441" y="456878"/>
                </a:cubicBezTo>
                <a:cubicBezTo>
                  <a:pt x="1274307" y="456750"/>
                  <a:pt x="1274106" y="456637"/>
                  <a:pt x="1273972" y="456536"/>
                </a:cubicBezTo>
                <a:cubicBezTo>
                  <a:pt x="1158197" y="389115"/>
                  <a:pt x="1051536" y="324111"/>
                  <a:pt x="953977" y="261512"/>
                </a:cubicBezTo>
                <a:cubicBezTo>
                  <a:pt x="949644" y="258746"/>
                  <a:pt x="944018" y="253857"/>
                  <a:pt x="937100" y="246845"/>
                </a:cubicBezTo>
                <a:cubicBezTo>
                  <a:pt x="935653" y="245418"/>
                  <a:pt x="933336" y="245405"/>
                  <a:pt x="931923" y="246818"/>
                </a:cubicBezTo>
                <a:cubicBezTo>
                  <a:pt x="931621" y="247119"/>
                  <a:pt x="931380" y="247467"/>
                  <a:pt x="931206" y="247849"/>
                </a:cubicBezTo>
                <a:cubicBezTo>
                  <a:pt x="918032" y="275978"/>
                  <a:pt x="898209" y="298414"/>
                  <a:pt x="871734" y="315157"/>
                </a:cubicBezTo>
                <a:cubicBezTo>
                  <a:pt x="869142" y="316804"/>
                  <a:pt x="868379" y="320240"/>
                  <a:pt x="870026" y="322832"/>
                </a:cubicBezTo>
                <a:cubicBezTo>
                  <a:pt x="870120" y="322979"/>
                  <a:pt x="870221" y="323120"/>
                  <a:pt x="870328" y="323260"/>
                </a:cubicBezTo>
                <a:cubicBezTo>
                  <a:pt x="923725" y="391526"/>
                  <a:pt x="977303" y="466227"/>
                  <a:pt x="1031062" y="547351"/>
                </a:cubicBezTo>
                <a:cubicBezTo>
                  <a:pt x="1033949" y="551698"/>
                  <a:pt x="1038804" y="554316"/>
                  <a:pt x="1043988" y="554316"/>
                </a:cubicBezTo>
                <a:lnTo>
                  <a:pt x="1228631" y="554316"/>
                </a:lnTo>
                <a:cubicBezTo>
                  <a:pt x="1230842" y="554309"/>
                  <a:pt x="1232784" y="552662"/>
                  <a:pt x="1233119" y="550432"/>
                </a:cubicBezTo>
                <a:cubicBezTo>
                  <a:pt x="1237807" y="518017"/>
                  <a:pt x="1251670" y="488435"/>
                  <a:pt x="1274776" y="461693"/>
                </a:cubicBezTo>
                <a:close/>
                <a:moveTo>
                  <a:pt x="337694" y="552240"/>
                </a:moveTo>
                <a:cubicBezTo>
                  <a:pt x="337955" y="553707"/>
                  <a:pt x="339221" y="554778"/>
                  <a:pt x="340708" y="554785"/>
                </a:cubicBezTo>
                <a:lnTo>
                  <a:pt x="522874" y="554785"/>
                </a:lnTo>
                <a:cubicBezTo>
                  <a:pt x="528091" y="554785"/>
                  <a:pt x="532986" y="552300"/>
                  <a:pt x="536067" y="548088"/>
                </a:cubicBezTo>
                <a:lnTo>
                  <a:pt x="703164" y="318907"/>
                </a:lnTo>
                <a:cubicBezTo>
                  <a:pt x="703546" y="318405"/>
                  <a:pt x="703472" y="317708"/>
                  <a:pt x="703003" y="317347"/>
                </a:cubicBezTo>
                <a:cubicBezTo>
                  <a:pt x="702950" y="317300"/>
                  <a:pt x="702890" y="317266"/>
                  <a:pt x="702829" y="317233"/>
                </a:cubicBezTo>
                <a:cubicBezTo>
                  <a:pt x="673408" y="301206"/>
                  <a:pt x="650590" y="279239"/>
                  <a:pt x="634383" y="251332"/>
                </a:cubicBezTo>
                <a:cubicBezTo>
                  <a:pt x="633050" y="249028"/>
                  <a:pt x="630077" y="248258"/>
                  <a:pt x="627739" y="249611"/>
                </a:cubicBezTo>
                <a:cubicBezTo>
                  <a:pt x="627672" y="249651"/>
                  <a:pt x="627612" y="249684"/>
                  <a:pt x="627552" y="249724"/>
                </a:cubicBezTo>
                <a:cubicBezTo>
                  <a:pt x="517000" y="320936"/>
                  <a:pt x="405450" y="388445"/>
                  <a:pt x="292890" y="452250"/>
                </a:cubicBezTo>
                <a:cubicBezTo>
                  <a:pt x="290271" y="453703"/>
                  <a:pt x="289346" y="457032"/>
                  <a:pt x="290827" y="459677"/>
                </a:cubicBezTo>
                <a:cubicBezTo>
                  <a:pt x="291048" y="460066"/>
                  <a:pt x="291309" y="460427"/>
                  <a:pt x="291617" y="460755"/>
                </a:cubicBezTo>
                <a:cubicBezTo>
                  <a:pt x="315727" y="486158"/>
                  <a:pt x="331084" y="516657"/>
                  <a:pt x="337694" y="552240"/>
                </a:cubicBezTo>
                <a:close/>
                <a:moveTo>
                  <a:pt x="834096" y="338396"/>
                </a:moveTo>
                <a:cubicBezTo>
                  <a:pt x="833533" y="337626"/>
                  <a:pt x="832636" y="337177"/>
                  <a:pt x="831684" y="337191"/>
                </a:cubicBezTo>
                <a:lnTo>
                  <a:pt x="741205" y="337191"/>
                </a:lnTo>
                <a:cubicBezTo>
                  <a:pt x="740280" y="337204"/>
                  <a:pt x="739410" y="337646"/>
                  <a:pt x="738860" y="338396"/>
                </a:cubicBezTo>
                <a:lnTo>
                  <a:pt x="584890" y="549561"/>
                </a:lnTo>
                <a:cubicBezTo>
                  <a:pt x="583926" y="550874"/>
                  <a:pt x="584214" y="552715"/>
                  <a:pt x="585526" y="553680"/>
                </a:cubicBezTo>
                <a:cubicBezTo>
                  <a:pt x="586042" y="554055"/>
                  <a:pt x="586665" y="554256"/>
                  <a:pt x="587301" y="554249"/>
                </a:cubicBezTo>
                <a:lnTo>
                  <a:pt x="982708" y="554249"/>
                </a:lnTo>
                <a:cubicBezTo>
                  <a:pt x="984335" y="554269"/>
                  <a:pt x="985668" y="552963"/>
                  <a:pt x="985688" y="551336"/>
                </a:cubicBezTo>
                <a:cubicBezTo>
                  <a:pt x="985695" y="550700"/>
                  <a:pt x="985494" y="550077"/>
                  <a:pt x="985119" y="549561"/>
                </a:cubicBezTo>
                <a:lnTo>
                  <a:pt x="834096" y="338396"/>
                </a:lnTo>
                <a:close/>
                <a:moveTo>
                  <a:pt x="298850" y="578158"/>
                </a:moveTo>
                <a:cubicBezTo>
                  <a:pt x="298850" y="506585"/>
                  <a:pt x="240832" y="448566"/>
                  <a:pt x="169258" y="448566"/>
                </a:cubicBezTo>
                <a:cubicBezTo>
                  <a:pt x="97684" y="448566"/>
                  <a:pt x="39666" y="506585"/>
                  <a:pt x="39666" y="578158"/>
                </a:cubicBezTo>
                <a:cubicBezTo>
                  <a:pt x="39666" y="649732"/>
                  <a:pt x="97684" y="707751"/>
                  <a:pt x="169258" y="707751"/>
                </a:cubicBezTo>
                <a:cubicBezTo>
                  <a:pt x="240832" y="707751"/>
                  <a:pt x="298850" y="649732"/>
                  <a:pt x="298850" y="578158"/>
                </a:cubicBezTo>
                <a:close/>
                <a:moveTo>
                  <a:pt x="1385615" y="449450"/>
                </a:moveTo>
                <a:cubicBezTo>
                  <a:pt x="1315629" y="456677"/>
                  <a:pt x="1264931" y="520100"/>
                  <a:pt x="1272231" y="591111"/>
                </a:cubicBezTo>
                <a:cubicBezTo>
                  <a:pt x="1279598" y="662122"/>
                  <a:pt x="1342217" y="713825"/>
                  <a:pt x="1412136" y="706599"/>
                </a:cubicBezTo>
                <a:cubicBezTo>
                  <a:pt x="1482123" y="699372"/>
                  <a:pt x="1532821" y="635949"/>
                  <a:pt x="1525521" y="564938"/>
                </a:cubicBezTo>
                <a:cubicBezTo>
                  <a:pt x="1518155" y="493927"/>
                  <a:pt x="1455534" y="442224"/>
                  <a:pt x="1385615" y="449450"/>
                </a:cubicBezTo>
                <a:close/>
                <a:moveTo>
                  <a:pt x="499366" y="592825"/>
                </a:moveTo>
                <a:lnTo>
                  <a:pt x="343253" y="592825"/>
                </a:lnTo>
                <a:cubicBezTo>
                  <a:pt x="340869" y="592839"/>
                  <a:pt x="338866" y="594614"/>
                  <a:pt x="338565" y="596978"/>
                </a:cubicBezTo>
                <a:cubicBezTo>
                  <a:pt x="333944" y="634817"/>
                  <a:pt x="319277" y="659262"/>
                  <a:pt x="300391" y="690672"/>
                </a:cubicBezTo>
                <a:cubicBezTo>
                  <a:pt x="298877" y="693231"/>
                  <a:pt x="299178" y="696466"/>
                  <a:pt x="301127" y="698709"/>
                </a:cubicBezTo>
                <a:lnTo>
                  <a:pt x="367162" y="775125"/>
                </a:lnTo>
                <a:cubicBezTo>
                  <a:pt x="368287" y="776451"/>
                  <a:pt x="370277" y="776612"/>
                  <a:pt x="371596" y="775487"/>
                </a:cubicBezTo>
                <a:cubicBezTo>
                  <a:pt x="371797" y="775319"/>
                  <a:pt x="371971" y="775132"/>
                  <a:pt x="372118" y="774924"/>
                </a:cubicBezTo>
                <a:lnTo>
                  <a:pt x="501643" y="597313"/>
                </a:lnTo>
                <a:cubicBezTo>
                  <a:pt x="502568" y="596067"/>
                  <a:pt x="502306" y="594306"/>
                  <a:pt x="501060" y="593381"/>
                </a:cubicBezTo>
                <a:cubicBezTo>
                  <a:pt x="500565" y="593013"/>
                  <a:pt x="499976" y="592819"/>
                  <a:pt x="499366" y="592825"/>
                </a:cubicBezTo>
                <a:close/>
                <a:moveTo>
                  <a:pt x="1069371" y="596911"/>
                </a:moveTo>
                <a:lnTo>
                  <a:pt x="1201374" y="781420"/>
                </a:lnTo>
                <a:cubicBezTo>
                  <a:pt x="1203115" y="783858"/>
                  <a:pt x="1206531" y="784421"/>
                  <a:pt x="1208941" y="782673"/>
                </a:cubicBezTo>
                <a:cubicBezTo>
                  <a:pt x="1209276" y="782425"/>
                  <a:pt x="1209611" y="782144"/>
                  <a:pt x="1209879" y="781822"/>
                </a:cubicBezTo>
                <a:lnTo>
                  <a:pt x="1277723" y="703263"/>
                </a:lnTo>
                <a:cubicBezTo>
                  <a:pt x="1280268" y="700330"/>
                  <a:pt x="1280133" y="695957"/>
                  <a:pt x="1277521" y="693083"/>
                </a:cubicBezTo>
                <a:cubicBezTo>
                  <a:pt x="1251268" y="665089"/>
                  <a:pt x="1236333" y="632962"/>
                  <a:pt x="1232717" y="596710"/>
                </a:cubicBezTo>
                <a:cubicBezTo>
                  <a:pt x="1232449" y="594419"/>
                  <a:pt x="1230507" y="592678"/>
                  <a:pt x="1228230" y="592691"/>
                </a:cubicBezTo>
                <a:lnTo>
                  <a:pt x="1071513" y="592691"/>
                </a:lnTo>
                <a:cubicBezTo>
                  <a:pt x="1070034" y="592718"/>
                  <a:pt x="1068855" y="593937"/>
                  <a:pt x="1068881" y="595417"/>
                </a:cubicBezTo>
                <a:cubicBezTo>
                  <a:pt x="1068895" y="595953"/>
                  <a:pt x="1069062" y="596475"/>
                  <a:pt x="1069371" y="596911"/>
                </a:cubicBezTo>
                <a:close/>
                <a:moveTo>
                  <a:pt x="1175991" y="818255"/>
                </a:moveTo>
                <a:cubicBezTo>
                  <a:pt x="1177203" y="816809"/>
                  <a:pt x="1177257" y="814706"/>
                  <a:pt x="1176125" y="813166"/>
                </a:cubicBezTo>
                <a:cubicBezTo>
                  <a:pt x="1134066" y="756286"/>
                  <a:pt x="1085866" y="689554"/>
                  <a:pt x="1031531" y="612984"/>
                </a:cubicBezTo>
                <a:cubicBezTo>
                  <a:pt x="1022623" y="600460"/>
                  <a:pt x="1019543" y="592959"/>
                  <a:pt x="1005546" y="592959"/>
                </a:cubicBezTo>
                <a:cubicBezTo>
                  <a:pt x="960761" y="592872"/>
                  <a:pt x="813756" y="592825"/>
                  <a:pt x="564531" y="592825"/>
                </a:cubicBezTo>
                <a:cubicBezTo>
                  <a:pt x="558128" y="592825"/>
                  <a:pt x="552114" y="595859"/>
                  <a:pt x="548323" y="600996"/>
                </a:cubicBezTo>
                <a:lnTo>
                  <a:pt x="402189" y="801445"/>
                </a:lnTo>
                <a:cubicBezTo>
                  <a:pt x="398278" y="806816"/>
                  <a:pt x="398438" y="814137"/>
                  <a:pt x="402591" y="819327"/>
                </a:cubicBezTo>
                <a:lnTo>
                  <a:pt x="592458" y="1055807"/>
                </a:lnTo>
                <a:cubicBezTo>
                  <a:pt x="595713" y="1059853"/>
                  <a:pt x="600662" y="1062156"/>
                  <a:pt x="605853" y="1062036"/>
                </a:cubicBezTo>
                <a:cubicBezTo>
                  <a:pt x="718949" y="1059444"/>
                  <a:pt x="834879" y="1059176"/>
                  <a:pt x="953642" y="1061232"/>
                </a:cubicBezTo>
                <a:cubicBezTo>
                  <a:pt x="963286" y="1061413"/>
                  <a:pt x="970767" y="1060496"/>
                  <a:pt x="976077" y="1058486"/>
                </a:cubicBezTo>
                <a:cubicBezTo>
                  <a:pt x="978013" y="1057736"/>
                  <a:pt x="979714" y="1056517"/>
                  <a:pt x="981034" y="1054937"/>
                </a:cubicBezTo>
                <a:lnTo>
                  <a:pt x="1175991" y="818255"/>
                </a:lnTo>
                <a:close/>
                <a:moveTo>
                  <a:pt x="330796" y="1074158"/>
                </a:moveTo>
                <a:cubicBezTo>
                  <a:pt x="334948" y="1070361"/>
                  <a:pt x="338920" y="1068465"/>
                  <a:pt x="342717" y="1068465"/>
                </a:cubicBezTo>
                <a:cubicBezTo>
                  <a:pt x="423352" y="1067883"/>
                  <a:pt x="489501" y="1066503"/>
                  <a:pt x="541157" y="1064313"/>
                </a:cubicBezTo>
                <a:cubicBezTo>
                  <a:pt x="542818" y="1064212"/>
                  <a:pt x="544097" y="1062806"/>
                  <a:pt x="544017" y="1061179"/>
                </a:cubicBezTo>
                <a:cubicBezTo>
                  <a:pt x="543983" y="1060563"/>
                  <a:pt x="543762" y="1059973"/>
                  <a:pt x="543367" y="1059491"/>
                </a:cubicBezTo>
                <a:lnTo>
                  <a:pt x="376137" y="851139"/>
                </a:lnTo>
                <a:cubicBezTo>
                  <a:pt x="374141" y="848661"/>
                  <a:pt x="370518" y="848266"/>
                  <a:pt x="368039" y="850262"/>
                </a:cubicBezTo>
                <a:cubicBezTo>
                  <a:pt x="367718" y="850523"/>
                  <a:pt x="367423" y="850817"/>
                  <a:pt x="367162" y="851139"/>
                </a:cubicBezTo>
                <a:lnTo>
                  <a:pt x="259872" y="985084"/>
                </a:lnTo>
                <a:cubicBezTo>
                  <a:pt x="259162" y="985982"/>
                  <a:pt x="259283" y="987274"/>
                  <a:pt x="260153" y="987964"/>
                </a:cubicBezTo>
                <a:cubicBezTo>
                  <a:pt x="260214" y="988011"/>
                  <a:pt x="260274" y="988058"/>
                  <a:pt x="260341" y="988098"/>
                </a:cubicBezTo>
                <a:cubicBezTo>
                  <a:pt x="293110" y="1009482"/>
                  <a:pt x="315238" y="1037792"/>
                  <a:pt x="326711" y="1073019"/>
                </a:cubicBezTo>
                <a:cubicBezTo>
                  <a:pt x="327139" y="1074352"/>
                  <a:pt x="328552" y="1075109"/>
                  <a:pt x="329858" y="1074700"/>
                </a:cubicBezTo>
                <a:cubicBezTo>
                  <a:pt x="330214" y="1074593"/>
                  <a:pt x="330528" y="1074406"/>
                  <a:pt x="330796" y="1074158"/>
                </a:cubicBezTo>
                <a:close/>
                <a:moveTo>
                  <a:pt x="1031196" y="1060897"/>
                </a:moveTo>
                <a:lnTo>
                  <a:pt x="1241155" y="1068666"/>
                </a:lnTo>
                <a:cubicBezTo>
                  <a:pt x="1243031" y="1068753"/>
                  <a:pt x="1244839" y="1067595"/>
                  <a:pt x="1245509" y="1065786"/>
                </a:cubicBezTo>
                <a:cubicBezTo>
                  <a:pt x="1256827" y="1035695"/>
                  <a:pt x="1276249" y="1010045"/>
                  <a:pt x="1303641" y="988835"/>
                </a:cubicBezTo>
                <a:cubicBezTo>
                  <a:pt x="1306655" y="986464"/>
                  <a:pt x="1307190" y="982084"/>
                  <a:pt x="1304846" y="979057"/>
                </a:cubicBezTo>
                <a:cubicBezTo>
                  <a:pt x="1304846" y="979037"/>
                  <a:pt x="1304779" y="979010"/>
                  <a:pt x="1304779" y="978990"/>
                </a:cubicBezTo>
                <a:lnTo>
                  <a:pt x="1205861" y="855760"/>
                </a:lnTo>
                <a:cubicBezTo>
                  <a:pt x="1203784" y="853195"/>
                  <a:pt x="1200034" y="852780"/>
                  <a:pt x="1197489" y="854843"/>
                </a:cubicBezTo>
                <a:cubicBezTo>
                  <a:pt x="1197154" y="855097"/>
                  <a:pt x="1196886" y="855378"/>
                  <a:pt x="1196619" y="855693"/>
                </a:cubicBezTo>
                <a:lnTo>
                  <a:pt x="1029924" y="1058085"/>
                </a:lnTo>
                <a:cubicBezTo>
                  <a:pt x="1029328" y="1058841"/>
                  <a:pt x="1029461" y="1059933"/>
                  <a:pt x="1030218" y="1060529"/>
                </a:cubicBezTo>
                <a:cubicBezTo>
                  <a:pt x="1030500" y="1060750"/>
                  <a:pt x="1030841" y="1060877"/>
                  <a:pt x="1031196" y="1060897"/>
                </a:cubicBezTo>
                <a:close/>
                <a:moveTo>
                  <a:pt x="296573" y="1128272"/>
                </a:moveTo>
                <a:cubicBezTo>
                  <a:pt x="296573" y="1057549"/>
                  <a:pt x="239244" y="1000220"/>
                  <a:pt x="168521" y="1000220"/>
                </a:cubicBezTo>
                <a:cubicBezTo>
                  <a:pt x="97798" y="1000220"/>
                  <a:pt x="40470" y="1057549"/>
                  <a:pt x="40470" y="1128272"/>
                </a:cubicBezTo>
                <a:cubicBezTo>
                  <a:pt x="40470" y="1198995"/>
                  <a:pt x="97798" y="1256323"/>
                  <a:pt x="168521" y="1256323"/>
                </a:cubicBezTo>
                <a:cubicBezTo>
                  <a:pt x="239244" y="1256323"/>
                  <a:pt x="296573" y="1198995"/>
                  <a:pt x="296573" y="1128272"/>
                </a:cubicBezTo>
                <a:close/>
                <a:moveTo>
                  <a:pt x="1436113" y="1005277"/>
                </a:moveTo>
                <a:cubicBezTo>
                  <a:pt x="1369207" y="985084"/>
                  <a:pt x="1298484" y="1023540"/>
                  <a:pt x="1278057" y="1091169"/>
                </a:cubicBezTo>
                <a:cubicBezTo>
                  <a:pt x="1257631" y="1158805"/>
                  <a:pt x="1295269" y="1229997"/>
                  <a:pt x="1362175" y="1250196"/>
                </a:cubicBezTo>
                <a:cubicBezTo>
                  <a:pt x="1429081" y="1270388"/>
                  <a:pt x="1499804" y="1231932"/>
                  <a:pt x="1520230" y="1164303"/>
                </a:cubicBezTo>
                <a:cubicBezTo>
                  <a:pt x="1540657" y="1096667"/>
                  <a:pt x="1503019" y="1025475"/>
                  <a:pt x="1436113" y="1005277"/>
                </a:cubicBezTo>
                <a:close/>
                <a:moveTo>
                  <a:pt x="935693" y="1101081"/>
                </a:moveTo>
                <a:lnTo>
                  <a:pt x="632977" y="1101081"/>
                </a:lnTo>
                <a:cubicBezTo>
                  <a:pt x="630941" y="1101054"/>
                  <a:pt x="629273" y="1102675"/>
                  <a:pt x="629240" y="1104711"/>
                </a:cubicBezTo>
                <a:cubicBezTo>
                  <a:pt x="629233" y="1105555"/>
                  <a:pt x="629507" y="1106379"/>
                  <a:pt x="630030" y="1107042"/>
                </a:cubicBezTo>
                <a:lnTo>
                  <a:pt x="728279" y="1236567"/>
                </a:lnTo>
                <a:cubicBezTo>
                  <a:pt x="729732" y="1238475"/>
                  <a:pt x="732103" y="1239466"/>
                  <a:pt x="734507" y="1239179"/>
                </a:cubicBezTo>
                <a:cubicBezTo>
                  <a:pt x="744151" y="1237906"/>
                  <a:pt x="753527" y="1232950"/>
                  <a:pt x="765181" y="1231343"/>
                </a:cubicBezTo>
                <a:cubicBezTo>
                  <a:pt x="785185" y="1228617"/>
                  <a:pt x="806188" y="1230023"/>
                  <a:pt x="828202" y="1235562"/>
                </a:cubicBezTo>
                <a:cubicBezTo>
                  <a:pt x="832569" y="1236660"/>
                  <a:pt x="837170" y="1235120"/>
                  <a:pt x="839989" y="1231611"/>
                </a:cubicBezTo>
                <a:lnTo>
                  <a:pt x="939042" y="1107979"/>
                </a:lnTo>
                <a:cubicBezTo>
                  <a:pt x="940515" y="1106171"/>
                  <a:pt x="940220" y="1103505"/>
                  <a:pt x="938372" y="1102032"/>
                </a:cubicBezTo>
                <a:cubicBezTo>
                  <a:pt x="937609" y="1101422"/>
                  <a:pt x="936664" y="1101088"/>
                  <a:pt x="935693" y="1101081"/>
                </a:cubicBezTo>
                <a:close/>
                <a:moveTo>
                  <a:pt x="948150" y="1347741"/>
                </a:moveTo>
                <a:cubicBezTo>
                  <a:pt x="948672" y="1349322"/>
                  <a:pt x="950380" y="1350179"/>
                  <a:pt x="951954" y="1349657"/>
                </a:cubicBezTo>
                <a:cubicBezTo>
                  <a:pt x="952054" y="1349623"/>
                  <a:pt x="952142" y="1349590"/>
                  <a:pt x="952235" y="1349550"/>
                </a:cubicBezTo>
                <a:cubicBezTo>
                  <a:pt x="994114" y="1331467"/>
                  <a:pt x="1084754" y="1293473"/>
                  <a:pt x="1224144" y="1235562"/>
                </a:cubicBezTo>
                <a:cubicBezTo>
                  <a:pt x="1233721" y="1231591"/>
                  <a:pt x="1244504" y="1228329"/>
                  <a:pt x="1256492" y="1225784"/>
                </a:cubicBezTo>
                <a:cubicBezTo>
                  <a:pt x="1258769" y="1225315"/>
                  <a:pt x="1260176" y="1223119"/>
                  <a:pt x="1259707" y="1220875"/>
                </a:cubicBezTo>
                <a:cubicBezTo>
                  <a:pt x="1259573" y="1220352"/>
                  <a:pt x="1259372" y="1219864"/>
                  <a:pt x="1259104" y="1219422"/>
                </a:cubicBezTo>
                <a:cubicBezTo>
                  <a:pt x="1237874" y="1187496"/>
                  <a:pt x="1229435" y="1152067"/>
                  <a:pt x="1233788" y="1113136"/>
                </a:cubicBezTo>
                <a:cubicBezTo>
                  <a:pt x="1234056" y="1110671"/>
                  <a:pt x="1232315" y="1108461"/>
                  <a:pt x="1229837" y="1108207"/>
                </a:cubicBezTo>
                <a:cubicBezTo>
                  <a:pt x="1229703" y="1108187"/>
                  <a:pt x="1229569" y="1108180"/>
                  <a:pt x="1229435" y="1108180"/>
                </a:cubicBezTo>
                <a:cubicBezTo>
                  <a:pt x="1190055" y="1107376"/>
                  <a:pt x="1118307" y="1105079"/>
                  <a:pt x="1014185" y="1101282"/>
                </a:cubicBezTo>
                <a:cubicBezTo>
                  <a:pt x="1002043" y="1100833"/>
                  <a:pt x="994093" y="1102976"/>
                  <a:pt x="990343" y="1107711"/>
                </a:cubicBezTo>
                <a:cubicBezTo>
                  <a:pt x="934488" y="1178883"/>
                  <a:pt x="895864" y="1226836"/>
                  <a:pt x="874480" y="1251568"/>
                </a:cubicBezTo>
                <a:cubicBezTo>
                  <a:pt x="873302" y="1252948"/>
                  <a:pt x="873462" y="1255018"/>
                  <a:pt x="874842" y="1256196"/>
                </a:cubicBezTo>
                <a:cubicBezTo>
                  <a:pt x="875016" y="1256350"/>
                  <a:pt x="875210" y="1256478"/>
                  <a:pt x="875418" y="1256591"/>
                </a:cubicBezTo>
                <a:cubicBezTo>
                  <a:pt x="910244" y="1275612"/>
                  <a:pt x="934488" y="1305997"/>
                  <a:pt x="948150" y="1347741"/>
                </a:cubicBezTo>
                <a:close/>
                <a:moveTo>
                  <a:pt x="335953" y="1112399"/>
                </a:moveTo>
                <a:cubicBezTo>
                  <a:pt x="339522" y="1151022"/>
                  <a:pt x="331486" y="1186893"/>
                  <a:pt x="311843" y="1220024"/>
                </a:cubicBezTo>
                <a:cubicBezTo>
                  <a:pt x="311287" y="1220982"/>
                  <a:pt x="311608" y="1222214"/>
                  <a:pt x="312573" y="1222770"/>
                </a:cubicBezTo>
                <a:cubicBezTo>
                  <a:pt x="312660" y="1222824"/>
                  <a:pt x="312754" y="1222864"/>
                  <a:pt x="312847" y="1222904"/>
                </a:cubicBezTo>
                <a:lnTo>
                  <a:pt x="618243" y="1353501"/>
                </a:lnTo>
                <a:cubicBezTo>
                  <a:pt x="620279" y="1354378"/>
                  <a:pt x="622649" y="1353534"/>
                  <a:pt x="623667" y="1351559"/>
                </a:cubicBezTo>
                <a:cubicBezTo>
                  <a:pt x="627887" y="1343455"/>
                  <a:pt x="629829" y="1333878"/>
                  <a:pt x="635455" y="1322894"/>
                </a:cubicBezTo>
                <a:cubicBezTo>
                  <a:pt x="647824" y="1298831"/>
                  <a:pt x="665438" y="1277976"/>
                  <a:pt x="688296" y="1260342"/>
                </a:cubicBezTo>
                <a:cubicBezTo>
                  <a:pt x="690707" y="1258467"/>
                  <a:pt x="691156" y="1254997"/>
                  <a:pt x="689301" y="1252573"/>
                </a:cubicBezTo>
                <a:lnTo>
                  <a:pt x="583082" y="1112533"/>
                </a:lnTo>
                <a:cubicBezTo>
                  <a:pt x="580678" y="1109365"/>
                  <a:pt x="576961" y="1107510"/>
                  <a:pt x="573036" y="1107510"/>
                </a:cubicBezTo>
                <a:lnTo>
                  <a:pt x="340440" y="1107510"/>
                </a:lnTo>
                <a:cubicBezTo>
                  <a:pt x="337962" y="1107497"/>
                  <a:pt x="335946" y="1109499"/>
                  <a:pt x="335933" y="1111977"/>
                </a:cubicBezTo>
                <a:cubicBezTo>
                  <a:pt x="335933" y="1112118"/>
                  <a:pt x="335940" y="1112259"/>
                  <a:pt x="335953" y="1112399"/>
                </a:cubicBezTo>
                <a:close/>
                <a:moveTo>
                  <a:pt x="795325" y="1270388"/>
                </a:moveTo>
                <a:cubicBezTo>
                  <a:pt x="724495" y="1265807"/>
                  <a:pt x="663322" y="1320115"/>
                  <a:pt x="658694" y="1391689"/>
                </a:cubicBezTo>
                <a:cubicBezTo>
                  <a:pt x="654066" y="1463256"/>
                  <a:pt x="707731" y="1524991"/>
                  <a:pt x="778569" y="1529572"/>
                </a:cubicBezTo>
                <a:cubicBezTo>
                  <a:pt x="849399" y="1534153"/>
                  <a:pt x="910571" y="1479845"/>
                  <a:pt x="915199" y="1408271"/>
                </a:cubicBezTo>
                <a:cubicBezTo>
                  <a:pt x="919827" y="1336704"/>
                  <a:pt x="866162" y="1274969"/>
                  <a:pt x="795325" y="1270388"/>
                </a:cubicBezTo>
                <a:close/>
              </a:path>
            </a:pathLst>
          </a:custGeom>
          <a:solidFill>
            <a:srgbClr val="002060"/>
          </a:solidFill>
          <a:ln w="6697" cap="flat">
            <a:solidFill>
              <a:srgbClr val="002060"/>
            </a:solidFill>
            <a:prstDash val="solid"/>
            <a:miter/>
          </a:ln>
        </p:spPr>
        <p:txBody>
          <a:bodyPr rtlCol="0" anchor="ctr"/>
          <a:lstStyle/>
          <a:p>
            <a:endParaRPr lang="en-US" sz="1000" noProof="0"/>
          </a:p>
        </p:txBody>
      </p:sp>
      <p:cxnSp>
        <p:nvCxnSpPr>
          <p:cNvPr id="124" name="Conector recto de flecha 123">
            <a:extLst>
              <a:ext uri="{FF2B5EF4-FFF2-40B4-BE49-F238E27FC236}">
                <a16:creationId xmlns:a16="http://schemas.microsoft.com/office/drawing/2014/main" id="{93ADF416-4AC2-2D00-E162-C40030F41C23}"/>
              </a:ext>
            </a:extLst>
          </p:cNvPr>
          <p:cNvCxnSpPr/>
          <p:nvPr/>
        </p:nvCxnSpPr>
        <p:spPr>
          <a:xfrm flipV="1">
            <a:off x="9679751" y="3860252"/>
            <a:ext cx="0" cy="187039"/>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27" name="Conector recto de flecha 126">
            <a:extLst>
              <a:ext uri="{FF2B5EF4-FFF2-40B4-BE49-F238E27FC236}">
                <a16:creationId xmlns:a16="http://schemas.microsoft.com/office/drawing/2014/main" id="{C8180B50-75FA-441A-DACD-BD87530F70DD}"/>
              </a:ext>
            </a:extLst>
          </p:cNvPr>
          <p:cNvCxnSpPr/>
          <p:nvPr/>
        </p:nvCxnSpPr>
        <p:spPr>
          <a:xfrm>
            <a:off x="9810505" y="3860252"/>
            <a:ext cx="0" cy="187039"/>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128" name="Rectángulo 127">
            <a:extLst>
              <a:ext uri="{FF2B5EF4-FFF2-40B4-BE49-F238E27FC236}">
                <a16:creationId xmlns:a16="http://schemas.microsoft.com/office/drawing/2014/main" id="{E83101D2-AA7F-1E99-D53E-B96D53F0126E}"/>
              </a:ext>
            </a:extLst>
          </p:cNvPr>
          <p:cNvSpPr/>
          <p:nvPr/>
        </p:nvSpPr>
        <p:spPr>
          <a:xfrm>
            <a:off x="10380352" y="4047291"/>
            <a:ext cx="1017890" cy="5964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700" b="1" noProof="0">
                <a:solidFill>
                  <a:schemeClr val="tx1"/>
                </a:solidFill>
              </a:rPr>
              <a:t>Semantic Database</a:t>
            </a:r>
          </a:p>
        </p:txBody>
      </p:sp>
      <p:cxnSp>
        <p:nvCxnSpPr>
          <p:cNvPr id="172" name="Conector recto de flecha 171">
            <a:extLst>
              <a:ext uri="{FF2B5EF4-FFF2-40B4-BE49-F238E27FC236}">
                <a16:creationId xmlns:a16="http://schemas.microsoft.com/office/drawing/2014/main" id="{B5611B6E-6AA6-69E4-A261-9602416BA8C6}"/>
              </a:ext>
            </a:extLst>
          </p:cNvPr>
          <p:cNvCxnSpPr/>
          <p:nvPr/>
        </p:nvCxnSpPr>
        <p:spPr>
          <a:xfrm flipV="1">
            <a:off x="10778212" y="3860252"/>
            <a:ext cx="0" cy="187039"/>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73" name="Conector recto de flecha 172">
            <a:extLst>
              <a:ext uri="{FF2B5EF4-FFF2-40B4-BE49-F238E27FC236}">
                <a16:creationId xmlns:a16="http://schemas.microsoft.com/office/drawing/2014/main" id="{287A71B7-ACAA-FEDB-2E92-6B6B341425AF}"/>
              </a:ext>
            </a:extLst>
          </p:cNvPr>
          <p:cNvCxnSpPr/>
          <p:nvPr/>
        </p:nvCxnSpPr>
        <p:spPr>
          <a:xfrm>
            <a:off x="10908966" y="3860252"/>
            <a:ext cx="0" cy="187039"/>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176" name="Rectangle 1">
            <a:extLst>
              <a:ext uri="{FF2B5EF4-FFF2-40B4-BE49-F238E27FC236}">
                <a16:creationId xmlns:a16="http://schemas.microsoft.com/office/drawing/2014/main" id="{D66B15D2-A674-7A64-E6D5-22584951D2C2}"/>
              </a:ext>
            </a:extLst>
          </p:cNvPr>
          <p:cNvSpPr/>
          <p:nvPr/>
        </p:nvSpPr>
        <p:spPr>
          <a:xfrm>
            <a:off x="5704634" y="5244879"/>
            <a:ext cx="808212" cy="445650"/>
          </a:xfrm>
          <a:prstGeom prst="rect">
            <a:avLst/>
          </a:prstGeom>
          <a:solidFill>
            <a:srgbClr val="E99D93"/>
          </a:solidFill>
          <a:ln w="6350" cap="flat" cmpd="sng" algn="ctr">
            <a:solidFill>
              <a:schemeClr val="accent2">
                <a:lumMod val="60000"/>
                <a:lumOff val="40000"/>
              </a:schemeClr>
            </a:solidFill>
            <a:prstDash val="solid"/>
            <a:miter lim="800000"/>
            <a:headEnd type="none" w="med" len="med"/>
            <a:tailEnd type="none" w="med" len="med"/>
          </a:ln>
          <a:effectLst/>
        </p:spPr>
        <p:txBody>
          <a:bodyPr vert="horz" rtlCol="0" anchor="ctr"/>
          <a:lstStyle/>
          <a:p>
            <a:pPr algn="ctr"/>
            <a:r>
              <a:rPr lang="en-US" sz="1200" b="1" kern="0" noProof="0" err="1">
                <a:latin typeface="Calibri" panose="020F0502020204030204"/>
              </a:rPr>
              <a:t>sNow</a:t>
            </a:r>
            <a:endParaRPr lang="en-US" sz="1200" b="1" kern="0" noProof="0">
              <a:latin typeface="Calibri" panose="020F0502020204030204"/>
            </a:endParaRPr>
          </a:p>
        </p:txBody>
      </p:sp>
      <p:cxnSp>
        <p:nvCxnSpPr>
          <p:cNvPr id="180" name="Conector recto de flecha 179">
            <a:extLst>
              <a:ext uri="{FF2B5EF4-FFF2-40B4-BE49-F238E27FC236}">
                <a16:creationId xmlns:a16="http://schemas.microsoft.com/office/drawing/2014/main" id="{84C67C70-1626-E607-FC1B-C335F5AE7199}"/>
              </a:ext>
            </a:extLst>
          </p:cNvPr>
          <p:cNvCxnSpPr>
            <a:cxnSpLocks/>
            <a:endCxn id="90" idx="3"/>
          </p:cNvCxnSpPr>
          <p:nvPr/>
        </p:nvCxnSpPr>
        <p:spPr>
          <a:xfrm rot="10800000">
            <a:off x="3870387" y="5460665"/>
            <a:ext cx="963444" cy="342970"/>
          </a:xfrm>
          <a:prstGeom prst="bentConnector3">
            <a:avLst>
              <a:gd name="adj1" fmla="val -1409"/>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2" name="Conector recto de flecha 181">
            <a:extLst>
              <a:ext uri="{FF2B5EF4-FFF2-40B4-BE49-F238E27FC236}">
                <a16:creationId xmlns:a16="http://schemas.microsoft.com/office/drawing/2014/main" id="{F99FF702-76D0-18ED-DD7A-954EC9E8454F}"/>
              </a:ext>
            </a:extLst>
          </p:cNvPr>
          <p:cNvCxnSpPr>
            <a:cxnSpLocks/>
            <a:stCxn id="64" idx="2"/>
            <a:endCxn id="176" idx="0"/>
          </p:cNvCxnSpPr>
          <p:nvPr/>
        </p:nvCxnSpPr>
        <p:spPr>
          <a:xfrm>
            <a:off x="6098207" y="5079935"/>
            <a:ext cx="0" cy="164944"/>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31B3A6FC-C125-314C-32D8-981A8562F4EC}"/>
              </a:ext>
            </a:extLst>
          </p:cNvPr>
          <p:cNvSpPr txBox="1"/>
          <p:nvPr/>
        </p:nvSpPr>
        <p:spPr>
          <a:xfrm>
            <a:off x="4762243" y="5355558"/>
            <a:ext cx="777140" cy="200055"/>
          </a:xfrm>
          <a:prstGeom prst="rect">
            <a:avLst/>
          </a:prstGeom>
          <a:noFill/>
        </p:spPr>
        <p:txBody>
          <a:bodyPr wrap="square">
            <a:spAutoFit/>
          </a:bodyPr>
          <a:lstStyle/>
          <a:p>
            <a:pPr algn="ctr"/>
            <a:r>
              <a:rPr lang="en-US" sz="700" noProof="0"/>
              <a:t>error display</a:t>
            </a:r>
            <a:endParaRPr lang="en-US" noProof="0"/>
          </a:p>
        </p:txBody>
      </p:sp>
      <p:cxnSp>
        <p:nvCxnSpPr>
          <p:cNvPr id="24" name="Conector recto de flecha 179">
            <a:extLst>
              <a:ext uri="{FF2B5EF4-FFF2-40B4-BE49-F238E27FC236}">
                <a16:creationId xmlns:a16="http://schemas.microsoft.com/office/drawing/2014/main" id="{6A6A85E8-6857-59DD-5589-7DA93D0379EE}"/>
              </a:ext>
            </a:extLst>
          </p:cNvPr>
          <p:cNvCxnSpPr>
            <a:cxnSpLocks/>
          </p:cNvCxnSpPr>
          <p:nvPr/>
        </p:nvCxnSpPr>
        <p:spPr>
          <a:xfrm flipV="1">
            <a:off x="4833831" y="5719633"/>
            <a:ext cx="844073" cy="84003"/>
          </a:xfrm>
          <a:prstGeom prst="bentConnector3">
            <a:avLst>
              <a:gd name="adj1" fmla="val 125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Conector recto de flecha 181">
            <a:extLst>
              <a:ext uri="{FF2B5EF4-FFF2-40B4-BE49-F238E27FC236}">
                <a16:creationId xmlns:a16="http://schemas.microsoft.com/office/drawing/2014/main" id="{233C26DE-59E8-63FC-064E-FEB73DF52D98}"/>
              </a:ext>
            </a:extLst>
          </p:cNvPr>
          <p:cNvCxnSpPr>
            <a:cxnSpLocks/>
            <a:stCxn id="63" idx="1"/>
          </p:cNvCxnSpPr>
          <p:nvPr/>
        </p:nvCxnSpPr>
        <p:spPr>
          <a:xfrm flipH="1" flipV="1">
            <a:off x="3855147" y="3916656"/>
            <a:ext cx="1838954" cy="1253"/>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332" name="Text Placeholder 3">
            <a:extLst>
              <a:ext uri="{FF2B5EF4-FFF2-40B4-BE49-F238E27FC236}">
                <a16:creationId xmlns:a16="http://schemas.microsoft.com/office/drawing/2014/main" id="{7E594B2F-FB89-430E-C89F-82C520B9F28E}"/>
              </a:ext>
            </a:extLst>
          </p:cNvPr>
          <p:cNvSpPr txBox="1">
            <a:spLocks/>
          </p:cNvSpPr>
          <p:nvPr/>
        </p:nvSpPr>
        <p:spPr>
          <a:xfrm>
            <a:off x="441135" y="224364"/>
            <a:ext cx="2173287" cy="307777"/>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noProof="0">
                <a:solidFill>
                  <a:srgbClr val="F14949"/>
                </a:solidFill>
                <a:latin typeface="Santander Headline" panose="020B0504020201020104"/>
              </a:rPr>
              <a:t>Agentic Architecture</a:t>
            </a:r>
          </a:p>
        </p:txBody>
      </p:sp>
      <p:sp>
        <p:nvSpPr>
          <p:cNvPr id="333" name="CuadroTexto 332">
            <a:extLst>
              <a:ext uri="{FF2B5EF4-FFF2-40B4-BE49-F238E27FC236}">
                <a16:creationId xmlns:a16="http://schemas.microsoft.com/office/drawing/2014/main" id="{0406AF94-3048-60FE-5E28-412366985A17}"/>
              </a:ext>
            </a:extLst>
          </p:cNvPr>
          <p:cNvSpPr txBox="1"/>
          <p:nvPr/>
        </p:nvSpPr>
        <p:spPr>
          <a:xfrm>
            <a:off x="353774" y="462381"/>
            <a:ext cx="5350860" cy="276999"/>
          </a:xfrm>
          <a:prstGeom prst="rect">
            <a:avLst/>
          </a:prstGeom>
          <a:noFill/>
        </p:spPr>
        <p:txBody>
          <a:bodyPr wrap="square" rtlCol="0">
            <a:spAutoFit/>
          </a:bodyPr>
          <a:lstStyle/>
          <a:p>
            <a:r>
              <a:rPr lang="en-US" sz="1200" noProof="0">
                <a:solidFill>
                  <a:srgbClr val="F14949"/>
                </a:solidFill>
                <a:latin typeface="Santander Headline" panose="020B0504020201020104"/>
                <a:cs typeface="Arial"/>
              </a:rPr>
              <a:t>FMIS Error Remediation</a:t>
            </a:r>
            <a:endParaRPr lang="en-US" sz="1200" noProof="0">
              <a:solidFill>
                <a:srgbClr val="F14949"/>
              </a:solidFill>
              <a:latin typeface="Santander Headline" panose="020B0504020201020104"/>
            </a:endParaRPr>
          </a:p>
        </p:txBody>
      </p:sp>
      <p:sp>
        <p:nvSpPr>
          <p:cNvPr id="16" name="Rectangle 156">
            <a:extLst>
              <a:ext uri="{FF2B5EF4-FFF2-40B4-BE49-F238E27FC236}">
                <a16:creationId xmlns:a16="http://schemas.microsoft.com/office/drawing/2014/main" id="{22004C9C-328D-D497-17BE-87BEEC96D6CE}"/>
              </a:ext>
            </a:extLst>
          </p:cNvPr>
          <p:cNvSpPr/>
          <p:nvPr/>
        </p:nvSpPr>
        <p:spPr>
          <a:xfrm>
            <a:off x="5694101" y="4193517"/>
            <a:ext cx="808212" cy="407206"/>
          </a:xfrm>
          <a:prstGeom prst="rect">
            <a:avLst/>
          </a:prstGeom>
          <a:solidFill>
            <a:srgbClr val="536E7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noProof="0">
                <a:latin typeface="Calibri" panose="020F0502020204030204" pitchFamily="34" charset="0"/>
                <a:ea typeface="Calibri" panose="020F0502020204030204" pitchFamily="34" charset="0"/>
                <a:cs typeface="Calibri" panose="020F0502020204030204" pitchFamily="34" charset="0"/>
              </a:rPr>
              <a:t>email</a:t>
            </a:r>
          </a:p>
          <a:p>
            <a:pPr algn="ctr"/>
            <a:r>
              <a:rPr lang="en-US" sz="1050" b="1" noProof="0">
                <a:latin typeface="Calibri" panose="020F0502020204030204" pitchFamily="34" charset="0"/>
                <a:ea typeface="Calibri" panose="020F0502020204030204" pitchFamily="34" charset="0"/>
                <a:cs typeface="Calibri" panose="020F0502020204030204" pitchFamily="34" charset="0"/>
              </a:rPr>
              <a:t>Tool</a:t>
            </a:r>
          </a:p>
        </p:txBody>
      </p:sp>
      <p:cxnSp>
        <p:nvCxnSpPr>
          <p:cNvPr id="17" name="Conector: angular 76">
            <a:extLst>
              <a:ext uri="{FF2B5EF4-FFF2-40B4-BE49-F238E27FC236}">
                <a16:creationId xmlns:a16="http://schemas.microsoft.com/office/drawing/2014/main" id="{1D143751-73B6-9A8F-35EA-0E496743866D}"/>
              </a:ext>
            </a:extLst>
          </p:cNvPr>
          <p:cNvCxnSpPr>
            <a:cxnSpLocks/>
            <a:stCxn id="49" idx="1"/>
            <a:endCxn id="16" idx="3"/>
          </p:cNvCxnSpPr>
          <p:nvPr/>
        </p:nvCxnSpPr>
        <p:spPr>
          <a:xfrm rot="10800000" flipV="1">
            <a:off x="6502313" y="2992542"/>
            <a:ext cx="2397908" cy="1404577"/>
          </a:xfrm>
          <a:prstGeom prst="bentConnector3">
            <a:avLst>
              <a:gd name="adj1" fmla="val 14800"/>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grpSp>
        <p:nvGrpSpPr>
          <p:cNvPr id="38" name="Computer9" descr="{&quot;Key&quot;:&quot;POWER_USER_SHAPE_ICON&quot;,&quot;Value&quot;:&quot;POWER_USER_SHAPE_ICON_STYLE_1&quot;}">
            <a:extLst>
              <a:ext uri="{FF2B5EF4-FFF2-40B4-BE49-F238E27FC236}">
                <a16:creationId xmlns:a16="http://schemas.microsoft.com/office/drawing/2014/main" id="{33C9BD6F-76C0-3922-1C48-B68854D8F042}"/>
              </a:ext>
            </a:extLst>
          </p:cNvPr>
          <p:cNvGrpSpPr>
            <a:grpSpLocks noChangeAspect="1"/>
          </p:cNvGrpSpPr>
          <p:nvPr/>
        </p:nvGrpSpPr>
        <p:grpSpPr>
          <a:xfrm>
            <a:off x="4367833" y="5898756"/>
            <a:ext cx="704501" cy="718798"/>
            <a:chOff x="2325688" y="5576885"/>
            <a:chExt cx="625475" cy="638175"/>
          </a:xfrm>
          <a:solidFill>
            <a:schemeClr val="tx1"/>
          </a:solidFill>
        </p:grpSpPr>
        <p:sp>
          <p:nvSpPr>
            <p:cNvPr id="40" name="Freeform 85">
              <a:extLst>
                <a:ext uri="{FF2B5EF4-FFF2-40B4-BE49-F238E27FC236}">
                  <a16:creationId xmlns:a16="http://schemas.microsoft.com/office/drawing/2014/main" id="{25B135A8-7EF0-ED84-8EDC-0D2F84389321}"/>
                </a:ext>
              </a:extLst>
            </p:cNvPr>
            <p:cNvSpPr>
              <a:spLocks noEditPoints="1"/>
            </p:cNvSpPr>
            <p:nvPr/>
          </p:nvSpPr>
          <p:spPr bwMode="auto">
            <a:xfrm>
              <a:off x="2387600" y="5641976"/>
              <a:ext cx="130175" cy="142875"/>
            </a:xfrm>
            <a:custGeom>
              <a:avLst/>
              <a:gdLst>
                <a:gd name="T0" fmla="*/ 109 w 219"/>
                <a:gd name="T1" fmla="*/ 33 h 241"/>
                <a:gd name="T2" fmla="*/ 185 w 219"/>
                <a:gd name="T3" fmla="*/ 120 h 241"/>
                <a:gd name="T4" fmla="*/ 109 w 219"/>
                <a:gd name="T5" fmla="*/ 207 h 241"/>
                <a:gd name="T6" fmla="*/ 33 w 219"/>
                <a:gd name="T7" fmla="*/ 120 h 241"/>
                <a:gd name="T8" fmla="*/ 109 w 219"/>
                <a:gd name="T9" fmla="*/ 33 h 241"/>
                <a:gd name="T10" fmla="*/ 109 w 219"/>
                <a:gd name="T11" fmla="*/ 241 h 241"/>
                <a:gd name="T12" fmla="*/ 219 w 219"/>
                <a:gd name="T13" fmla="*/ 120 h 241"/>
                <a:gd name="T14" fmla="*/ 109 w 219"/>
                <a:gd name="T15" fmla="*/ 0 h 241"/>
                <a:gd name="T16" fmla="*/ 0 w 219"/>
                <a:gd name="T17" fmla="*/ 120 h 241"/>
                <a:gd name="T18" fmla="*/ 109 w 219"/>
                <a:gd name="T1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41">
                  <a:moveTo>
                    <a:pt x="109" y="33"/>
                  </a:moveTo>
                  <a:cubicBezTo>
                    <a:pt x="151" y="33"/>
                    <a:pt x="185" y="72"/>
                    <a:pt x="185" y="120"/>
                  </a:cubicBezTo>
                  <a:cubicBezTo>
                    <a:pt x="185" y="168"/>
                    <a:pt x="151" y="207"/>
                    <a:pt x="109" y="207"/>
                  </a:cubicBezTo>
                  <a:cubicBezTo>
                    <a:pt x="67" y="207"/>
                    <a:pt x="33" y="168"/>
                    <a:pt x="33" y="120"/>
                  </a:cubicBezTo>
                  <a:cubicBezTo>
                    <a:pt x="33" y="72"/>
                    <a:pt x="67" y="33"/>
                    <a:pt x="109" y="33"/>
                  </a:cubicBezTo>
                  <a:close/>
                  <a:moveTo>
                    <a:pt x="109" y="241"/>
                  </a:moveTo>
                  <a:cubicBezTo>
                    <a:pt x="170" y="241"/>
                    <a:pt x="219" y="187"/>
                    <a:pt x="219" y="120"/>
                  </a:cubicBezTo>
                  <a:cubicBezTo>
                    <a:pt x="219" y="54"/>
                    <a:pt x="170" y="0"/>
                    <a:pt x="109" y="0"/>
                  </a:cubicBezTo>
                  <a:cubicBezTo>
                    <a:pt x="49" y="0"/>
                    <a:pt x="0" y="54"/>
                    <a:pt x="0" y="120"/>
                  </a:cubicBezTo>
                  <a:cubicBezTo>
                    <a:pt x="0" y="187"/>
                    <a:pt x="49" y="241"/>
                    <a:pt x="109" y="2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41" name="Freeform 86">
              <a:extLst>
                <a:ext uri="{FF2B5EF4-FFF2-40B4-BE49-F238E27FC236}">
                  <a16:creationId xmlns:a16="http://schemas.microsoft.com/office/drawing/2014/main" id="{9D497349-5245-88C7-FD2C-75E77D74A3CA}"/>
                </a:ext>
              </a:extLst>
            </p:cNvPr>
            <p:cNvSpPr>
              <a:spLocks noEditPoints="1"/>
            </p:cNvSpPr>
            <p:nvPr/>
          </p:nvSpPr>
          <p:spPr bwMode="auto">
            <a:xfrm>
              <a:off x="2325688" y="5576885"/>
              <a:ext cx="625475" cy="638175"/>
            </a:xfrm>
            <a:custGeom>
              <a:avLst/>
              <a:gdLst>
                <a:gd name="T0" fmla="*/ 312 w 1045"/>
                <a:gd name="T1" fmla="*/ 575 h 1067"/>
                <a:gd name="T2" fmla="*/ 276 w 1045"/>
                <a:gd name="T3" fmla="*/ 539 h 1067"/>
                <a:gd name="T4" fmla="*/ 226 w 1045"/>
                <a:gd name="T5" fmla="*/ 513 h 1067"/>
                <a:gd name="T6" fmla="*/ 247 w 1045"/>
                <a:gd name="T7" fmla="*/ 557 h 1067"/>
                <a:gd name="T8" fmla="*/ 247 w 1045"/>
                <a:gd name="T9" fmla="*/ 687 h 1067"/>
                <a:gd name="T10" fmla="*/ 387 w 1045"/>
                <a:gd name="T11" fmla="*/ 704 h 1067"/>
                <a:gd name="T12" fmla="*/ 514 w 1045"/>
                <a:gd name="T13" fmla="*/ 1034 h 1067"/>
                <a:gd name="T14" fmla="*/ 379 w 1045"/>
                <a:gd name="T15" fmla="*/ 825 h 1067"/>
                <a:gd name="T16" fmla="*/ 185 w 1045"/>
                <a:gd name="T17" fmla="*/ 813 h 1067"/>
                <a:gd name="T18" fmla="*/ 115 w 1045"/>
                <a:gd name="T19" fmla="*/ 532 h 1067"/>
                <a:gd name="T20" fmla="*/ 131 w 1045"/>
                <a:gd name="T21" fmla="*/ 424 h 1067"/>
                <a:gd name="T22" fmla="*/ 243 w 1045"/>
                <a:gd name="T23" fmla="*/ 407 h 1067"/>
                <a:gd name="T24" fmla="*/ 370 w 1045"/>
                <a:gd name="T25" fmla="*/ 526 h 1067"/>
                <a:gd name="T26" fmla="*/ 497 w 1045"/>
                <a:gd name="T27" fmla="*/ 530 h 1067"/>
                <a:gd name="T28" fmla="*/ 488 w 1045"/>
                <a:gd name="T29" fmla="*/ 564 h 1067"/>
                <a:gd name="T30" fmla="*/ 442 w 1045"/>
                <a:gd name="T31" fmla="*/ 575 h 1067"/>
                <a:gd name="T32" fmla="*/ 53 w 1045"/>
                <a:gd name="T33" fmla="*/ 888 h 1067"/>
                <a:gd name="T34" fmla="*/ 33 w 1045"/>
                <a:gd name="T35" fmla="*/ 427 h 1067"/>
                <a:gd name="T36" fmla="*/ 61 w 1045"/>
                <a:gd name="T37" fmla="*/ 407 h 1067"/>
                <a:gd name="T38" fmla="*/ 81 w 1045"/>
                <a:gd name="T39" fmla="*/ 464 h 1067"/>
                <a:gd name="T40" fmla="*/ 81 w 1045"/>
                <a:gd name="T41" fmla="*/ 532 h 1067"/>
                <a:gd name="T42" fmla="*/ 100 w 1045"/>
                <a:gd name="T43" fmla="*/ 848 h 1067"/>
                <a:gd name="T44" fmla="*/ 280 w 1045"/>
                <a:gd name="T45" fmla="*/ 868 h 1067"/>
                <a:gd name="T46" fmla="*/ 787 w 1045"/>
                <a:gd name="T47" fmla="*/ 347 h 1067"/>
                <a:gd name="T48" fmla="*/ 690 w 1045"/>
                <a:gd name="T49" fmla="*/ 406 h 1067"/>
                <a:gd name="T50" fmla="*/ 727 w 1045"/>
                <a:gd name="T51" fmla="*/ 34 h 1067"/>
                <a:gd name="T52" fmla="*/ 787 w 1045"/>
                <a:gd name="T53" fmla="*/ 347 h 1067"/>
                <a:gd name="T54" fmla="*/ 785 w 1045"/>
                <a:gd name="T55" fmla="*/ 575 h 1067"/>
                <a:gd name="T56" fmla="*/ 932 w 1045"/>
                <a:gd name="T57" fmla="*/ 535 h 1067"/>
                <a:gd name="T58" fmla="*/ 949 w 1045"/>
                <a:gd name="T59" fmla="*/ 220 h 1067"/>
                <a:gd name="T60" fmla="*/ 820 w 1045"/>
                <a:gd name="T61" fmla="*/ 203 h 1067"/>
                <a:gd name="T62" fmla="*/ 727 w 1045"/>
                <a:gd name="T63" fmla="*/ 0 h 1067"/>
                <a:gd name="T64" fmla="*/ 657 w 1045"/>
                <a:gd name="T65" fmla="*/ 17 h 1067"/>
                <a:gd name="T66" fmla="*/ 674 w 1045"/>
                <a:gd name="T67" fmla="*/ 440 h 1067"/>
                <a:gd name="T68" fmla="*/ 820 w 1045"/>
                <a:gd name="T69" fmla="*/ 347 h 1067"/>
                <a:gd name="T70" fmla="*/ 916 w 1045"/>
                <a:gd name="T71" fmla="*/ 237 h 1067"/>
                <a:gd name="T72" fmla="*/ 769 w 1045"/>
                <a:gd name="T73" fmla="*/ 501 h 1067"/>
                <a:gd name="T74" fmla="*/ 752 w 1045"/>
                <a:gd name="T75" fmla="*/ 575 h 1067"/>
                <a:gd name="T76" fmla="*/ 531 w 1045"/>
                <a:gd name="T77" fmla="*/ 536 h 1067"/>
                <a:gd name="T78" fmla="*/ 513 w 1045"/>
                <a:gd name="T79" fmla="*/ 497 h 1067"/>
                <a:gd name="T80" fmla="*/ 281 w 1045"/>
                <a:gd name="T81" fmla="*/ 389 h 1067"/>
                <a:gd name="T82" fmla="*/ 172 w 1045"/>
                <a:gd name="T83" fmla="*/ 374 h 1067"/>
                <a:gd name="T84" fmla="*/ 107 w 1045"/>
                <a:gd name="T85" fmla="*/ 401 h 1067"/>
                <a:gd name="T86" fmla="*/ 53 w 1045"/>
                <a:gd name="T87" fmla="*/ 374 h 1067"/>
                <a:gd name="T88" fmla="*/ 0 w 1045"/>
                <a:gd name="T89" fmla="*/ 868 h 1067"/>
                <a:gd name="T90" fmla="*/ 166 w 1045"/>
                <a:gd name="T91" fmla="*/ 922 h 1067"/>
                <a:gd name="T92" fmla="*/ 95 w 1045"/>
                <a:gd name="T93" fmla="*/ 1013 h 1067"/>
                <a:gd name="T94" fmla="*/ 105 w 1045"/>
                <a:gd name="T95" fmla="*/ 1044 h 1067"/>
                <a:gd name="T96" fmla="*/ 166 w 1045"/>
                <a:gd name="T97" fmla="*/ 1006 h 1067"/>
                <a:gd name="T98" fmla="*/ 183 w 1045"/>
                <a:gd name="T99" fmla="*/ 1067 h 1067"/>
                <a:gd name="T100" fmla="*/ 199 w 1045"/>
                <a:gd name="T101" fmla="*/ 1006 h 1067"/>
                <a:gd name="T102" fmla="*/ 276 w 1045"/>
                <a:gd name="T103" fmla="*/ 1038 h 1067"/>
                <a:gd name="T104" fmla="*/ 199 w 1045"/>
                <a:gd name="T105" fmla="*/ 965 h 1067"/>
                <a:gd name="T106" fmla="*/ 260 w 1045"/>
                <a:gd name="T107" fmla="*/ 922 h 1067"/>
                <a:gd name="T108" fmla="*/ 308 w 1045"/>
                <a:gd name="T109" fmla="*/ 847 h 1067"/>
                <a:gd name="T110" fmla="*/ 419 w 1045"/>
                <a:gd name="T111" fmla="*/ 1056 h 1067"/>
                <a:gd name="T112" fmla="*/ 535 w 1045"/>
                <a:gd name="T113" fmla="*/ 1067 h 1067"/>
                <a:gd name="T114" fmla="*/ 551 w 1045"/>
                <a:gd name="T115" fmla="*/ 1047 h 1067"/>
                <a:gd name="T116" fmla="*/ 387 w 1045"/>
                <a:gd name="T117" fmla="*/ 671 h 1067"/>
                <a:gd name="T118" fmla="*/ 281 w 1045"/>
                <a:gd name="T119" fmla="*/ 608 h 1067"/>
                <a:gd name="T120" fmla="*/ 462 w 1045"/>
                <a:gd name="T121" fmla="*/ 608 h 1067"/>
                <a:gd name="T122" fmla="*/ 1045 w 1045"/>
                <a:gd name="T123" fmla="*/ 591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5" h="1067">
                  <a:moveTo>
                    <a:pt x="442" y="575"/>
                  </a:moveTo>
                  <a:lnTo>
                    <a:pt x="312" y="575"/>
                  </a:lnTo>
                  <a:lnTo>
                    <a:pt x="276" y="539"/>
                  </a:lnTo>
                  <a:lnTo>
                    <a:pt x="276" y="539"/>
                  </a:lnTo>
                  <a:lnTo>
                    <a:pt x="250" y="513"/>
                  </a:lnTo>
                  <a:cubicBezTo>
                    <a:pt x="243" y="506"/>
                    <a:pt x="233" y="506"/>
                    <a:pt x="226" y="513"/>
                  </a:cubicBezTo>
                  <a:cubicBezTo>
                    <a:pt x="220" y="519"/>
                    <a:pt x="220" y="530"/>
                    <a:pt x="226" y="536"/>
                  </a:cubicBezTo>
                  <a:lnTo>
                    <a:pt x="247" y="557"/>
                  </a:lnTo>
                  <a:lnTo>
                    <a:pt x="247" y="591"/>
                  </a:lnTo>
                  <a:lnTo>
                    <a:pt x="247" y="687"/>
                  </a:lnTo>
                  <a:cubicBezTo>
                    <a:pt x="247" y="697"/>
                    <a:pt x="255" y="704"/>
                    <a:pt x="264" y="704"/>
                  </a:cubicBezTo>
                  <a:lnTo>
                    <a:pt x="387" y="704"/>
                  </a:lnTo>
                  <a:cubicBezTo>
                    <a:pt x="416" y="704"/>
                    <a:pt x="441" y="724"/>
                    <a:pt x="448" y="752"/>
                  </a:cubicBezTo>
                  <a:lnTo>
                    <a:pt x="514" y="1034"/>
                  </a:lnTo>
                  <a:lnTo>
                    <a:pt x="447" y="1034"/>
                  </a:lnTo>
                  <a:lnTo>
                    <a:pt x="379" y="825"/>
                  </a:lnTo>
                  <a:cubicBezTo>
                    <a:pt x="377" y="818"/>
                    <a:pt x="371" y="813"/>
                    <a:pt x="363" y="813"/>
                  </a:cubicBezTo>
                  <a:lnTo>
                    <a:pt x="185" y="813"/>
                  </a:lnTo>
                  <a:cubicBezTo>
                    <a:pt x="147" y="813"/>
                    <a:pt x="117" y="782"/>
                    <a:pt x="117" y="744"/>
                  </a:cubicBezTo>
                  <a:lnTo>
                    <a:pt x="115" y="532"/>
                  </a:lnTo>
                  <a:lnTo>
                    <a:pt x="114" y="463"/>
                  </a:lnTo>
                  <a:cubicBezTo>
                    <a:pt x="115" y="449"/>
                    <a:pt x="120" y="435"/>
                    <a:pt x="131" y="424"/>
                  </a:cubicBezTo>
                  <a:cubicBezTo>
                    <a:pt x="142" y="413"/>
                    <a:pt x="157" y="407"/>
                    <a:pt x="172" y="407"/>
                  </a:cubicBezTo>
                  <a:lnTo>
                    <a:pt x="243" y="407"/>
                  </a:lnTo>
                  <a:cubicBezTo>
                    <a:pt x="248" y="407"/>
                    <a:pt x="254" y="409"/>
                    <a:pt x="257" y="413"/>
                  </a:cubicBezTo>
                  <a:lnTo>
                    <a:pt x="370" y="526"/>
                  </a:lnTo>
                  <a:cubicBezTo>
                    <a:pt x="373" y="529"/>
                    <a:pt x="377" y="530"/>
                    <a:pt x="382" y="530"/>
                  </a:cubicBezTo>
                  <a:lnTo>
                    <a:pt x="497" y="530"/>
                  </a:lnTo>
                  <a:lnTo>
                    <a:pt x="498" y="537"/>
                  </a:lnTo>
                  <a:cubicBezTo>
                    <a:pt x="498" y="547"/>
                    <a:pt x="495" y="556"/>
                    <a:pt x="488" y="564"/>
                  </a:cubicBezTo>
                  <a:cubicBezTo>
                    <a:pt x="481" y="571"/>
                    <a:pt x="472" y="575"/>
                    <a:pt x="462" y="575"/>
                  </a:cubicBezTo>
                  <a:lnTo>
                    <a:pt x="442" y="575"/>
                  </a:lnTo>
                  <a:close/>
                  <a:moveTo>
                    <a:pt x="260" y="888"/>
                  </a:moveTo>
                  <a:lnTo>
                    <a:pt x="53" y="888"/>
                  </a:lnTo>
                  <a:cubicBezTo>
                    <a:pt x="42" y="888"/>
                    <a:pt x="33" y="879"/>
                    <a:pt x="33" y="868"/>
                  </a:cubicBezTo>
                  <a:lnTo>
                    <a:pt x="33" y="427"/>
                  </a:lnTo>
                  <a:cubicBezTo>
                    <a:pt x="33" y="416"/>
                    <a:pt x="42" y="407"/>
                    <a:pt x="53" y="407"/>
                  </a:cubicBezTo>
                  <a:lnTo>
                    <a:pt x="61" y="407"/>
                  </a:lnTo>
                  <a:cubicBezTo>
                    <a:pt x="72" y="407"/>
                    <a:pt x="81" y="416"/>
                    <a:pt x="81" y="427"/>
                  </a:cubicBezTo>
                  <a:lnTo>
                    <a:pt x="81" y="464"/>
                  </a:lnTo>
                  <a:cubicBezTo>
                    <a:pt x="81" y="465"/>
                    <a:pt x="81" y="465"/>
                    <a:pt x="81" y="466"/>
                  </a:cubicBezTo>
                  <a:lnTo>
                    <a:pt x="81" y="532"/>
                  </a:lnTo>
                  <a:lnTo>
                    <a:pt x="83" y="832"/>
                  </a:lnTo>
                  <a:cubicBezTo>
                    <a:pt x="83" y="841"/>
                    <a:pt x="90" y="848"/>
                    <a:pt x="100" y="848"/>
                  </a:cubicBezTo>
                  <a:lnTo>
                    <a:pt x="260" y="848"/>
                  </a:lnTo>
                  <a:cubicBezTo>
                    <a:pt x="271" y="848"/>
                    <a:pt x="280" y="857"/>
                    <a:pt x="280" y="868"/>
                  </a:cubicBezTo>
                  <a:cubicBezTo>
                    <a:pt x="280" y="879"/>
                    <a:pt x="271" y="888"/>
                    <a:pt x="260" y="888"/>
                  </a:cubicBezTo>
                  <a:close/>
                  <a:moveTo>
                    <a:pt x="787" y="347"/>
                  </a:moveTo>
                  <a:cubicBezTo>
                    <a:pt x="787" y="380"/>
                    <a:pt x="760" y="406"/>
                    <a:pt x="727" y="406"/>
                  </a:cubicBezTo>
                  <a:lnTo>
                    <a:pt x="690" y="406"/>
                  </a:lnTo>
                  <a:lnTo>
                    <a:pt x="690" y="34"/>
                  </a:lnTo>
                  <a:lnTo>
                    <a:pt x="727" y="34"/>
                  </a:lnTo>
                  <a:cubicBezTo>
                    <a:pt x="760" y="34"/>
                    <a:pt x="787" y="60"/>
                    <a:pt x="787" y="93"/>
                  </a:cubicBezTo>
                  <a:lnTo>
                    <a:pt x="787" y="347"/>
                  </a:lnTo>
                  <a:close/>
                  <a:moveTo>
                    <a:pt x="1029" y="575"/>
                  </a:moveTo>
                  <a:lnTo>
                    <a:pt x="785" y="575"/>
                  </a:lnTo>
                  <a:lnTo>
                    <a:pt x="785" y="535"/>
                  </a:lnTo>
                  <a:lnTo>
                    <a:pt x="932" y="535"/>
                  </a:lnTo>
                  <a:cubicBezTo>
                    <a:pt x="942" y="535"/>
                    <a:pt x="949" y="527"/>
                    <a:pt x="949" y="518"/>
                  </a:cubicBezTo>
                  <a:lnTo>
                    <a:pt x="949" y="220"/>
                  </a:lnTo>
                  <a:cubicBezTo>
                    <a:pt x="949" y="211"/>
                    <a:pt x="942" y="203"/>
                    <a:pt x="932" y="203"/>
                  </a:cubicBezTo>
                  <a:lnTo>
                    <a:pt x="820" y="203"/>
                  </a:lnTo>
                  <a:lnTo>
                    <a:pt x="820" y="93"/>
                  </a:lnTo>
                  <a:cubicBezTo>
                    <a:pt x="820" y="42"/>
                    <a:pt x="778" y="0"/>
                    <a:pt x="727" y="0"/>
                  </a:cubicBezTo>
                  <a:lnTo>
                    <a:pt x="674" y="0"/>
                  </a:lnTo>
                  <a:cubicBezTo>
                    <a:pt x="665" y="0"/>
                    <a:pt x="657" y="8"/>
                    <a:pt x="657" y="17"/>
                  </a:cubicBezTo>
                  <a:lnTo>
                    <a:pt x="657" y="423"/>
                  </a:lnTo>
                  <a:cubicBezTo>
                    <a:pt x="657" y="432"/>
                    <a:pt x="665" y="440"/>
                    <a:pt x="674" y="440"/>
                  </a:cubicBezTo>
                  <a:lnTo>
                    <a:pt x="727" y="440"/>
                  </a:lnTo>
                  <a:cubicBezTo>
                    <a:pt x="778" y="440"/>
                    <a:pt x="820" y="398"/>
                    <a:pt x="820" y="347"/>
                  </a:cubicBezTo>
                  <a:lnTo>
                    <a:pt x="820" y="237"/>
                  </a:lnTo>
                  <a:lnTo>
                    <a:pt x="916" y="237"/>
                  </a:lnTo>
                  <a:lnTo>
                    <a:pt x="916" y="501"/>
                  </a:lnTo>
                  <a:lnTo>
                    <a:pt x="769" y="501"/>
                  </a:lnTo>
                  <a:cubicBezTo>
                    <a:pt x="759" y="501"/>
                    <a:pt x="752" y="509"/>
                    <a:pt x="752" y="518"/>
                  </a:cubicBezTo>
                  <a:lnTo>
                    <a:pt x="752" y="575"/>
                  </a:lnTo>
                  <a:lnTo>
                    <a:pt x="521" y="575"/>
                  </a:lnTo>
                  <a:cubicBezTo>
                    <a:pt x="528" y="563"/>
                    <a:pt x="532" y="550"/>
                    <a:pt x="531" y="536"/>
                  </a:cubicBezTo>
                  <a:lnTo>
                    <a:pt x="530" y="513"/>
                  </a:lnTo>
                  <a:cubicBezTo>
                    <a:pt x="530" y="504"/>
                    <a:pt x="522" y="497"/>
                    <a:pt x="513" y="497"/>
                  </a:cubicBezTo>
                  <a:lnTo>
                    <a:pt x="389" y="497"/>
                  </a:lnTo>
                  <a:lnTo>
                    <a:pt x="281" y="389"/>
                  </a:lnTo>
                  <a:cubicBezTo>
                    <a:pt x="271" y="379"/>
                    <a:pt x="257" y="374"/>
                    <a:pt x="243" y="374"/>
                  </a:cubicBezTo>
                  <a:lnTo>
                    <a:pt x="172" y="374"/>
                  </a:lnTo>
                  <a:cubicBezTo>
                    <a:pt x="148" y="374"/>
                    <a:pt x="125" y="383"/>
                    <a:pt x="107" y="401"/>
                  </a:cubicBezTo>
                  <a:cubicBezTo>
                    <a:pt x="107" y="401"/>
                    <a:pt x="107" y="401"/>
                    <a:pt x="107" y="401"/>
                  </a:cubicBezTo>
                  <a:cubicBezTo>
                    <a:pt x="98" y="385"/>
                    <a:pt x="81" y="374"/>
                    <a:pt x="61" y="374"/>
                  </a:cubicBezTo>
                  <a:lnTo>
                    <a:pt x="53" y="374"/>
                  </a:lnTo>
                  <a:cubicBezTo>
                    <a:pt x="24" y="374"/>
                    <a:pt x="0" y="398"/>
                    <a:pt x="0" y="427"/>
                  </a:cubicBezTo>
                  <a:lnTo>
                    <a:pt x="0" y="868"/>
                  </a:lnTo>
                  <a:cubicBezTo>
                    <a:pt x="0" y="898"/>
                    <a:pt x="24" y="922"/>
                    <a:pt x="53" y="922"/>
                  </a:cubicBezTo>
                  <a:lnTo>
                    <a:pt x="166" y="922"/>
                  </a:lnTo>
                  <a:lnTo>
                    <a:pt x="166" y="965"/>
                  </a:lnTo>
                  <a:lnTo>
                    <a:pt x="95" y="1013"/>
                  </a:lnTo>
                  <a:cubicBezTo>
                    <a:pt x="88" y="1018"/>
                    <a:pt x="86" y="1029"/>
                    <a:pt x="91" y="1036"/>
                  </a:cubicBezTo>
                  <a:cubicBezTo>
                    <a:pt x="94" y="1041"/>
                    <a:pt x="99" y="1044"/>
                    <a:pt x="105" y="1044"/>
                  </a:cubicBezTo>
                  <a:cubicBezTo>
                    <a:pt x="108" y="1044"/>
                    <a:pt x="111" y="1043"/>
                    <a:pt x="114" y="1041"/>
                  </a:cubicBezTo>
                  <a:lnTo>
                    <a:pt x="166" y="1006"/>
                  </a:lnTo>
                  <a:lnTo>
                    <a:pt x="166" y="1050"/>
                  </a:lnTo>
                  <a:cubicBezTo>
                    <a:pt x="166" y="1060"/>
                    <a:pt x="173" y="1067"/>
                    <a:pt x="183" y="1067"/>
                  </a:cubicBezTo>
                  <a:cubicBezTo>
                    <a:pt x="192" y="1067"/>
                    <a:pt x="199" y="1060"/>
                    <a:pt x="199" y="1050"/>
                  </a:cubicBezTo>
                  <a:lnTo>
                    <a:pt x="199" y="1006"/>
                  </a:lnTo>
                  <a:lnTo>
                    <a:pt x="253" y="1043"/>
                  </a:lnTo>
                  <a:cubicBezTo>
                    <a:pt x="261" y="1048"/>
                    <a:pt x="271" y="1046"/>
                    <a:pt x="276" y="1038"/>
                  </a:cubicBezTo>
                  <a:cubicBezTo>
                    <a:pt x="281" y="1031"/>
                    <a:pt x="279" y="1020"/>
                    <a:pt x="272" y="1015"/>
                  </a:cubicBezTo>
                  <a:lnTo>
                    <a:pt x="199" y="965"/>
                  </a:lnTo>
                  <a:lnTo>
                    <a:pt x="199" y="922"/>
                  </a:lnTo>
                  <a:lnTo>
                    <a:pt x="260" y="922"/>
                  </a:lnTo>
                  <a:cubicBezTo>
                    <a:pt x="289" y="922"/>
                    <a:pt x="313" y="898"/>
                    <a:pt x="313" y="868"/>
                  </a:cubicBezTo>
                  <a:cubicBezTo>
                    <a:pt x="313" y="861"/>
                    <a:pt x="311" y="853"/>
                    <a:pt x="308" y="847"/>
                  </a:cubicBezTo>
                  <a:lnTo>
                    <a:pt x="351" y="847"/>
                  </a:lnTo>
                  <a:lnTo>
                    <a:pt x="419" y="1056"/>
                  </a:lnTo>
                  <a:cubicBezTo>
                    <a:pt x="422" y="1062"/>
                    <a:pt x="428" y="1067"/>
                    <a:pt x="435" y="1067"/>
                  </a:cubicBezTo>
                  <a:lnTo>
                    <a:pt x="535" y="1067"/>
                  </a:lnTo>
                  <a:cubicBezTo>
                    <a:pt x="540" y="1067"/>
                    <a:pt x="545" y="1065"/>
                    <a:pt x="548" y="1061"/>
                  </a:cubicBezTo>
                  <a:cubicBezTo>
                    <a:pt x="551" y="1057"/>
                    <a:pt x="552" y="1051"/>
                    <a:pt x="551" y="1047"/>
                  </a:cubicBezTo>
                  <a:lnTo>
                    <a:pt x="480" y="744"/>
                  </a:lnTo>
                  <a:cubicBezTo>
                    <a:pt x="470" y="701"/>
                    <a:pt x="432" y="671"/>
                    <a:pt x="387" y="671"/>
                  </a:cubicBezTo>
                  <a:lnTo>
                    <a:pt x="281" y="671"/>
                  </a:lnTo>
                  <a:lnTo>
                    <a:pt x="281" y="608"/>
                  </a:lnTo>
                  <a:lnTo>
                    <a:pt x="442" y="608"/>
                  </a:lnTo>
                  <a:lnTo>
                    <a:pt x="462" y="608"/>
                  </a:lnTo>
                  <a:lnTo>
                    <a:pt x="1029" y="608"/>
                  </a:lnTo>
                  <a:cubicBezTo>
                    <a:pt x="1038" y="608"/>
                    <a:pt x="1045" y="601"/>
                    <a:pt x="1045" y="591"/>
                  </a:cubicBezTo>
                  <a:cubicBezTo>
                    <a:pt x="1045" y="582"/>
                    <a:pt x="1038" y="575"/>
                    <a:pt x="1029"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grpSp>
      <p:sp>
        <p:nvSpPr>
          <p:cNvPr id="80" name="TextBox 79">
            <a:extLst>
              <a:ext uri="{FF2B5EF4-FFF2-40B4-BE49-F238E27FC236}">
                <a16:creationId xmlns:a16="http://schemas.microsoft.com/office/drawing/2014/main" id="{026EFF10-FA49-40E8-6F82-A9883DE08C42}"/>
              </a:ext>
            </a:extLst>
          </p:cNvPr>
          <p:cNvSpPr txBox="1"/>
          <p:nvPr/>
        </p:nvSpPr>
        <p:spPr>
          <a:xfrm>
            <a:off x="4154006" y="6620952"/>
            <a:ext cx="777140" cy="261610"/>
          </a:xfrm>
          <a:prstGeom prst="rect">
            <a:avLst/>
          </a:prstGeom>
          <a:noFill/>
        </p:spPr>
        <p:txBody>
          <a:bodyPr wrap="square">
            <a:spAutoFit/>
          </a:bodyPr>
          <a:lstStyle/>
          <a:p>
            <a:pPr algn="ctr"/>
            <a:r>
              <a:rPr lang="en-US" sz="1100" noProof="0"/>
              <a:t>User</a:t>
            </a:r>
            <a:endParaRPr lang="en-US" sz="3600" noProof="0"/>
          </a:p>
        </p:txBody>
      </p:sp>
      <p:pic>
        <p:nvPicPr>
          <p:cNvPr id="81" name="Imagen 2" descr="NTT Data - Red Seguridad">
            <a:extLst>
              <a:ext uri="{FF2B5EF4-FFF2-40B4-BE49-F238E27FC236}">
                <a16:creationId xmlns:a16="http://schemas.microsoft.com/office/drawing/2014/main" id="{F85ED9E6-A3B9-ED61-BD1F-215307E5F59F}"/>
              </a:ext>
            </a:extLst>
          </p:cNvPr>
          <p:cNvPicPr>
            <a:picLocks noChangeAspect="1"/>
          </p:cNvPicPr>
          <p:nvPr/>
        </p:nvPicPr>
        <p:blipFill>
          <a:blip r:embed="rId16"/>
          <a:stretch>
            <a:fillRect/>
          </a:stretch>
        </p:blipFill>
        <p:spPr>
          <a:xfrm>
            <a:off x="10881313" y="-202669"/>
            <a:ext cx="1166998" cy="847775"/>
          </a:xfrm>
          <a:prstGeom prst="rect">
            <a:avLst/>
          </a:prstGeom>
        </p:spPr>
      </p:pic>
      <p:pic>
        <p:nvPicPr>
          <p:cNvPr id="82" name="Picture 81">
            <a:extLst>
              <a:ext uri="{FF2B5EF4-FFF2-40B4-BE49-F238E27FC236}">
                <a16:creationId xmlns:a16="http://schemas.microsoft.com/office/drawing/2014/main" id="{77209968-8127-DEB6-1F25-B57BB03AC464}"/>
              </a:ext>
            </a:extLst>
          </p:cNvPr>
          <p:cNvPicPr>
            <a:picLocks noChangeAspect="1"/>
          </p:cNvPicPr>
          <p:nvPr/>
        </p:nvPicPr>
        <p:blipFill>
          <a:blip r:embed="rId17"/>
          <a:srcRect r="22480"/>
          <a:stretch>
            <a:fillRect/>
          </a:stretch>
        </p:blipFill>
        <p:spPr>
          <a:xfrm>
            <a:off x="9081410" y="32335"/>
            <a:ext cx="1610515" cy="388493"/>
          </a:xfrm>
          <a:prstGeom prst="rect">
            <a:avLst/>
          </a:prstGeom>
        </p:spPr>
      </p:pic>
      <p:sp>
        <p:nvSpPr>
          <p:cNvPr id="9" name="Rectangle 1">
            <a:extLst>
              <a:ext uri="{FF2B5EF4-FFF2-40B4-BE49-F238E27FC236}">
                <a16:creationId xmlns:a16="http://schemas.microsoft.com/office/drawing/2014/main" id="{0D9BD46F-BF35-B688-0515-6597AD54AE62}"/>
              </a:ext>
            </a:extLst>
          </p:cNvPr>
          <p:cNvSpPr/>
          <p:nvPr/>
        </p:nvSpPr>
        <p:spPr>
          <a:xfrm>
            <a:off x="5694101" y="5743869"/>
            <a:ext cx="808212" cy="445650"/>
          </a:xfrm>
          <a:prstGeom prst="rect">
            <a:avLst/>
          </a:prstGeom>
          <a:solidFill>
            <a:srgbClr val="E99D93"/>
          </a:solidFill>
          <a:ln w="6350" cap="flat" cmpd="sng" algn="ctr">
            <a:solidFill>
              <a:schemeClr val="accent2">
                <a:lumMod val="60000"/>
                <a:lumOff val="40000"/>
              </a:schemeClr>
            </a:solidFill>
            <a:prstDash val="solid"/>
            <a:miter lim="800000"/>
            <a:headEnd type="none" w="med" len="med"/>
            <a:tailEnd type="none" w="med" len="med"/>
          </a:ln>
          <a:effectLst/>
        </p:spPr>
        <p:txBody>
          <a:bodyPr vert="horz" rtlCol="0" anchor="ctr"/>
          <a:lstStyle/>
          <a:p>
            <a:pPr algn="ctr"/>
            <a:r>
              <a:rPr lang="en-US" sz="1200" b="1" kern="0" noProof="0" err="1">
                <a:latin typeface="Calibri" panose="020F0502020204030204"/>
              </a:rPr>
              <a:t>eMail</a:t>
            </a:r>
            <a:endParaRPr lang="en-US" sz="1200" b="1" kern="0" noProof="0">
              <a:latin typeface="Calibri" panose="020F0502020204030204"/>
            </a:endParaRPr>
          </a:p>
        </p:txBody>
      </p:sp>
      <p:sp>
        <p:nvSpPr>
          <p:cNvPr id="25" name="TextBox 24">
            <a:extLst>
              <a:ext uri="{FF2B5EF4-FFF2-40B4-BE49-F238E27FC236}">
                <a16:creationId xmlns:a16="http://schemas.microsoft.com/office/drawing/2014/main" id="{FC8BC7AA-F262-9592-73A8-5A92A1ECA000}"/>
              </a:ext>
            </a:extLst>
          </p:cNvPr>
          <p:cNvSpPr txBox="1"/>
          <p:nvPr/>
        </p:nvSpPr>
        <p:spPr>
          <a:xfrm>
            <a:off x="6569760" y="5277567"/>
            <a:ext cx="3496005" cy="1446550"/>
          </a:xfrm>
          <a:prstGeom prst="rect">
            <a:avLst/>
          </a:prstGeom>
          <a:noFill/>
        </p:spPr>
        <p:txBody>
          <a:bodyPr wrap="square" rtlCol="0">
            <a:spAutoFit/>
          </a:bodyPr>
          <a:lstStyle/>
          <a:p>
            <a:pPr marL="171450" indent="-171450" algn="just">
              <a:buFont typeface="Arial" panose="020B0604020202020204" pitchFamily="34" charset="0"/>
              <a:buChar char="•"/>
            </a:pPr>
            <a:r>
              <a:rPr lang="en-US" sz="1100" noProof="0" err="1"/>
              <a:t>Operaciones</a:t>
            </a:r>
            <a:r>
              <a:rPr lang="en-US" sz="1100" noProof="0"/>
              <a:t> sin </a:t>
            </a:r>
            <a:r>
              <a:rPr lang="en-US" sz="1100" noProof="0" err="1"/>
              <a:t>producto</a:t>
            </a:r>
            <a:r>
              <a:rPr lang="en-US" sz="1100" noProof="0"/>
              <a:t> </a:t>
            </a:r>
            <a:r>
              <a:rPr lang="en-US" sz="1100" noProof="0" err="1"/>
              <a:t>asignado</a:t>
            </a:r>
            <a:r>
              <a:rPr lang="en-US" sz="1100" noProof="0"/>
              <a:t>, que para </a:t>
            </a:r>
            <a:r>
              <a:rPr lang="en-US" sz="1100" noProof="0" err="1"/>
              <a:t>asignar</a:t>
            </a:r>
            <a:r>
              <a:rPr lang="en-US" sz="1100" noProof="0"/>
              <a:t> </a:t>
            </a:r>
            <a:r>
              <a:rPr lang="en-US" sz="1100" noProof="0" err="1"/>
              <a:t>este</a:t>
            </a:r>
            <a:r>
              <a:rPr lang="en-US" sz="1100" noProof="0"/>
              <a:t> </a:t>
            </a:r>
            <a:r>
              <a:rPr lang="en-US" sz="1100" noProof="0" err="1"/>
              <a:t>producto</a:t>
            </a:r>
            <a:r>
              <a:rPr lang="en-US" sz="1100" noProof="0"/>
              <a:t> lo </a:t>
            </a:r>
            <a:r>
              <a:rPr lang="en-US" sz="1100" noProof="0" err="1"/>
              <a:t>introducen</a:t>
            </a:r>
            <a:r>
              <a:rPr lang="en-US" sz="1100" noProof="0"/>
              <a:t> </a:t>
            </a:r>
            <a:r>
              <a:rPr lang="en-US" sz="1100" noProof="0" err="1"/>
              <a:t>manualmente</a:t>
            </a:r>
            <a:r>
              <a:rPr lang="en-US" sz="1100" noProof="0"/>
              <a:t>..(para </a:t>
            </a:r>
            <a:r>
              <a:rPr lang="en-US" sz="1100" noProof="0" err="1"/>
              <a:t>hacer</a:t>
            </a:r>
            <a:r>
              <a:rPr lang="en-US" sz="1100" noProof="0"/>
              <a:t> </a:t>
            </a:r>
            <a:r>
              <a:rPr lang="en-US" sz="1100" noProof="0" err="1"/>
              <a:t>esto</a:t>
            </a:r>
            <a:r>
              <a:rPr lang="en-US" sz="1100" noProof="0"/>
              <a:t>, </a:t>
            </a:r>
            <a:r>
              <a:rPr lang="en-US" sz="1100" noProof="0" err="1"/>
              <a:t>consultan</a:t>
            </a:r>
            <a:r>
              <a:rPr lang="en-US" sz="1100" noProof="0"/>
              <a:t> </a:t>
            </a:r>
            <a:r>
              <a:rPr lang="en-US" sz="1100" noProof="0" err="1"/>
              <a:t>el</a:t>
            </a:r>
            <a:r>
              <a:rPr lang="en-US" sz="1100" noProof="0"/>
              <a:t> </a:t>
            </a:r>
            <a:r>
              <a:rPr lang="en-US" sz="1100" noProof="0" err="1"/>
              <a:t>dato</a:t>
            </a:r>
            <a:r>
              <a:rPr lang="en-US" sz="1100" noProof="0"/>
              <a:t> de </a:t>
            </a:r>
            <a:r>
              <a:rPr lang="en-US" sz="1100" noProof="0" err="1"/>
              <a:t>fechas</a:t>
            </a:r>
            <a:r>
              <a:rPr lang="en-US" sz="1100" noProof="0"/>
              <a:t> y </a:t>
            </a:r>
            <a:r>
              <a:rPr lang="en-US" sz="1100" noProof="0" err="1"/>
              <a:t>operaciones</a:t>
            </a:r>
            <a:r>
              <a:rPr lang="en-US" sz="1100" noProof="0"/>
              <a:t> </a:t>
            </a:r>
            <a:r>
              <a:rPr lang="en-US" sz="1100" noProof="0" err="1"/>
              <a:t>pasadas</a:t>
            </a:r>
            <a:r>
              <a:rPr lang="en-US" sz="1100" noProof="0"/>
              <a:t>,)</a:t>
            </a:r>
          </a:p>
          <a:p>
            <a:pPr marL="171450" indent="-171450" algn="just">
              <a:buFont typeface="Arial" panose="020B0604020202020204" pitchFamily="34" charset="0"/>
              <a:buChar char="•"/>
            </a:pPr>
            <a:r>
              <a:rPr lang="en-US" sz="1100" noProof="0" err="1"/>
              <a:t>Operaciones</a:t>
            </a:r>
            <a:r>
              <a:rPr lang="en-US" sz="1100" noProof="0"/>
              <a:t> </a:t>
            </a:r>
            <a:r>
              <a:rPr lang="en-US" sz="1100" noProof="0" err="1"/>
              <a:t>donde</a:t>
            </a:r>
            <a:r>
              <a:rPr lang="en-US" sz="1100" noProof="0"/>
              <a:t> la </a:t>
            </a:r>
            <a:r>
              <a:rPr lang="en-US" sz="1100" noProof="0" err="1"/>
              <a:t>fecha</a:t>
            </a:r>
            <a:r>
              <a:rPr lang="en-US" sz="1100" noProof="0"/>
              <a:t> de </a:t>
            </a:r>
            <a:r>
              <a:rPr lang="en-US" sz="1100" noProof="0" err="1"/>
              <a:t>cierre</a:t>
            </a:r>
            <a:r>
              <a:rPr lang="en-US" sz="1100" noProof="0"/>
              <a:t>/</a:t>
            </a:r>
            <a:r>
              <a:rPr lang="en-US" sz="1100" noProof="0" err="1"/>
              <a:t>ejercicio</a:t>
            </a:r>
            <a:r>
              <a:rPr lang="en-US" sz="1100" noProof="0"/>
              <a:t>, es </a:t>
            </a:r>
            <a:r>
              <a:rPr lang="en-US" sz="1100" noProof="0" err="1"/>
              <a:t>incoherente</a:t>
            </a:r>
            <a:r>
              <a:rPr lang="en-US" sz="1100" noProof="0"/>
              <a:t>, </a:t>
            </a:r>
            <a:r>
              <a:rPr lang="en-US" sz="1100" noProof="0" err="1"/>
              <a:t>fechas</a:t>
            </a:r>
            <a:r>
              <a:rPr lang="en-US" sz="1100" noProof="0"/>
              <a:t> a </a:t>
            </a:r>
            <a:r>
              <a:rPr lang="en-US" sz="1100" noProof="0" err="1"/>
              <a:t>futuro</a:t>
            </a:r>
            <a:r>
              <a:rPr lang="en-US" sz="1100" noProof="0"/>
              <a:t> o </a:t>
            </a:r>
            <a:r>
              <a:rPr lang="en-US" sz="1100" noProof="0" err="1"/>
              <a:t>fechas</a:t>
            </a:r>
            <a:r>
              <a:rPr lang="en-US" sz="1100" noProof="0"/>
              <a:t> </a:t>
            </a:r>
            <a:r>
              <a:rPr lang="en-US" sz="1100" noProof="0" err="1"/>
              <a:t>vacías</a:t>
            </a:r>
            <a:r>
              <a:rPr lang="en-US" sz="1100" noProof="0"/>
              <a:t>, que las </a:t>
            </a:r>
            <a:r>
              <a:rPr lang="en-US" sz="1100" noProof="0" err="1"/>
              <a:t>corrigen</a:t>
            </a:r>
            <a:r>
              <a:rPr lang="en-US" sz="1100" noProof="0"/>
              <a:t> </a:t>
            </a:r>
            <a:r>
              <a:rPr lang="en-US" sz="1100" noProof="0" err="1"/>
              <a:t>manualmente</a:t>
            </a:r>
            <a:r>
              <a:rPr lang="en-US" sz="1100" noProof="0"/>
              <a:t>.</a:t>
            </a:r>
          </a:p>
          <a:p>
            <a:endParaRPr lang="en-US" sz="1100" noProof="0"/>
          </a:p>
        </p:txBody>
      </p:sp>
      <p:sp>
        <p:nvSpPr>
          <p:cNvPr id="26" name="TextBox 25">
            <a:extLst>
              <a:ext uri="{FF2B5EF4-FFF2-40B4-BE49-F238E27FC236}">
                <a16:creationId xmlns:a16="http://schemas.microsoft.com/office/drawing/2014/main" id="{97AA5C56-E626-E21A-2F25-CB61F50CBB2B}"/>
              </a:ext>
            </a:extLst>
          </p:cNvPr>
          <p:cNvSpPr txBox="1"/>
          <p:nvPr/>
        </p:nvSpPr>
        <p:spPr>
          <a:xfrm>
            <a:off x="10236726" y="5278886"/>
            <a:ext cx="1955274" cy="846386"/>
          </a:xfrm>
          <a:prstGeom prst="rect">
            <a:avLst/>
          </a:prstGeom>
          <a:noFill/>
        </p:spPr>
        <p:txBody>
          <a:bodyPr wrap="square" rtlCol="0">
            <a:spAutoFit/>
          </a:bodyPr>
          <a:lstStyle/>
          <a:p>
            <a:r>
              <a:rPr lang="en-US" sz="900" noProof="0"/>
              <a:t>RECOMENDACIONES</a:t>
            </a:r>
            <a:endParaRPr lang="en-US" sz="800" noProof="0"/>
          </a:p>
          <a:p>
            <a:endParaRPr lang="en-US" sz="800" noProof="0"/>
          </a:p>
          <a:p>
            <a:r>
              <a:rPr lang="en-US" sz="800" noProof="0"/>
              <a:t>NO DEBERIAMOS METER UNA PLATAFORMA AGENTICA, SE HARÁ UN PROCESO QUE RECOJA INFORMACION DE DIAS ANTERIORES</a:t>
            </a:r>
            <a:endParaRPr lang="en-US" sz="1050" noProof="0"/>
          </a:p>
        </p:txBody>
      </p:sp>
    </p:spTree>
    <p:extLst>
      <p:ext uri="{BB962C8B-B14F-4D97-AF65-F5344CB8AC3E}">
        <p14:creationId xmlns:p14="http://schemas.microsoft.com/office/powerpoint/2010/main" val="1538217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Bocadillo: rectángulo con esquinas redondeadas 38">
            <a:extLst>
              <a:ext uri="{FF2B5EF4-FFF2-40B4-BE49-F238E27FC236}">
                <a16:creationId xmlns:a16="http://schemas.microsoft.com/office/drawing/2014/main" id="{787CE711-1738-875C-0E2A-47B0D051822A}"/>
              </a:ext>
            </a:extLst>
          </p:cNvPr>
          <p:cNvSpPr/>
          <p:nvPr/>
        </p:nvSpPr>
        <p:spPr>
          <a:xfrm rot="5400000">
            <a:off x="8763297" y="836647"/>
            <a:ext cx="2208143" cy="3121928"/>
          </a:xfrm>
          <a:prstGeom prst="wedgeRoundRectCallout">
            <a:avLst>
              <a:gd name="adj1" fmla="val -20180"/>
              <a:gd name="adj2" fmla="val 56525"/>
              <a:gd name="adj3" fmla="val 16667"/>
            </a:avLst>
          </a:prstGeom>
          <a:solidFill>
            <a:srgbClr val="E6F4F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0" name="Rectangle: Rounded Corners 193">
            <a:extLst>
              <a:ext uri="{FF2B5EF4-FFF2-40B4-BE49-F238E27FC236}">
                <a16:creationId xmlns:a16="http://schemas.microsoft.com/office/drawing/2014/main" id="{DC9CF723-DABA-A3ED-4E44-DC0EE5126450}"/>
              </a:ext>
            </a:extLst>
          </p:cNvPr>
          <p:cNvSpPr>
            <a:spLocks/>
          </p:cNvSpPr>
          <p:nvPr/>
        </p:nvSpPr>
        <p:spPr>
          <a:xfrm>
            <a:off x="4196769" y="1129232"/>
            <a:ext cx="7439026" cy="3214377"/>
          </a:xfrm>
          <a:prstGeom prst="roundRect">
            <a:avLst>
              <a:gd name="adj" fmla="val 3636"/>
            </a:avLst>
          </a:prstGeom>
          <a:noFill/>
          <a:ln w="6350" cap="flat" cmpd="sng" algn="ctr">
            <a:solidFill>
              <a:srgbClr val="002060"/>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effectLst/>
              <a:uLnTx/>
              <a:uFillTx/>
              <a:latin typeface="Calibri" panose="020F0502020204030204"/>
              <a:ea typeface="+mn-ea"/>
              <a:cs typeface="+mn-cs"/>
            </a:endParaRPr>
          </a:p>
        </p:txBody>
      </p:sp>
      <p:sp>
        <p:nvSpPr>
          <p:cNvPr id="41" name="Rectangle: Rounded Corners 1218">
            <a:extLst>
              <a:ext uri="{FF2B5EF4-FFF2-40B4-BE49-F238E27FC236}">
                <a16:creationId xmlns:a16="http://schemas.microsoft.com/office/drawing/2014/main" id="{067F0C6A-7CE7-816B-7DBB-7B5F301AF568}"/>
              </a:ext>
            </a:extLst>
          </p:cNvPr>
          <p:cNvSpPr/>
          <p:nvPr/>
        </p:nvSpPr>
        <p:spPr>
          <a:xfrm>
            <a:off x="8451763" y="1671313"/>
            <a:ext cx="1021199" cy="347869"/>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r>
              <a:rPr lang="en-US" sz="1000" b="1" noProof="0">
                <a:solidFill>
                  <a:schemeClr val="bg1"/>
                </a:solidFill>
              </a:rPr>
              <a:t>Agent</a:t>
            </a:r>
          </a:p>
        </p:txBody>
      </p:sp>
      <p:sp>
        <p:nvSpPr>
          <p:cNvPr id="42" name="Rectangle: Rounded Corners 1218">
            <a:extLst>
              <a:ext uri="{FF2B5EF4-FFF2-40B4-BE49-F238E27FC236}">
                <a16:creationId xmlns:a16="http://schemas.microsoft.com/office/drawing/2014/main" id="{D1B984AB-3C72-7E87-F830-27F8CC745F9C}"/>
              </a:ext>
            </a:extLst>
          </p:cNvPr>
          <p:cNvSpPr/>
          <p:nvPr/>
        </p:nvSpPr>
        <p:spPr>
          <a:xfrm>
            <a:off x="10369290" y="1662251"/>
            <a:ext cx="1021199" cy="347869"/>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r>
              <a:rPr lang="en-US" sz="1000" b="1" noProof="0">
                <a:solidFill>
                  <a:schemeClr val="bg1"/>
                </a:solidFill>
              </a:rPr>
              <a:t>LLM Brain </a:t>
            </a:r>
            <a:r>
              <a:rPr lang="en-US" sz="700" b="1" i="1" noProof="0">
                <a:solidFill>
                  <a:schemeClr val="bg1"/>
                </a:solidFill>
              </a:rPr>
              <a:t>Decision</a:t>
            </a:r>
            <a:endParaRPr lang="en-US" sz="1000" b="1" i="1" noProof="0">
              <a:solidFill>
                <a:schemeClr val="bg1"/>
              </a:solidFill>
            </a:endParaRPr>
          </a:p>
        </p:txBody>
      </p:sp>
      <p:sp>
        <p:nvSpPr>
          <p:cNvPr id="43" name="Rectángulo: esquinas redondeadas 42">
            <a:extLst>
              <a:ext uri="{FF2B5EF4-FFF2-40B4-BE49-F238E27FC236}">
                <a16:creationId xmlns:a16="http://schemas.microsoft.com/office/drawing/2014/main" id="{64B98170-4332-BCD4-3E8C-98C5D33CB00A}"/>
              </a:ext>
            </a:extLst>
          </p:cNvPr>
          <p:cNvSpPr/>
          <p:nvPr/>
        </p:nvSpPr>
        <p:spPr>
          <a:xfrm>
            <a:off x="4396781" y="937947"/>
            <a:ext cx="2200960" cy="347869"/>
          </a:xfrm>
          <a:prstGeom prst="roundRect">
            <a:avLst>
              <a:gd name="adj" fmla="val 50000"/>
            </a:avLst>
          </a:prstGeom>
          <a:solidFill>
            <a:srgbClr val="00206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t>Agentic Platform</a:t>
            </a:r>
          </a:p>
        </p:txBody>
      </p:sp>
      <p:sp>
        <p:nvSpPr>
          <p:cNvPr id="44" name="CuadroTexto 43">
            <a:extLst>
              <a:ext uri="{FF2B5EF4-FFF2-40B4-BE49-F238E27FC236}">
                <a16:creationId xmlns:a16="http://schemas.microsoft.com/office/drawing/2014/main" id="{3A8CD7EB-7658-52CE-1EE4-941AF5BA7FE4}"/>
              </a:ext>
            </a:extLst>
          </p:cNvPr>
          <p:cNvSpPr txBox="1"/>
          <p:nvPr/>
        </p:nvSpPr>
        <p:spPr>
          <a:xfrm>
            <a:off x="6717916" y="2064022"/>
            <a:ext cx="1016625" cy="153119"/>
          </a:xfrm>
          <a:prstGeom prst="rect">
            <a:avLst/>
          </a:prstGeom>
          <a:noFill/>
        </p:spPr>
        <p:txBody>
          <a:bodyPr wrap="none" rtlCol="0">
            <a:spAutoFit/>
          </a:bodyPr>
          <a:lstStyle/>
          <a:p>
            <a:pPr defTabSz="108000">
              <a:lnSpc>
                <a:spcPts val="300"/>
              </a:lnSpc>
            </a:pPr>
            <a:r>
              <a:rPr lang="en-US" sz="900" b="1" noProof="0"/>
              <a:t>Evaluator Agent</a:t>
            </a:r>
          </a:p>
        </p:txBody>
      </p:sp>
      <p:grpSp>
        <p:nvGrpSpPr>
          <p:cNvPr id="48" name="Grupo 47">
            <a:extLst>
              <a:ext uri="{FF2B5EF4-FFF2-40B4-BE49-F238E27FC236}">
                <a16:creationId xmlns:a16="http://schemas.microsoft.com/office/drawing/2014/main" id="{33BEF57D-967B-75BE-5237-E56901D71A84}"/>
              </a:ext>
            </a:extLst>
          </p:cNvPr>
          <p:cNvGrpSpPr/>
          <p:nvPr/>
        </p:nvGrpSpPr>
        <p:grpSpPr>
          <a:xfrm>
            <a:off x="6528882" y="1557600"/>
            <a:ext cx="1310651" cy="542133"/>
            <a:chOff x="6506289" y="1661460"/>
            <a:chExt cx="1310651" cy="542133"/>
          </a:xfrm>
        </p:grpSpPr>
        <p:grpSp>
          <p:nvGrpSpPr>
            <p:cNvPr id="50" name="Grupo 49">
              <a:extLst>
                <a:ext uri="{FF2B5EF4-FFF2-40B4-BE49-F238E27FC236}">
                  <a16:creationId xmlns:a16="http://schemas.microsoft.com/office/drawing/2014/main" id="{C0064C3D-1507-EF03-C9A7-2F97132C326B}"/>
                </a:ext>
              </a:extLst>
            </p:cNvPr>
            <p:cNvGrpSpPr/>
            <p:nvPr/>
          </p:nvGrpSpPr>
          <p:grpSpPr>
            <a:xfrm>
              <a:off x="6506289" y="1661460"/>
              <a:ext cx="447834" cy="542133"/>
              <a:chOff x="6314271" y="2697954"/>
              <a:chExt cx="447834" cy="542133"/>
            </a:xfrm>
          </p:grpSpPr>
          <p:sp>
            <p:nvSpPr>
              <p:cNvPr id="56" name="Elipse 102">
                <a:extLst>
                  <a:ext uri="{FF2B5EF4-FFF2-40B4-BE49-F238E27FC236}">
                    <a16:creationId xmlns:a16="http://schemas.microsoft.com/office/drawing/2014/main" id="{451C7338-3A16-07C8-A5A7-8417A12B5B91}"/>
                  </a:ext>
                </a:extLst>
              </p:cNvPr>
              <p:cNvSpPr/>
              <p:nvPr/>
            </p:nvSpPr>
            <p:spPr>
              <a:xfrm>
                <a:off x="6314271" y="2706688"/>
                <a:ext cx="447834" cy="533399"/>
              </a:xfrm>
              <a:prstGeom prst="ellipse">
                <a:avLst/>
              </a:prstGeom>
              <a:solidFill>
                <a:srgbClr val="E6F4FA"/>
              </a:solidFill>
              <a:ln w="19050" cap="flat" cmpd="sng" algn="ctr">
                <a:noFill/>
                <a:prstDash val="solid"/>
                <a:miter lim="800000"/>
              </a:ln>
              <a:effectLst>
                <a:glow rad="12700">
                  <a:srgbClr val="156082">
                    <a:alpha val="97000"/>
                  </a:srgbClr>
                </a:glow>
                <a:outerShdw blurRad="50800" dir="7800000" algn="ctr" rotWithShape="0">
                  <a:srgbClr val="000000">
                    <a:alpha val="43137"/>
                  </a:srgbClr>
                </a:outerShdw>
                <a:softEdge rad="0"/>
              </a:effectLst>
              <a:scene3d>
                <a:camera prst="isometricOffAxis1Top"/>
                <a:lightRig rig="chilly" dir="t"/>
              </a:scene3d>
              <a:sp3d extrusionH="82550" contourW="12700" prstMaterial="metal">
                <a:extrusionClr>
                  <a:srgbClr val="FCFDFE"/>
                </a:extrusionClr>
                <a:contourClr>
                  <a:schemeClr val="bg1">
                    <a:lumMod val="75000"/>
                  </a:scheme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57" name="Imagem 9" descr="Ícone&#10;&#10;Descrição gerada automaticamente">
                <a:extLst>
                  <a:ext uri="{FF2B5EF4-FFF2-40B4-BE49-F238E27FC236}">
                    <a16:creationId xmlns:a16="http://schemas.microsoft.com/office/drawing/2014/main" id="{E80BD0C1-D07C-A79C-0141-087405890D9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6397824" y="2697954"/>
                <a:ext cx="280728" cy="309521"/>
              </a:xfrm>
              <a:prstGeom prst="rect">
                <a:avLst/>
              </a:prstGeom>
            </p:spPr>
          </p:pic>
        </p:grpSp>
        <p:grpSp>
          <p:nvGrpSpPr>
            <p:cNvPr id="51" name="Grupo 50">
              <a:extLst>
                <a:ext uri="{FF2B5EF4-FFF2-40B4-BE49-F238E27FC236}">
                  <a16:creationId xmlns:a16="http://schemas.microsoft.com/office/drawing/2014/main" id="{356A548C-B9E1-6ABC-B18C-EFB2C6EE954C}"/>
                </a:ext>
              </a:extLst>
            </p:cNvPr>
            <p:cNvGrpSpPr/>
            <p:nvPr/>
          </p:nvGrpSpPr>
          <p:grpSpPr>
            <a:xfrm>
              <a:off x="7420621" y="1731594"/>
              <a:ext cx="396319" cy="388622"/>
              <a:chOff x="5725562" y="3167579"/>
              <a:chExt cx="396319" cy="388622"/>
            </a:xfrm>
          </p:grpSpPr>
          <p:sp>
            <p:nvSpPr>
              <p:cNvPr id="53" name="Rectángulo: esquinas redondeadas 91">
                <a:extLst>
                  <a:ext uri="{FF2B5EF4-FFF2-40B4-BE49-F238E27FC236}">
                    <a16:creationId xmlns:a16="http://schemas.microsoft.com/office/drawing/2014/main" id="{368253AA-9D89-BF78-556E-7582DEBDF65A}"/>
                  </a:ext>
                </a:extLst>
              </p:cNvPr>
              <p:cNvSpPr/>
              <p:nvPr/>
            </p:nvSpPr>
            <p:spPr>
              <a:xfrm>
                <a:off x="5725562" y="3180824"/>
                <a:ext cx="396319" cy="375377"/>
              </a:xfrm>
              <a:prstGeom prst="roundRect">
                <a:avLst/>
              </a:prstGeom>
              <a:solidFill>
                <a:srgbClr val="C4E5F2">
                  <a:alpha val="20000"/>
                </a:srgbClr>
              </a:solidFill>
              <a:ln>
                <a:noFill/>
              </a:ln>
              <a:effectLst/>
              <a:scene3d>
                <a:camera prst="isometricTopUp"/>
                <a:lightRig rig="chilly" dir="t"/>
              </a:scene3d>
              <a:sp3d extrusionH="95250" contourW="12700" prstMaterial="metal">
                <a:extrusionClr>
                  <a:srgbClr val="FCFDFE"/>
                </a:extrusionClr>
                <a:contourClr>
                  <a:schemeClr val="bg1">
                    <a:lumMod val="7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4" name="Elipse 53">
                <a:extLst>
                  <a:ext uri="{FF2B5EF4-FFF2-40B4-BE49-F238E27FC236}">
                    <a16:creationId xmlns:a16="http://schemas.microsoft.com/office/drawing/2014/main" id="{D036F9FB-5878-5944-8727-E2EB86268CFC}"/>
                  </a:ext>
                </a:extLst>
              </p:cNvPr>
              <p:cNvSpPr/>
              <p:nvPr/>
            </p:nvSpPr>
            <p:spPr>
              <a:xfrm>
                <a:off x="5782274" y="3167579"/>
                <a:ext cx="282894" cy="282894"/>
              </a:xfrm>
              <a:prstGeom prst="ellipse">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55" name="Gráfico 54" descr="Inteligencia artificial con relleno sólido">
                <a:extLst>
                  <a:ext uri="{FF2B5EF4-FFF2-40B4-BE49-F238E27FC236}">
                    <a16:creationId xmlns:a16="http://schemas.microsoft.com/office/drawing/2014/main" id="{AFFC4DC5-6DA3-1533-07B3-459155F79E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435" y="3180824"/>
                <a:ext cx="218810" cy="229567"/>
              </a:xfrm>
              <a:prstGeom prst="rect">
                <a:avLst/>
              </a:prstGeom>
            </p:spPr>
          </p:pic>
        </p:grpSp>
        <p:sp>
          <p:nvSpPr>
            <p:cNvPr id="52" name="Flecha: a la izquierda y derecha 1">
              <a:extLst>
                <a:ext uri="{FF2B5EF4-FFF2-40B4-BE49-F238E27FC236}">
                  <a16:creationId xmlns:a16="http://schemas.microsoft.com/office/drawing/2014/main" id="{9A1326E7-28A3-9D8B-E445-81CB34BF355B}"/>
                </a:ext>
              </a:extLst>
            </p:cNvPr>
            <p:cNvSpPr/>
            <p:nvPr/>
          </p:nvSpPr>
          <p:spPr>
            <a:xfrm>
              <a:off x="7002902" y="1917622"/>
              <a:ext cx="315200" cy="114249"/>
            </a:xfrm>
            <a:prstGeom prst="leftRightArrow">
              <a:avLst/>
            </a:prstGeom>
            <a:solidFill>
              <a:srgbClr val="7599CF">
                <a:alpha val="50196"/>
              </a:srgb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Aptos" panose="02110004020202020204"/>
                <a:ea typeface="+mn-ea"/>
                <a:cs typeface="+mn-cs"/>
              </a:endParaRPr>
            </a:p>
          </p:txBody>
        </p:sp>
      </p:grpSp>
      <p:sp>
        <p:nvSpPr>
          <p:cNvPr id="58" name="Rectangle: Rounded Corners 1218">
            <a:extLst>
              <a:ext uri="{FF2B5EF4-FFF2-40B4-BE49-F238E27FC236}">
                <a16:creationId xmlns:a16="http://schemas.microsoft.com/office/drawing/2014/main" id="{8C005AA3-7C1F-6EB3-EDC6-4C7126CE08A1}"/>
              </a:ext>
            </a:extLst>
          </p:cNvPr>
          <p:cNvSpPr/>
          <p:nvPr/>
        </p:nvSpPr>
        <p:spPr>
          <a:xfrm>
            <a:off x="8498740" y="2487719"/>
            <a:ext cx="844378" cy="292510"/>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r>
              <a:rPr lang="en-US" sz="700" b="1" noProof="0">
                <a:solidFill>
                  <a:schemeClr val="bg1"/>
                </a:solidFill>
              </a:rPr>
              <a:t>MCP GW </a:t>
            </a:r>
          </a:p>
          <a:p>
            <a:pPr algn="ctr"/>
            <a:r>
              <a:rPr lang="en-US" sz="600" b="1" i="1" noProof="0">
                <a:solidFill>
                  <a:schemeClr val="bg1"/>
                </a:solidFill>
              </a:rPr>
              <a:t>Tools</a:t>
            </a:r>
            <a:endParaRPr lang="en-US" sz="700" b="1" i="1" noProof="0">
              <a:solidFill>
                <a:schemeClr val="bg1"/>
              </a:solidFill>
            </a:endParaRPr>
          </a:p>
        </p:txBody>
      </p:sp>
      <p:sp>
        <p:nvSpPr>
          <p:cNvPr id="59" name="Rectangle: Rounded Corners 1218">
            <a:extLst>
              <a:ext uri="{FF2B5EF4-FFF2-40B4-BE49-F238E27FC236}">
                <a16:creationId xmlns:a16="http://schemas.microsoft.com/office/drawing/2014/main" id="{0F8B2DEB-F504-894E-B650-61788EE30BEB}"/>
              </a:ext>
            </a:extLst>
          </p:cNvPr>
          <p:cNvSpPr/>
          <p:nvPr/>
        </p:nvSpPr>
        <p:spPr>
          <a:xfrm>
            <a:off x="9473524" y="2489405"/>
            <a:ext cx="844378" cy="292510"/>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r>
              <a:rPr lang="en-US" sz="700" b="1" noProof="0">
                <a:solidFill>
                  <a:schemeClr val="bg1"/>
                </a:solidFill>
              </a:rPr>
              <a:t>Memory</a:t>
            </a:r>
          </a:p>
        </p:txBody>
      </p:sp>
      <p:sp>
        <p:nvSpPr>
          <p:cNvPr id="60" name="Rectangle: Rounded Corners 1218">
            <a:extLst>
              <a:ext uri="{FF2B5EF4-FFF2-40B4-BE49-F238E27FC236}">
                <a16:creationId xmlns:a16="http://schemas.microsoft.com/office/drawing/2014/main" id="{8BEF175D-4194-796D-C87B-569608DB9F18}"/>
              </a:ext>
            </a:extLst>
          </p:cNvPr>
          <p:cNvSpPr/>
          <p:nvPr/>
        </p:nvSpPr>
        <p:spPr>
          <a:xfrm>
            <a:off x="10447184" y="2494187"/>
            <a:ext cx="844378" cy="292510"/>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r>
              <a:rPr lang="en-US" sz="700" b="1" noProof="0">
                <a:solidFill>
                  <a:schemeClr val="bg1"/>
                </a:solidFill>
              </a:rPr>
              <a:t>Knowledge</a:t>
            </a:r>
          </a:p>
        </p:txBody>
      </p:sp>
      <p:sp>
        <p:nvSpPr>
          <p:cNvPr id="61" name="Rectangle: Rounded Corners 1218">
            <a:extLst>
              <a:ext uri="{FF2B5EF4-FFF2-40B4-BE49-F238E27FC236}">
                <a16:creationId xmlns:a16="http://schemas.microsoft.com/office/drawing/2014/main" id="{7B8AC028-C8EC-2B8B-9346-ED49FECABFCD}"/>
              </a:ext>
            </a:extLst>
          </p:cNvPr>
          <p:cNvSpPr/>
          <p:nvPr/>
        </p:nvSpPr>
        <p:spPr>
          <a:xfrm>
            <a:off x="8498740" y="3101725"/>
            <a:ext cx="844378" cy="292510"/>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r>
              <a:rPr lang="en-US" sz="700" b="1" noProof="0">
                <a:solidFill>
                  <a:schemeClr val="bg1"/>
                </a:solidFill>
              </a:rPr>
              <a:t>Long Term</a:t>
            </a:r>
          </a:p>
        </p:txBody>
      </p:sp>
      <p:sp>
        <p:nvSpPr>
          <p:cNvPr id="62" name="Rectangle: Rounded Corners 1218">
            <a:extLst>
              <a:ext uri="{FF2B5EF4-FFF2-40B4-BE49-F238E27FC236}">
                <a16:creationId xmlns:a16="http://schemas.microsoft.com/office/drawing/2014/main" id="{74864D47-9D64-FB88-2271-AC0F4AF5D133}"/>
              </a:ext>
            </a:extLst>
          </p:cNvPr>
          <p:cNvSpPr/>
          <p:nvPr/>
        </p:nvSpPr>
        <p:spPr>
          <a:xfrm>
            <a:off x="9472962" y="3109761"/>
            <a:ext cx="844378" cy="292510"/>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r>
              <a:rPr lang="en-US" sz="700" b="1" noProof="0">
                <a:solidFill>
                  <a:schemeClr val="bg1"/>
                </a:solidFill>
              </a:rPr>
              <a:t>Short Term</a:t>
            </a:r>
          </a:p>
        </p:txBody>
      </p:sp>
      <p:sp>
        <p:nvSpPr>
          <p:cNvPr id="63" name="Rectangle: Rounded Corners 1218">
            <a:extLst>
              <a:ext uri="{FF2B5EF4-FFF2-40B4-BE49-F238E27FC236}">
                <a16:creationId xmlns:a16="http://schemas.microsoft.com/office/drawing/2014/main" id="{38C30D56-EACF-E052-0A2A-CBE2F363517C}"/>
              </a:ext>
            </a:extLst>
          </p:cNvPr>
          <p:cNvSpPr/>
          <p:nvPr/>
        </p:nvSpPr>
        <p:spPr>
          <a:xfrm>
            <a:off x="10447184" y="3108193"/>
            <a:ext cx="844378" cy="292510"/>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r>
              <a:rPr lang="en-US" sz="700" b="1" noProof="0">
                <a:solidFill>
                  <a:schemeClr val="bg1"/>
                </a:solidFill>
              </a:rPr>
              <a:t>Episodic</a:t>
            </a:r>
          </a:p>
        </p:txBody>
      </p:sp>
      <p:grpSp>
        <p:nvGrpSpPr>
          <p:cNvPr id="79" name="Grupo 78">
            <a:extLst>
              <a:ext uri="{FF2B5EF4-FFF2-40B4-BE49-F238E27FC236}">
                <a16:creationId xmlns:a16="http://schemas.microsoft.com/office/drawing/2014/main" id="{C8D29690-F0F9-66D7-9AA2-574DC775CBD5}"/>
              </a:ext>
            </a:extLst>
          </p:cNvPr>
          <p:cNvGrpSpPr/>
          <p:nvPr/>
        </p:nvGrpSpPr>
        <p:grpSpPr>
          <a:xfrm>
            <a:off x="6528882" y="2168975"/>
            <a:ext cx="1310651" cy="542133"/>
            <a:chOff x="10153471" y="1592350"/>
            <a:chExt cx="1310651" cy="542133"/>
          </a:xfrm>
        </p:grpSpPr>
        <p:grpSp>
          <p:nvGrpSpPr>
            <p:cNvPr id="81" name="Grupo 80">
              <a:extLst>
                <a:ext uri="{FF2B5EF4-FFF2-40B4-BE49-F238E27FC236}">
                  <a16:creationId xmlns:a16="http://schemas.microsoft.com/office/drawing/2014/main" id="{171676A0-BFD7-8B44-71C8-600B73FADAE9}"/>
                </a:ext>
              </a:extLst>
            </p:cNvPr>
            <p:cNvGrpSpPr/>
            <p:nvPr/>
          </p:nvGrpSpPr>
          <p:grpSpPr>
            <a:xfrm>
              <a:off x="10153471" y="1592350"/>
              <a:ext cx="447834" cy="542133"/>
              <a:chOff x="6314271" y="2697954"/>
              <a:chExt cx="447834" cy="542133"/>
            </a:xfrm>
          </p:grpSpPr>
          <p:sp>
            <p:nvSpPr>
              <p:cNvPr id="147" name="Elipse 102">
                <a:extLst>
                  <a:ext uri="{FF2B5EF4-FFF2-40B4-BE49-F238E27FC236}">
                    <a16:creationId xmlns:a16="http://schemas.microsoft.com/office/drawing/2014/main" id="{15269580-5826-8D01-4FD1-096C0E4B29BF}"/>
                  </a:ext>
                </a:extLst>
              </p:cNvPr>
              <p:cNvSpPr/>
              <p:nvPr/>
            </p:nvSpPr>
            <p:spPr>
              <a:xfrm>
                <a:off x="6314271" y="2706688"/>
                <a:ext cx="447834" cy="533399"/>
              </a:xfrm>
              <a:prstGeom prst="ellipse">
                <a:avLst/>
              </a:prstGeom>
              <a:solidFill>
                <a:srgbClr val="E6F4FA"/>
              </a:solidFill>
              <a:ln w="19050" cap="flat" cmpd="sng" algn="ctr">
                <a:noFill/>
                <a:prstDash val="solid"/>
                <a:miter lim="800000"/>
              </a:ln>
              <a:effectLst>
                <a:glow rad="12700">
                  <a:srgbClr val="156082">
                    <a:alpha val="97000"/>
                  </a:srgbClr>
                </a:glow>
                <a:outerShdw blurRad="50800" dir="7800000" algn="ctr" rotWithShape="0">
                  <a:srgbClr val="000000">
                    <a:alpha val="43137"/>
                  </a:srgbClr>
                </a:outerShdw>
                <a:softEdge rad="0"/>
              </a:effectLst>
              <a:scene3d>
                <a:camera prst="isometricOffAxis1Top"/>
                <a:lightRig rig="chilly" dir="t"/>
              </a:scene3d>
              <a:sp3d extrusionH="82550" contourW="12700" prstMaterial="metal">
                <a:extrusionClr>
                  <a:srgbClr val="FCFDFE"/>
                </a:extrusionClr>
                <a:contourClr>
                  <a:schemeClr val="bg1">
                    <a:lumMod val="75000"/>
                  </a:scheme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48" name="Imagem 9" descr="Ícone&#10;&#10;Descrição gerada automaticamente">
                <a:extLst>
                  <a:ext uri="{FF2B5EF4-FFF2-40B4-BE49-F238E27FC236}">
                    <a16:creationId xmlns:a16="http://schemas.microsoft.com/office/drawing/2014/main" id="{F7FCFCC8-1AA2-97EC-04BF-ECC780C2A9D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6397824" y="2697954"/>
                <a:ext cx="280728" cy="309521"/>
              </a:xfrm>
              <a:prstGeom prst="rect">
                <a:avLst/>
              </a:prstGeom>
            </p:spPr>
          </p:pic>
        </p:grpSp>
        <p:grpSp>
          <p:nvGrpSpPr>
            <p:cNvPr id="82" name="Grupo 81">
              <a:extLst>
                <a:ext uri="{FF2B5EF4-FFF2-40B4-BE49-F238E27FC236}">
                  <a16:creationId xmlns:a16="http://schemas.microsoft.com/office/drawing/2014/main" id="{B1A52ED7-A5C8-C502-7805-8EE946AB259B}"/>
                </a:ext>
              </a:extLst>
            </p:cNvPr>
            <p:cNvGrpSpPr/>
            <p:nvPr/>
          </p:nvGrpSpPr>
          <p:grpSpPr>
            <a:xfrm>
              <a:off x="11067803" y="1662484"/>
              <a:ext cx="396319" cy="388622"/>
              <a:chOff x="5725562" y="3167579"/>
              <a:chExt cx="396319" cy="388622"/>
            </a:xfrm>
          </p:grpSpPr>
          <p:sp>
            <p:nvSpPr>
              <p:cNvPr id="84" name="Rectángulo: esquinas redondeadas 91">
                <a:extLst>
                  <a:ext uri="{FF2B5EF4-FFF2-40B4-BE49-F238E27FC236}">
                    <a16:creationId xmlns:a16="http://schemas.microsoft.com/office/drawing/2014/main" id="{E313657E-AFDA-427B-A008-DB702A036681}"/>
                  </a:ext>
                </a:extLst>
              </p:cNvPr>
              <p:cNvSpPr/>
              <p:nvPr/>
            </p:nvSpPr>
            <p:spPr>
              <a:xfrm>
                <a:off x="5725562" y="3180824"/>
                <a:ext cx="396319" cy="375377"/>
              </a:xfrm>
              <a:prstGeom prst="roundRect">
                <a:avLst/>
              </a:prstGeom>
              <a:solidFill>
                <a:srgbClr val="C4E5F2">
                  <a:alpha val="20000"/>
                </a:srgbClr>
              </a:solidFill>
              <a:ln>
                <a:noFill/>
              </a:ln>
              <a:effectLst/>
              <a:scene3d>
                <a:camera prst="isometricTopUp"/>
                <a:lightRig rig="chilly" dir="t"/>
              </a:scene3d>
              <a:sp3d extrusionH="95250" contourW="12700" prstMaterial="metal">
                <a:extrusionClr>
                  <a:srgbClr val="FCFDFE"/>
                </a:extrusionClr>
                <a:contourClr>
                  <a:schemeClr val="bg1">
                    <a:lumMod val="7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5" name="Elipse 144">
                <a:extLst>
                  <a:ext uri="{FF2B5EF4-FFF2-40B4-BE49-F238E27FC236}">
                    <a16:creationId xmlns:a16="http://schemas.microsoft.com/office/drawing/2014/main" id="{A2EE0565-EC88-4BCE-6123-F72B738CCC9F}"/>
                  </a:ext>
                </a:extLst>
              </p:cNvPr>
              <p:cNvSpPr/>
              <p:nvPr/>
            </p:nvSpPr>
            <p:spPr>
              <a:xfrm>
                <a:off x="5782274" y="3167579"/>
                <a:ext cx="282894" cy="282894"/>
              </a:xfrm>
              <a:prstGeom prst="ellipse">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46" name="Gráfico 145" descr="Inteligencia artificial con relleno sólido">
                <a:extLst>
                  <a:ext uri="{FF2B5EF4-FFF2-40B4-BE49-F238E27FC236}">
                    <a16:creationId xmlns:a16="http://schemas.microsoft.com/office/drawing/2014/main" id="{349EF4F5-3151-E80B-7BB6-A73E6E9DA2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435" y="3180824"/>
                <a:ext cx="218810" cy="229567"/>
              </a:xfrm>
              <a:prstGeom prst="rect">
                <a:avLst/>
              </a:prstGeom>
            </p:spPr>
          </p:pic>
        </p:grpSp>
        <p:sp>
          <p:nvSpPr>
            <p:cNvPr id="83" name="Flecha: a la izquierda y derecha 1">
              <a:extLst>
                <a:ext uri="{FF2B5EF4-FFF2-40B4-BE49-F238E27FC236}">
                  <a16:creationId xmlns:a16="http://schemas.microsoft.com/office/drawing/2014/main" id="{6371254C-5583-8D49-3298-E04EE3A76D96}"/>
                </a:ext>
              </a:extLst>
            </p:cNvPr>
            <p:cNvSpPr/>
            <p:nvPr/>
          </p:nvSpPr>
          <p:spPr>
            <a:xfrm>
              <a:off x="10650084" y="1848512"/>
              <a:ext cx="315200" cy="114249"/>
            </a:xfrm>
            <a:prstGeom prst="leftRightArrow">
              <a:avLst/>
            </a:prstGeom>
            <a:solidFill>
              <a:srgbClr val="7599CF">
                <a:alpha val="50196"/>
              </a:srgb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Aptos" panose="02110004020202020204"/>
                <a:ea typeface="+mn-ea"/>
                <a:cs typeface="+mn-cs"/>
              </a:endParaRPr>
            </a:p>
          </p:txBody>
        </p:sp>
      </p:grpSp>
      <p:grpSp>
        <p:nvGrpSpPr>
          <p:cNvPr id="153" name="Grupo 152">
            <a:extLst>
              <a:ext uri="{FF2B5EF4-FFF2-40B4-BE49-F238E27FC236}">
                <a16:creationId xmlns:a16="http://schemas.microsoft.com/office/drawing/2014/main" id="{50989BD8-3DE7-DA2E-A00D-E97D45E35ACD}"/>
              </a:ext>
            </a:extLst>
          </p:cNvPr>
          <p:cNvGrpSpPr/>
          <p:nvPr/>
        </p:nvGrpSpPr>
        <p:grpSpPr>
          <a:xfrm>
            <a:off x="8294298" y="1527437"/>
            <a:ext cx="447834" cy="542133"/>
            <a:chOff x="6314271" y="2697954"/>
            <a:chExt cx="447834" cy="542133"/>
          </a:xfrm>
        </p:grpSpPr>
        <p:sp>
          <p:nvSpPr>
            <p:cNvPr id="155" name="Elipse 102">
              <a:extLst>
                <a:ext uri="{FF2B5EF4-FFF2-40B4-BE49-F238E27FC236}">
                  <a16:creationId xmlns:a16="http://schemas.microsoft.com/office/drawing/2014/main" id="{69B6E531-5DB1-CC92-104D-8206FF37ACDF}"/>
                </a:ext>
              </a:extLst>
            </p:cNvPr>
            <p:cNvSpPr/>
            <p:nvPr/>
          </p:nvSpPr>
          <p:spPr>
            <a:xfrm>
              <a:off x="6314271" y="2706688"/>
              <a:ext cx="447834" cy="533399"/>
            </a:xfrm>
            <a:prstGeom prst="ellipse">
              <a:avLst/>
            </a:prstGeom>
            <a:solidFill>
              <a:srgbClr val="E6F4FA"/>
            </a:solidFill>
            <a:ln w="19050" cap="flat" cmpd="sng" algn="ctr">
              <a:noFill/>
              <a:prstDash val="solid"/>
              <a:miter lim="800000"/>
            </a:ln>
            <a:effectLst>
              <a:glow rad="12700">
                <a:srgbClr val="156082">
                  <a:alpha val="97000"/>
                </a:srgbClr>
              </a:glow>
              <a:outerShdw blurRad="50800" dir="7800000" algn="ctr" rotWithShape="0">
                <a:srgbClr val="000000">
                  <a:alpha val="43137"/>
                </a:srgbClr>
              </a:outerShdw>
              <a:softEdge rad="0"/>
            </a:effectLst>
            <a:scene3d>
              <a:camera prst="isometricOffAxis1Top"/>
              <a:lightRig rig="chilly" dir="t"/>
            </a:scene3d>
            <a:sp3d extrusionH="82550" contourW="12700" prstMaterial="metal">
              <a:extrusionClr>
                <a:srgbClr val="FCFDFE"/>
              </a:extrusionClr>
              <a:contourClr>
                <a:schemeClr val="bg1">
                  <a:lumMod val="75000"/>
                </a:scheme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56" name="Imagem 9" descr="Ícone&#10;&#10;Descrição gerada automaticamente">
              <a:extLst>
                <a:ext uri="{FF2B5EF4-FFF2-40B4-BE49-F238E27FC236}">
                  <a16:creationId xmlns:a16="http://schemas.microsoft.com/office/drawing/2014/main" id="{669E2CD0-C903-CBDE-778B-EFCC865BAC0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6397824" y="2697954"/>
              <a:ext cx="280728" cy="309521"/>
            </a:xfrm>
            <a:prstGeom prst="rect">
              <a:avLst/>
            </a:prstGeom>
          </p:spPr>
        </p:pic>
      </p:grpSp>
      <p:sp>
        <p:nvSpPr>
          <p:cNvPr id="164" name="Rectangle 155">
            <a:extLst>
              <a:ext uri="{FF2B5EF4-FFF2-40B4-BE49-F238E27FC236}">
                <a16:creationId xmlns:a16="http://schemas.microsoft.com/office/drawing/2014/main" id="{CBF314C0-1665-BF18-9021-E3FEC308C3D3}"/>
              </a:ext>
            </a:extLst>
          </p:cNvPr>
          <p:cNvSpPr/>
          <p:nvPr/>
        </p:nvSpPr>
        <p:spPr>
          <a:xfrm>
            <a:off x="5303153" y="3281517"/>
            <a:ext cx="808212" cy="407206"/>
          </a:xfrm>
          <a:prstGeom prst="rect">
            <a:avLst/>
          </a:prstGeom>
          <a:solidFill>
            <a:srgbClr val="536E7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noProof="0">
                <a:latin typeface="Calibri" panose="020F0502020204030204" pitchFamily="34" charset="0"/>
                <a:ea typeface="Calibri" panose="020F0502020204030204" pitchFamily="34" charset="0"/>
                <a:cs typeface="Calibri" panose="020F0502020204030204" pitchFamily="34" charset="0"/>
              </a:rPr>
              <a:t>Oracle Tool</a:t>
            </a:r>
          </a:p>
        </p:txBody>
      </p:sp>
      <p:sp>
        <p:nvSpPr>
          <p:cNvPr id="165" name="Rectangle 156">
            <a:extLst>
              <a:ext uri="{FF2B5EF4-FFF2-40B4-BE49-F238E27FC236}">
                <a16:creationId xmlns:a16="http://schemas.microsoft.com/office/drawing/2014/main" id="{4FC0A30C-023E-62E9-846A-BCAC77BA8A8C}"/>
              </a:ext>
            </a:extLst>
          </p:cNvPr>
          <p:cNvSpPr/>
          <p:nvPr/>
        </p:nvSpPr>
        <p:spPr>
          <a:xfrm>
            <a:off x="5303153" y="3812563"/>
            <a:ext cx="808212" cy="407206"/>
          </a:xfrm>
          <a:prstGeom prst="rect">
            <a:avLst/>
          </a:prstGeom>
          <a:solidFill>
            <a:srgbClr val="536E7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noProof="0">
                <a:latin typeface="Calibri" panose="020F0502020204030204" pitchFamily="34" charset="0"/>
                <a:ea typeface="Calibri" panose="020F0502020204030204" pitchFamily="34" charset="0"/>
                <a:cs typeface="Calibri" panose="020F0502020204030204" pitchFamily="34" charset="0"/>
              </a:rPr>
              <a:t>email</a:t>
            </a:r>
          </a:p>
          <a:p>
            <a:pPr algn="ctr"/>
            <a:r>
              <a:rPr lang="en-US" sz="1050" b="1" noProof="0">
                <a:latin typeface="Calibri" panose="020F0502020204030204" pitchFamily="34" charset="0"/>
                <a:ea typeface="Calibri" panose="020F0502020204030204" pitchFamily="34" charset="0"/>
                <a:cs typeface="Calibri" panose="020F0502020204030204" pitchFamily="34" charset="0"/>
              </a:rPr>
              <a:t> Tool</a:t>
            </a:r>
          </a:p>
        </p:txBody>
      </p:sp>
      <p:cxnSp>
        <p:nvCxnSpPr>
          <p:cNvPr id="166" name="Conector recto de flecha 69">
            <a:extLst>
              <a:ext uri="{FF2B5EF4-FFF2-40B4-BE49-F238E27FC236}">
                <a16:creationId xmlns:a16="http://schemas.microsoft.com/office/drawing/2014/main" id="{5B8FB792-ECFE-3B08-6108-276855FEFD58}"/>
              </a:ext>
            </a:extLst>
          </p:cNvPr>
          <p:cNvCxnSpPr>
            <a:stCxn id="58" idx="1"/>
            <a:endCxn id="164" idx="3"/>
          </p:cNvCxnSpPr>
          <p:nvPr/>
        </p:nvCxnSpPr>
        <p:spPr>
          <a:xfrm rot="10800000" flipV="1">
            <a:off x="6111366" y="2633974"/>
            <a:ext cx="2387375" cy="851146"/>
          </a:xfrm>
          <a:prstGeom prst="bentConnector3">
            <a:avLst>
              <a:gd name="adj1" fmla="val 13428"/>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67" name="Conector: angular 166">
            <a:extLst>
              <a:ext uri="{FF2B5EF4-FFF2-40B4-BE49-F238E27FC236}">
                <a16:creationId xmlns:a16="http://schemas.microsoft.com/office/drawing/2014/main" id="{FA1C8AC4-6FC3-6A80-9680-3C0611112714}"/>
              </a:ext>
            </a:extLst>
          </p:cNvPr>
          <p:cNvCxnSpPr>
            <a:stCxn id="58" idx="1"/>
            <a:endCxn id="165" idx="3"/>
          </p:cNvCxnSpPr>
          <p:nvPr/>
        </p:nvCxnSpPr>
        <p:spPr>
          <a:xfrm rot="10800000" flipV="1">
            <a:off x="6111366" y="2633974"/>
            <a:ext cx="2387375" cy="1382192"/>
          </a:xfrm>
          <a:prstGeom prst="bentConnector3">
            <a:avLst>
              <a:gd name="adj1" fmla="val 13428"/>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68" name="Conector: angular 167">
            <a:extLst>
              <a:ext uri="{FF2B5EF4-FFF2-40B4-BE49-F238E27FC236}">
                <a16:creationId xmlns:a16="http://schemas.microsoft.com/office/drawing/2014/main" id="{61747287-F62F-2945-0640-AA1FFA901CCF}"/>
              </a:ext>
            </a:extLst>
          </p:cNvPr>
          <p:cNvCxnSpPr>
            <a:stCxn id="41" idx="2"/>
            <a:endCxn id="59" idx="0"/>
          </p:cNvCxnSpPr>
          <p:nvPr/>
        </p:nvCxnSpPr>
        <p:spPr>
          <a:xfrm rot="16200000" flipH="1">
            <a:off x="9193927" y="1787618"/>
            <a:ext cx="470223" cy="933350"/>
          </a:xfrm>
          <a:prstGeom prst="bentConnector3">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Conector: angular 169">
            <a:extLst>
              <a:ext uri="{FF2B5EF4-FFF2-40B4-BE49-F238E27FC236}">
                <a16:creationId xmlns:a16="http://schemas.microsoft.com/office/drawing/2014/main" id="{0A858E46-969A-FDC6-3250-3D1AC60CB71F}"/>
              </a:ext>
            </a:extLst>
          </p:cNvPr>
          <p:cNvCxnSpPr>
            <a:cxnSpLocks/>
            <a:stCxn id="41" idx="2"/>
            <a:endCxn id="58" idx="0"/>
          </p:cNvCxnSpPr>
          <p:nvPr/>
        </p:nvCxnSpPr>
        <p:spPr>
          <a:xfrm rot="5400000">
            <a:off x="8707378" y="2232733"/>
            <a:ext cx="468537" cy="41434"/>
          </a:xfrm>
          <a:prstGeom prst="bentConnector3">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Conector: angular 170">
            <a:extLst>
              <a:ext uri="{FF2B5EF4-FFF2-40B4-BE49-F238E27FC236}">
                <a16:creationId xmlns:a16="http://schemas.microsoft.com/office/drawing/2014/main" id="{C18DCE93-E1F0-DF01-A482-56631075640D}"/>
              </a:ext>
            </a:extLst>
          </p:cNvPr>
          <p:cNvCxnSpPr>
            <a:stCxn id="41" idx="2"/>
            <a:endCxn id="60" idx="0"/>
          </p:cNvCxnSpPr>
          <p:nvPr/>
        </p:nvCxnSpPr>
        <p:spPr>
          <a:xfrm rot="16200000" flipH="1">
            <a:off x="9678366" y="1303179"/>
            <a:ext cx="475005" cy="1907010"/>
          </a:xfrm>
          <a:prstGeom prst="bentConnector3">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72" name="Conector: angular 171">
            <a:extLst>
              <a:ext uri="{FF2B5EF4-FFF2-40B4-BE49-F238E27FC236}">
                <a16:creationId xmlns:a16="http://schemas.microsoft.com/office/drawing/2014/main" id="{5FDFE5C7-2CAB-C76F-524D-3A1365F99D12}"/>
              </a:ext>
            </a:extLst>
          </p:cNvPr>
          <p:cNvCxnSpPr>
            <a:stCxn id="59" idx="2"/>
            <a:endCxn id="61" idx="0"/>
          </p:cNvCxnSpPr>
          <p:nvPr/>
        </p:nvCxnSpPr>
        <p:spPr>
          <a:xfrm rot="5400000">
            <a:off x="9248416" y="2454428"/>
            <a:ext cx="319810" cy="974784"/>
          </a:xfrm>
          <a:prstGeom prst="bentConnector3">
            <a:avLst>
              <a:gd name="adj1" fmla="val 50000"/>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75" name="Conector: angular 174">
            <a:extLst>
              <a:ext uri="{FF2B5EF4-FFF2-40B4-BE49-F238E27FC236}">
                <a16:creationId xmlns:a16="http://schemas.microsoft.com/office/drawing/2014/main" id="{1FB96EDD-251E-4DB4-9D4C-8AB9F41A96A0}"/>
              </a:ext>
            </a:extLst>
          </p:cNvPr>
          <p:cNvCxnSpPr>
            <a:stCxn id="59" idx="2"/>
            <a:endCxn id="63" idx="0"/>
          </p:cNvCxnSpPr>
          <p:nvPr/>
        </p:nvCxnSpPr>
        <p:spPr>
          <a:xfrm rot="16200000" flipH="1">
            <a:off x="10219404" y="2458224"/>
            <a:ext cx="326278" cy="973660"/>
          </a:xfrm>
          <a:prstGeom prst="bentConnector3">
            <a:avLst>
              <a:gd name="adj1" fmla="val 50000"/>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176" name="Conector: angular 175">
            <a:extLst>
              <a:ext uri="{FF2B5EF4-FFF2-40B4-BE49-F238E27FC236}">
                <a16:creationId xmlns:a16="http://schemas.microsoft.com/office/drawing/2014/main" id="{259CE03D-5A92-ECCE-3AA5-70476E5E4F71}"/>
              </a:ext>
            </a:extLst>
          </p:cNvPr>
          <p:cNvCxnSpPr>
            <a:stCxn id="59" idx="2"/>
            <a:endCxn id="62" idx="0"/>
          </p:cNvCxnSpPr>
          <p:nvPr/>
        </p:nvCxnSpPr>
        <p:spPr>
          <a:xfrm rot="5400000">
            <a:off x="9731509" y="2945557"/>
            <a:ext cx="327846" cy="562"/>
          </a:xfrm>
          <a:prstGeom prst="bentConnector3">
            <a:avLst>
              <a:gd name="adj1" fmla="val 50000"/>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177" name="Rectangle: Rounded Corners 193">
            <a:extLst>
              <a:ext uri="{FF2B5EF4-FFF2-40B4-BE49-F238E27FC236}">
                <a16:creationId xmlns:a16="http://schemas.microsoft.com/office/drawing/2014/main" id="{2EB95D24-1C6E-7206-68A9-8BB63425AC30}"/>
              </a:ext>
            </a:extLst>
          </p:cNvPr>
          <p:cNvSpPr>
            <a:spLocks/>
          </p:cNvSpPr>
          <p:nvPr/>
        </p:nvSpPr>
        <p:spPr>
          <a:xfrm>
            <a:off x="6307035" y="1517756"/>
            <a:ext cx="1697626" cy="1841626"/>
          </a:xfrm>
          <a:prstGeom prst="roundRect">
            <a:avLst>
              <a:gd name="adj" fmla="val 3636"/>
            </a:avLst>
          </a:prstGeom>
          <a:noFill/>
          <a:ln w="6350" cap="flat" cmpd="sng" algn="ctr">
            <a:solidFill>
              <a:srgbClr val="002060"/>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effectLst/>
              <a:uLnTx/>
              <a:uFillTx/>
              <a:latin typeface="Calibri" panose="020F0502020204030204"/>
              <a:ea typeface="+mn-ea"/>
              <a:cs typeface="+mn-cs"/>
            </a:endParaRPr>
          </a:p>
        </p:txBody>
      </p:sp>
      <p:sp>
        <p:nvSpPr>
          <p:cNvPr id="184" name="Rectangle: Rounded Corners 193">
            <a:extLst>
              <a:ext uri="{FF2B5EF4-FFF2-40B4-BE49-F238E27FC236}">
                <a16:creationId xmlns:a16="http://schemas.microsoft.com/office/drawing/2014/main" id="{538FEAEC-17F3-B981-0392-96F7591F02C2}"/>
              </a:ext>
            </a:extLst>
          </p:cNvPr>
          <p:cNvSpPr>
            <a:spLocks/>
          </p:cNvSpPr>
          <p:nvPr/>
        </p:nvSpPr>
        <p:spPr>
          <a:xfrm>
            <a:off x="261559" y="1164660"/>
            <a:ext cx="1479566" cy="4755393"/>
          </a:xfrm>
          <a:prstGeom prst="roundRect">
            <a:avLst>
              <a:gd name="adj" fmla="val 3636"/>
            </a:avLst>
          </a:prstGeom>
          <a:solidFill>
            <a:srgbClr val="C00000"/>
          </a:solidFill>
          <a:ln w="6350" cap="flat" cmpd="sng" algn="ctr">
            <a:noFill/>
            <a:prstDash val="solid"/>
            <a:miter lim="800000"/>
            <a:headEnd type="none" w="med" len="med"/>
            <a:tailEnd type="none" w="med" len="med"/>
          </a:ln>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185" name="Rectángulo: esquinas redondeadas 184">
            <a:extLst>
              <a:ext uri="{FF2B5EF4-FFF2-40B4-BE49-F238E27FC236}">
                <a16:creationId xmlns:a16="http://schemas.microsoft.com/office/drawing/2014/main" id="{2C402581-CA33-E5DC-5F16-4926711621D3}"/>
              </a:ext>
            </a:extLst>
          </p:cNvPr>
          <p:cNvSpPr/>
          <p:nvPr/>
        </p:nvSpPr>
        <p:spPr>
          <a:xfrm>
            <a:off x="325877" y="937947"/>
            <a:ext cx="1350928" cy="347869"/>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noProof="0"/>
              <a:t>FMIS</a:t>
            </a:r>
          </a:p>
        </p:txBody>
      </p:sp>
      <p:sp>
        <p:nvSpPr>
          <p:cNvPr id="188" name="Flecha: a la izquierda y derecha 1">
            <a:extLst>
              <a:ext uri="{FF2B5EF4-FFF2-40B4-BE49-F238E27FC236}">
                <a16:creationId xmlns:a16="http://schemas.microsoft.com/office/drawing/2014/main" id="{9AEF857B-3109-3DE8-E692-D91490A855CF}"/>
              </a:ext>
            </a:extLst>
          </p:cNvPr>
          <p:cNvSpPr/>
          <p:nvPr/>
        </p:nvSpPr>
        <p:spPr>
          <a:xfrm rot="19804682">
            <a:off x="9512557" y="1733250"/>
            <a:ext cx="315200" cy="114249"/>
          </a:xfrm>
          <a:prstGeom prst="rightArrow">
            <a:avLst/>
          </a:prstGeom>
          <a:solidFill>
            <a:srgbClr val="7599CF">
              <a:alpha val="50196"/>
            </a:srgb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Aptos" panose="02110004020202020204"/>
              <a:ea typeface="+mn-ea"/>
              <a:cs typeface="+mn-cs"/>
            </a:endParaRPr>
          </a:p>
        </p:txBody>
      </p:sp>
      <p:sp>
        <p:nvSpPr>
          <p:cNvPr id="189" name="Rectángulo: esquinas redondeadas 115">
            <a:extLst>
              <a:ext uri="{FF2B5EF4-FFF2-40B4-BE49-F238E27FC236}">
                <a16:creationId xmlns:a16="http://schemas.microsoft.com/office/drawing/2014/main" id="{E4DA60B8-07BD-D12D-E05B-135FDB24D142}"/>
              </a:ext>
            </a:extLst>
          </p:cNvPr>
          <p:cNvSpPr/>
          <p:nvPr/>
        </p:nvSpPr>
        <p:spPr>
          <a:xfrm>
            <a:off x="10112670" y="1250389"/>
            <a:ext cx="1021198" cy="347869"/>
          </a:xfrm>
          <a:prstGeom prst="rect">
            <a:avLst/>
          </a:prstGeom>
          <a:no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1" noProof="0">
                <a:solidFill>
                  <a:srgbClr val="7599CF"/>
                </a:solidFill>
              </a:rPr>
              <a:t>LLM Catalog</a:t>
            </a:r>
          </a:p>
        </p:txBody>
      </p:sp>
      <p:sp>
        <p:nvSpPr>
          <p:cNvPr id="190" name="Flecha: a la izquierda y derecha 1">
            <a:extLst>
              <a:ext uri="{FF2B5EF4-FFF2-40B4-BE49-F238E27FC236}">
                <a16:creationId xmlns:a16="http://schemas.microsoft.com/office/drawing/2014/main" id="{ADE72BEF-14F9-7257-2419-FF2789246E07}"/>
              </a:ext>
            </a:extLst>
          </p:cNvPr>
          <p:cNvSpPr/>
          <p:nvPr/>
        </p:nvSpPr>
        <p:spPr>
          <a:xfrm>
            <a:off x="9618320" y="1873653"/>
            <a:ext cx="576000" cy="183920"/>
          </a:xfrm>
          <a:prstGeom prst="leftRightArrow">
            <a:avLst/>
          </a:prstGeom>
          <a:solidFill>
            <a:srgbClr val="7599CF">
              <a:alpha val="50196"/>
            </a:srgb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Aptos" panose="02110004020202020204"/>
              <a:ea typeface="+mn-ea"/>
              <a:cs typeface="+mn-cs"/>
            </a:endParaRPr>
          </a:p>
        </p:txBody>
      </p:sp>
      <p:sp>
        <p:nvSpPr>
          <p:cNvPr id="191" name="Flecha: a la izquierda y derecha 1">
            <a:extLst>
              <a:ext uri="{FF2B5EF4-FFF2-40B4-BE49-F238E27FC236}">
                <a16:creationId xmlns:a16="http://schemas.microsoft.com/office/drawing/2014/main" id="{E2FBC585-A2C2-2990-C9AB-5E02A2892165}"/>
              </a:ext>
            </a:extLst>
          </p:cNvPr>
          <p:cNvSpPr/>
          <p:nvPr/>
        </p:nvSpPr>
        <p:spPr>
          <a:xfrm rot="2319407">
            <a:off x="10025619" y="1729242"/>
            <a:ext cx="315200" cy="114249"/>
          </a:xfrm>
          <a:prstGeom prst="rightArrow">
            <a:avLst/>
          </a:prstGeom>
          <a:solidFill>
            <a:srgbClr val="7599CF">
              <a:alpha val="50196"/>
            </a:srgb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Aptos" panose="02110004020202020204"/>
              <a:ea typeface="+mn-ea"/>
              <a:cs typeface="+mn-cs"/>
            </a:endParaRPr>
          </a:p>
        </p:txBody>
      </p:sp>
      <p:pic>
        <p:nvPicPr>
          <p:cNvPr id="192" name="Graphic 28" descr="Storytelling with solid fill">
            <a:extLst>
              <a:ext uri="{FF2B5EF4-FFF2-40B4-BE49-F238E27FC236}">
                <a16:creationId xmlns:a16="http://schemas.microsoft.com/office/drawing/2014/main" id="{407FE7D3-AF8B-21B3-DC6B-4BE54AAA43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46034" y="1293539"/>
            <a:ext cx="367642" cy="367642"/>
          </a:xfrm>
          <a:prstGeom prst="rect">
            <a:avLst/>
          </a:prstGeom>
        </p:spPr>
      </p:pic>
      <p:sp>
        <p:nvSpPr>
          <p:cNvPr id="193" name="CuadroTexto 184">
            <a:extLst>
              <a:ext uri="{FF2B5EF4-FFF2-40B4-BE49-F238E27FC236}">
                <a16:creationId xmlns:a16="http://schemas.microsoft.com/office/drawing/2014/main" id="{32ACEAFF-DC7C-B7D7-9837-4A63D6DCEBD2}"/>
              </a:ext>
            </a:extLst>
          </p:cNvPr>
          <p:cNvSpPr txBox="1"/>
          <p:nvPr/>
        </p:nvSpPr>
        <p:spPr>
          <a:xfrm>
            <a:off x="6845854" y="3091842"/>
            <a:ext cx="219932" cy="230063"/>
          </a:xfrm>
          <a:prstGeom prst="rect">
            <a:avLst/>
          </a:prstGeom>
          <a:noFill/>
        </p:spPr>
        <p:txBody>
          <a:bodyPr wrap="none" rtlCol="0">
            <a:spAutoFit/>
          </a:bodyPr>
          <a:lstStyle/>
          <a:p>
            <a:pPr defTabSz="108000">
              <a:lnSpc>
                <a:spcPts val="300"/>
              </a:lnSpc>
            </a:pPr>
            <a:r>
              <a:rPr lang="en-US" sz="900" b="1" noProof="0"/>
              <a:t>.</a:t>
            </a:r>
          </a:p>
          <a:p>
            <a:pPr defTabSz="108000">
              <a:lnSpc>
                <a:spcPts val="300"/>
              </a:lnSpc>
            </a:pPr>
            <a:r>
              <a:rPr lang="en-US" sz="900" b="1" noProof="0"/>
              <a:t>.</a:t>
            </a:r>
          </a:p>
          <a:p>
            <a:pPr defTabSz="108000">
              <a:lnSpc>
                <a:spcPts val="300"/>
              </a:lnSpc>
            </a:pPr>
            <a:r>
              <a:rPr lang="en-US" sz="900" b="1" noProof="0"/>
              <a:t>.</a:t>
            </a:r>
          </a:p>
        </p:txBody>
      </p:sp>
      <p:sp>
        <p:nvSpPr>
          <p:cNvPr id="224" name="Rectangle: Rounded Corners 1218">
            <a:extLst>
              <a:ext uri="{FF2B5EF4-FFF2-40B4-BE49-F238E27FC236}">
                <a16:creationId xmlns:a16="http://schemas.microsoft.com/office/drawing/2014/main" id="{7C5C2B68-1767-C209-E024-ADA70B6C4E97}"/>
              </a:ext>
            </a:extLst>
          </p:cNvPr>
          <p:cNvSpPr/>
          <p:nvPr/>
        </p:nvSpPr>
        <p:spPr>
          <a:xfrm>
            <a:off x="440997" y="5049215"/>
            <a:ext cx="1119787" cy="717107"/>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t"/>
          <a:lstStyle/>
          <a:p>
            <a:pPr algn="ctr"/>
            <a:r>
              <a:rPr lang="en-US" sz="900" b="1" noProof="0"/>
              <a:t>Calculated TTIs</a:t>
            </a:r>
          </a:p>
          <a:p>
            <a:pPr algn="ctr"/>
            <a:endParaRPr lang="en-US" sz="900" noProof="0"/>
          </a:p>
        </p:txBody>
      </p:sp>
      <p:sp>
        <p:nvSpPr>
          <p:cNvPr id="240" name="Speech Bubble: Oval 64">
            <a:extLst>
              <a:ext uri="{FF2B5EF4-FFF2-40B4-BE49-F238E27FC236}">
                <a16:creationId xmlns:a16="http://schemas.microsoft.com/office/drawing/2014/main" id="{8BD4BBF6-6572-35CB-DD03-E079E58EBB8F}"/>
              </a:ext>
            </a:extLst>
          </p:cNvPr>
          <p:cNvSpPr/>
          <p:nvPr/>
        </p:nvSpPr>
        <p:spPr>
          <a:xfrm>
            <a:off x="4255567" y="1441667"/>
            <a:ext cx="1146261" cy="518227"/>
          </a:xfrm>
          <a:prstGeom prst="wedgeEllipseCallout">
            <a:avLst>
              <a:gd name="adj1" fmla="val -1837"/>
              <a:gd name="adj2" fmla="val 100552"/>
            </a:avLst>
          </a:prstGeom>
          <a:solidFill>
            <a:srgbClr val="F3FAFF"/>
          </a:solidFill>
          <a:ln>
            <a:solidFill>
              <a:srgbClr val="D1E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noProof="0">
                <a:solidFill>
                  <a:schemeClr val="tx1"/>
                </a:solidFill>
                <a:latin typeface="Calibri" panose="020F0502020204030204" pitchFamily="34" charset="0"/>
                <a:ea typeface="Calibri" panose="020F0502020204030204" pitchFamily="34" charset="0"/>
                <a:cs typeface="Calibri" panose="020F0502020204030204" pitchFamily="34" charset="0"/>
              </a:rPr>
              <a:t>Validate Error TTI for clients</a:t>
            </a:r>
          </a:p>
        </p:txBody>
      </p:sp>
      <p:sp>
        <p:nvSpPr>
          <p:cNvPr id="241" name="Rectángulo 240">
            <a:extLst>
              <a:ext uri="{FF2B5EF4-FFF2-40B4-BE49-F238E27FC236}">
                <a16:creationId xmlns:a16="http://schemas.microsoft.com/office/drawing/2014/main" id="{13966F4A-A482-595C-D957-2C72235DD814}"/>
              </a:ext>
            </a:extLst>
          </p:cNvPr>
          <p:cNvSpPr/>
          <p:nvPr/>
        </p:nvSpPr>
        <p:spPr>
          <a:xfrm>
            <a:off x="8834173" y="3688722"/>
            <a:ext cx="1017890" cy="5964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700" b="1" noProof="0">
                <a:solidFill>
                  <a:schemeClr val="tx1"/>
                </a:solidFill>
              </a:rPr>
              <a:t>Vector Database</a:t>
            </a:r>
          </a:p>
        </p:txBody>
      </p:sp>
      <p:sp>
        <p:nvSpPr>
          <p:cNvPr id="242" name="Diagrama de flujo: disco magnético 241">
            <a:extLst>
              <a:ext uri="{FF2B5EF4-FFF2-40B4-BE49-F238E27FC236}">
                <a16:creationId xmlns:a16="http://schemas.microsoft.com/office/drawing/2014/main" id="{C8834226-9333-14BC-ED6D-DDE02CE40952}"/>
              </a:ext>
            </a:extLst>
          </p:cNvPr>
          <p:cNvSpPr/>
          <p:nvPr/>
        </p:nvSpPr>
        <p:spPr>
          <a:xfrm>
            <a:off x="9129174" y="3772294"/>
            <a:ext cx="437077" cy="276053"/>
          </a:xfrm>
          <a:prstGeom prst="flowChartMagneticDisk">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noProof="0"/>
          </a:p>
        </p:txBody>
      </p:sp>
      <p:sp>
        <p:nvSpPr>
          <p:cNvPr id="243" name="Deep_learning" descr="{&quot;Key&quot;:&quot;POWER_USER_SHAPE_ICON&quot;,&quot;Value&quot;:&quot;POWER_USER_SHAPE_ICON_STYLE_1&quot;}">
            <a:extLst>
              <a:ext uri="{FF2B5EF4-FFF2-40B4-BE49-F238E27FC236}">
                <a16:creationId xmlns:a16="http://schemas.microsoft.com/office/drawing/2014/main" id="{463C46E4-1958-8473-C030-E1AE2B8ECC1D}"/>
              </a:ext>
            </a:extLst>
          </p:cNvPr>
          <p:cNvSpPr>
            <a:spLocks noChangeAspect="1"/>
          </p:cNvSpPr>
          <p:nvPr/>
        </p:nvSpPr>
        <p:spPr>
          <a:xfrm>
            <a:off x="10242514" y="3717370"/>
            <a:ext cx="409339" cy="410472"/>
          </a:xfrm>
          <a:custGeom>
            <a:avLst/>
            <a:gdLst>
              <a:gd name="connsiteX0" fmla="*/ 615028 w 1566926"/>
              <a:gd name="connsiteY0" fmla="*/ 1389264 h 1571262"/>
              <a:gd name="connsiteX1" fmla="*/ 575313 w 1566926"/>
              <a:gd name="connsiteY1" fmla="*/ 1380491 h 1571262"/>
              <a:gd name="connsiteX2" fmla="*/ 284652 w 1566926"/>
              <a:gd name="connsiteY2" fmla="*/ 1255788 h 1571262"/>
              <a:gd name="connsiteX3" fmla="*/ 279093 w 1566926"/>
              <a:gd name="connsiteY3" fmla="*/ 1256524 h 1571262"/>
              <a:gd name="connsiteX4" fmla="*/ 198257 w 1566926"/>
              <a:gd name="connsiteY4" fmla="*/ 1294297 h 1571262"/>
              <a:gd name="connsiteX5" fmla="*/ 68129 w 1566926"/>
              <a:gd name="connsiteY5" fmla="*/ 1264026 h 1571262"/>
              <a:gd name="connsiteX6" fmla="*/ 55203 w 1566926"/>
              <a:gd name="connsiteY6" fmla="*/ 1002832 h 1571262"/>
              <a:gd name="connsiteX7" fmla="*/ 218751 w 1566926"/>
              <a:gd name="connsiteY7" fmla="*/ 966466 h 1571262"/>
              <a:gd name="connsiteX8" fmla="*/ 225113 w 1566926"/>
              <a:gd name="connsiteY8" fmla="*/ 964323 h 1571262"/>
              <a:gd name="connsiteX9" fmla="*/ 340976 w 1566926"/>
              <a:gd name="connsiteY9" fmla="*/ 819662 h 1571262"/>
              <a:gd name="connsiteX10" fmla="*/ 340708 w 1566926"/>
              <a:gd name="connsiteY10" fmla="*/ 805664 h 1571262"/>
              <a:gd name="connsiteX11" fmla="*/ 268444 w 1566926"/>
              <a:gd name="connsiteY11" fmla="*/ 722150 h 1571262"/>
              <a:gd name="connsiteX12" fmla="*/ 261345 w 1566926"/>
              <a:gd name="connsiteY12" fmla="*/ 721011 h 1571262"/>
              <a:gd name="connsiteX13" fmla="*/ 28883 w 1566926"/>
              <a:gd name="connsiteY13" fmla="*/ 673728 h 1571262"/>
              <a:gd name="connsiteX14" fmla="*/ 36049 w 1566926"/>
              <a:gd name="connsiteY14" fmla="*/ 473279 h 1571262"/>
              <a:gd name="connsiteX15" fmla="*/ 251232 w 1566926"/>
              <a:gd name="connsiteY15" fmla="*/ 428475 h 1571262"/>
              <a:gd name="connsiteX16" fmla="*/ 257930 w 1566926"/>
              <a:gd name="connsiteY16" fmla="*/ 428207 h 1571262"/>
              <a:gd name="connsiteX17" fmla="*/ 614961 w 1566926"/>
              <a:gd name="connsiteY17" fmla="*/ 212019 h 1571262"/>
              <a:gd name="connsiteX18" fmla="*/ 617305 w 1566926"/>
              <a:gd name="connsiteY18" fmla="*/ 206996 h 1571262"/>
              <a:gd name="connsiteX19" fmla="*/ 672491 w 1566926"/>
              <a:gd name="connsiteY19" fmla="*/ 38627 h 1571262"/>
              <a:gd name="connsiteX20" fmla="*/ 941185 w 1566926"/>
              <a:gd name="connsiteY20" fmla="*/ 110823 h 1571262"/>
              <a:gd name="connsiteX21" fmla="*/ 946677 w 1566926"/>
              <a:gd name="connsiteY21" fmla="*/ 204384 h 1571262"/>
              <a:gd name="connsiteX22" fmla="*/ 951364 w 1566926"/>
              <a:gd name="connsiteY22" fmla="*/ 214363 h 1571262"/>
              <a:gd name="connsiteX23" fmla="*/ 980632 w 1566926"/>
              <a:gd name="connsiteY23" fmla="*/ 229030 h 1571262"/>
              <a:gd name="connsiteX24" fmla="*/ 1285893 w 1566926"/>
              <a:gd name="connsiteY24" fmla="*/ 417156 h 1571262"/>
              <a:gd name="connsiteX25" fmla="*/ 1304846 w 1566926"/>
              <a:gd name="connsiteY25" fmla="*/ 430819 h 1571262"/>
              <a:gd name="connsiteX26" fmla="*/ 1311878 w 1566926"/>
              <a:gd name="connsiteY26" fmla="*/ 431287 h 1571262"/>
              <a:gd name="connsiteX27" fmla="*/ 1343021 w 1566926"/>
              <a:gd name="connsiteY27" fmla="*/ 416955 h 1571262"/>
              <a:gd name="connsiteX28" fmla="*/ 1472747 w 1566926"/>
              <a:gd name="connsiteY28" fmla="*/ 426264 h 1571262"/>
              <a:gd name="connsiteX29" fmla="*/ 1517418 w 1566926"/>
              <a:gd name="connsiteY29" fmla="*/ 698508 h 1571262"/>
              <a:gd name="connsiteX30" fmla="*/ 1354875 w 1566926"/>
              <a:gd name="connsiteY30" fmla="*/ 742108 h 1571262"/>
              <a:gd name="connsiteX31" fmla="*/ 1353803 w 1566926"/>
              <a:gd name="connsiteY31" fmla="*/ 741773 h 1571262"/>
              <a:gd name="connsiteX32" fmla="*/ 1318643 w 1566926"/>
              <a:gd name="connsiteY32" fmla="*/ 726771 h 1571262"/>
              <a:gd name="connsiteX33" fmla="*/ 1312347 w 1566926"/>
              <a:gd name="connsiteY33" fmla="*/ 728110 h 1571262"/>
              <a:gd name="connsiteX34" fmla="*/ 1233119 w 1566926"/>
              <a:gd name="connsiteY34" fmla="*/ 814103 h 1571262"/>
              <a:gd name="connsiteX35" fmla="*/ 1232717 w 1566926"/>
              <a:gd name="connsiteY35" fmla="*/ 826225 h 1571262"/>
              <a:gd name="connsiteX36" fmla="*/ 1343489 w 1566926"/>
              <a:gd name="connsiteY36" fmla="*/ 964256 h 1571262"/>
              <a:gd name="connsiteX37" fmla="*/ 1349651 w 1566926"/>
              <a:gd name="connsiteY37" fmla="*/ 966399 h 1571262"/>
              <a:gd name="connsiteX38" fmla="*/ 1528468 w 1566926"/>
              <a:gd name="connsiteY38" fmla="*/ 1020647 h 1571262"/>
              <a:gd name="connsiteX39" fmla="*/ 1479712 w 1566926"/>
              <a:gd name="connsiteY39" fmla="*/ 1275009 h 1571262"/>
              <a:gd name="connsiteX40" fmla="*/ 1315830 w 1566926"/>
              <a:gd name="connsiteY40" fmla="*/ 1274205 h 1571262"/>
              <a:gd name="connsiteX41" fmla="*/ 1288572 w 1566926"/>
              <a:gd name="connsiteY41" fmla="*/ 1255654 h 1571262"/>
              <a:gd name="connsiteX42" fmla="*/ 1282277 w 1566926"/>
              <a:gd name="connsiteY42" fmla="*/ 1255185 h 1571262"/>
              <a:gd name="connsiteX43" fmla="*/ 956589 w 1566926"/>
              <a:gd name="connsiteY43" fmla="*/ 1392479 h 1571262"/>
              <a:gd name="connsiteX44" fmla="*/ 954445 w 1566926"/>
              <a:gd name="connsiteY44" fmla="*/ 1395828 h 1571262"/>
              <a:gd name="connsiteX45" fmla="*/ 641951 w 1566926"/>
              <a:gd name="connsiteY45" fmla="*/ 1488049 h 1571262"/>
              <a:gd name="connsiteX46" fmla="*/ 618644 w 1566926"/>
              <a:gd name="connsiteY46" fmla="*/ 1393350 h 1571262"/>
              <a:gd name="connsiteX47" fmla="*/ 615249 w 1566926"/>
              <a:gd name="connsiteY47" fmla="*/ 1389278 h 1571262"/>
              <a:gd name="connsiteX48" fmla="*/ 615028 w 1566926"/>
              <a:gd name="connsiteY48" fmla="*/ 1389264 h 1571262"/>
              <a:gd name="connsiteX49" fmla="*/ 910913 w 1566926"/>
              <a:gd name="connsiteY49" fmla="*/ 169290 h 1571262"/>
              <a:gd name="connsiteX50" fmla="*/ 781991 w 1566926"/>
              <a:gd name="connsiteY50" fmla="*/ 40368 h 1571262"/>
              <a:gd name="connsiteX51" fmla="*/ 653068 w 1566926"/>
              <a:gd name="connsiteY51" fmla="*/ 169290 h 1571262"/>
              <a:gd name="connsiteX52" fmla="*/ 781991 w 1566926"/>
              <a:gd name="connsiteY52" fmla="*/ 298213 h 1571262"/>
              <a:gd name="connsiteX53" fmla="*/ 910913 w 1566926"/>
              <a:gd name="connsiteY53" fmla="*/ 169290 h 1571262"/>
              <a:gd name="connsiteX54" fmla="*/ 1274776 w 1566926"/>
              <a:gd name="connsiteY54" fmla="*/ 461693 h 1571262"/>
              <a:gd name="connsiteX55" fmla="*/ 1274441 w 1566926"/>
              <a:gd name="connsiteY55" fmla="*/ 456878 h 1571262"/>
              <a:gd name="connsiteX56" fmla="*/ 1273972 w 1566926"/>
              <a:gd name="connsiteY56" fmla="*/ 456536 h 1571262"/>
              <a:gd name="connsiteX57" fmla="*/ 953977 w 1566926"/>
              <a:gd name="connsiteY57" fmla="*/ 261512 h 1571262"/>
              <a:gd name="connsiteX58" fmla="*/ 937100 w 1566926"/>
              <a:gd name="connsiteY58" fmla="*/ 246845 h 1571262"/>
              <a:gd name="connsiteX59" fmla="*/ 931923 w 1566926"/>
              <a:gd name="connsiteY59" fmla="*/ 246818 h 1571262"/>
              <a:gd name="connsiteX60" fmla="*/ 931206 w 1566926"/>
              <a:gd name="connsiteY60" fmla="*/ 247849 h 1571262"/>
              <a:gd name="connsiteX61" fmla="*/ 871734 w 1566926"/>
              <a:gd name="connsiteY61" fmla="*/ 315157 h 1571262"/>
              <a:gd name="connsiteX62" fmla="*/ 870026 w 1566926"/>
              <a:gd name="connsiteY62" fmla="*/ 322832 h 1571262"/>
              <a:gd name="connsiteX63" fmla="*/ 870328 w 1566926"/>
              <a:gd name="connsiteY63" fmla="*/ 323260 h 1571262"/>
              <a:gd name="connsiteX64" fmla="*/ 1031062 w 1566926"/>
              <a:gd name="connsiteY64" fmla="*/ 547351 h 1571262"/>
              <a:gd name="connsiteX65" fmla="*/ 1043988 w 1566926"/>
              <a:gd name="connsiteY65" fmla="*/ 554316 h 1571262"/>
              <a:gd name="connsiteX66" fmla="*/ 1228631 w 1566926"/>
              <a:gd name="connsiteY66" fmla="*/ 554316 h 1571262"/>
              <a:gd name="connsiteX67" fmla="*/ 1233119 w 1566926"/>
              <a:gd name="connsiteY67" fmla="*/ 550432 h 1571262"/>
              <a:gd name="connsiteX68" fmla="*/ 1274776 w 1566926"/>
              <a:gd name="connsiteY68" fmla="*/ 461693 h 1571262"/>
              <a:gd name="connsiteX69" fmla="*/ 337694 w 1566926"/>
              <a:gd name="connsiteY69" fmla="*/ 552240 h 1571262"/>
              <a:gd name="connsiteX70" fmla="*/ 340708 w 1566926"/>
              <a:gd name="connsiteY70" fmla="*/ 554785 h 1571262"/>
              <a:gd name="connsiteX71" fmla="*/ 522874 w 1566926"/>
              <a:gd name="connsiteY71" fmla="*/ 554785 h 1571262"/>
              <a:gd name="connsiteX72" fmla="*/ 536067 w 1566926"/>
              <a:gd name="connsiteY72" fmla="*/ 548088 h 1571262"/>
              <a:gd name="connsiteX73" fmla="*/ 703164 w 1566926"/>
              <a:gd name="connsiteY73" fmla="*/ 318907 h 1571262"/>
              <a:gd name="connsiteX74" fmla="*/ 703003 w 1566926"/>
              <a:gd name="connsiteY74" fmla="*/ 317347 h 1571262"/>
              <a:gd name="connsiteX75" fmla="*/ 702829 w 1566926"/>
              <a:gd name="connsiteY75" fmla="*/ 317233 h 1571262"/>
              <a:gd name="connsiteX76" fmla="*/ 634383 w 1566926"/>
              <a:gd name="connsiteY76" fmla="*/ 251332 h 1571262"/>
              <a:gd name="connsiteX77" fmla="*/ 627739 w 1566926"/>
              <a:gd name="connsiteY77" fmla="*/ 249611 h 1571262"/>
              <a:gd name="connsiteX78" fmla="*/ 627552 w 1566926"/>
              <a:gd name="connsiteY78" fmla="*/ 249724 h 1571262"/>
              <a:gd name="connsiteX79" fmla="*/ 292890 w 1566926"/>
              <a:gd name="connsiteY79" fmla="*/ 452250 h 1571262"/>
              <a:gd name="connsiteX80" fmla="*/ 290827 w 1566926"/>
              <a:gd name="connsiteY80" fmla="*/ 459677 h 1571262"/>
              <a:gd name="connsiteX81" fmla="*/ 291617 w 1566926"/>
              <a:gd name="connsiteY81" fmla="*/ 460755 h 1571262"/>
              <a:gd name="connsiteX82" fmla="*/ 337694 w 1566926"/>
              <a:gd name="connsiteY82" fmla="*/ 552240 h 1571262"/>
              <a:gd name="connsiteX83" fmla="*/ 834096 w 1566926"/>
              <a:gd name="connsiteY83" fmla="*/ 338396 h 1571262"/>
              <a:gd name="connsiteX84" fmla="*/ 831684 w 1566926"/>
              <a:gd name="connsiteY84" fmla="*/ 337191 h 1571262"/>
              <a:gd name="connsiteX85" fmla="*/ 741205 w 1566926"/>
              <a:gd name="connsiteY85" fmla="*/ 337191 h 1571262"/>
              <a:gd name="connsiteX86" fmla="*/ 738860 w 1566926"/>
              <a:gd name="connsiteY86" fmla="*/ 338396 h 1571262"/>
              <a:gd name="connsiteX87" fmla="*/ 584890 w 1566926"/>
              <a:gd name="connsiteY87" fmla="*/ 549561 h 1571262"/>
              <a:gd name="connsiteX88" fmla="*/ 585526 w 1566926"/>
              <a:gd name="connsiteY88" fmla="*/ 553680 h 1571262"/>
              <a:gd name="connsiteX89" fmla="*/ 587301 w 1566926"/>
              <a:gd name="connsiteY89" fmla="*/ 554249 h 1571262"/>
              <a:gd name="connsiteX90" fmla="*/ 982708 w 1566926"/>
              <a:gd name="connsiteY90" fmla="*/ 554249 h 1571262"/>
              <a:gd name="connsiteX91" fmla="*/ 985688 w 1566926"/>
              <a:gd name="connsiteY91" fmla="*/ 551336 h 1571262"/>
              <a:gd name="connsiteX92" fmla="*/ 985119 w 1566926"/>
              <a:gd name="connsiteY92" fmla="*/ 549561 h 1571262"/>
              <a:gd name="connsiteX93" fmla="*/ 834096 w 1566926"/>
              <a:gd name="connsiteY93" fmla="*/ 338396 h 1571262"/>
              <a:gd name="connsiteX94" fmla="*/ 298850 w 1566926"/>
              <a:gd name="connsiteY94" fmla="*/ 578158 h 1571262"/>
              <a:gd name="connsiteX95" fmla="*/ 169258 w 1566926"/>
              <a:gd name="connsiteY95" fmla="*/ 448566 h 1571262"/>
              <a:gd name="connsiteX96" fmla="*/ 39666 w 1566926"/>
              <a:gd name="connsiteY96" fmla="*/ 578158 h 1571262"/>
              <a:gd name="connsiteX97" fmla="*/ 169258 w 1566926"/>
              <a:gd name="connsiteY97" fmla="*/ 707751 h 1571262"/>
              <a:gd name="connsiteX98" fmla="*/ 298850 w 1566926"/>
              <a:gd name="connsiteY98" fmla="*/ 578158 h 1571262"/>
              <a:gd name="connsiteX99" fmla="*/ 1385615 w 1566926"/>
              <a:gd name="connsiteY99" fmla="*/ 449450 h 1571262"/>
              <a:gd name="connsiteX100" fmla="*/ 1272231 w 1566926"/>
              <a:gd name="connsiteY100" fmla="*/ 591111 h 1571262"/>
              <a:gd name="connsiteX101" fmla="*/ 1412136 w 1566926"/>
              <a:gd name="connsiteY101" fmla="*/ 706599 h 1571262"/>
              <a:gd name="connsiteX102" fmla="*/ 1525521 w 1566926"/>
              <a:gd name="connsiteY102" fmla="*/ 564938 h 1571262"/>
              <a:gd name="connsiteX103" fmla="*/ 1385615 w 1566926"/>
              <a:gd name="connsiteY103" fmla="*/ 449450 h 1571262"/>
              <a:gd name="connsiteX104" fmla="*/ 499366 w 1566926"/>
              <a:gd name="connsiteY104" fmla="*/ 592825 h 1571262"/>
              <a:gd name="connsiteX105" fmla="*/ 343253 w 1566926"/>
              <a:gd name="connsiteY105" fmla="*/ 592825 h 1571262"/>
              <a:gd name="connsiteX106" fmla="*/ 338565 w 1566926"/>
              <a:gd name="connsiteY106" fmla="*/ 596978 h 1571262"/>
              <a:gd name="connsiteX107" fmla="*/ 300391 w 1566926"/>
              <a:gd name="connsiteY107" fmla="*/ 690672 h 1571262"/>
              <a:gd name="connsiteX108" fmla="*/ 301127 w 1566926"/>
              <a:gd name="connsiteY108" fmla="*/ 698709 h 1571262"/>
              <a:gd name="connsiteX109" fmla="*/ 367162 w 1566926"/>
              <a:gd name="connsiteY109" fmla="*/ 775125 h 1571262"/>
              <a:gd name="connsiteX110" fmla="*/ 371596 w 1566926"/>
              <a:gd name="connsiteY110" fmla="*/ 775487 h 1571262"/>
              <a:gd name="connsiteX111" fmla="*/ 372118 w 1566926"/>
              <a:gd name="connsiteY111" fmla="*/ 774924 h 1571262"/>
              <a:gd name="connsiteX112" fmla="*/ 501643 w 1566926"/>
              <a:gd name="connsiteY112" fmla="*/ 597313 h 1571262"/>
              <a:gd name="connsiteX113" fmla="*/ 501060 w 1566926"/>
              <a:gd name="connsiteY113" fmla="*/ 593381 h 1571262"/>
              <a:gd name="connsiteX114" fmla="*/ 499366 w 1566926"/>
              <a:gd name="connsiteY114" fmla="*/ 592825 h 1571262"/>
              <a:gd name="connsiteX115" fmla="*/ 1069371 w 1566926"/>
              <a:gd name="connsiteY115" fmla="*/ 596911 h 1571262"/>
              <a:gd name="connsiteX116" fmla="*/ 1201374 w 1566926"/>
              <a:gd name="connsiteY116" fmla="*/ 781420 h 1571262"/>
              <a:gd name="connsiteX117" fmla="*/ 1208941 w 1566926"/>
              <a:gd name="connsiteY117" fmla="*/ 782673 h 1571262"/>
              <a:gd name="connsiteX118" fmla="*/ 1209879 w 1566926"/>
              <a:gd name="connsiteY118" fmla="*/ 781822 h 1571262"/>
              <a:gd name="connsiteX119" fmla="*/ 1277723 w 1566926"/>
              <a:gd name="connsiteY119" fmla="*/ 703263 h 1571262"/>
              <a:gd name="connsiteX120" fmla="*/ 1277521 w 1566926"/>
              <a:gd name="connsiteY120" fmla="*/ 693083 h 1571262"/>
              <a:gd name="connsiteX121" fmla="*/ 1232717 w 1566926"/>
              <a:gd name="connsiteY121" fmla="*/ 596710 h 1571262"/>
              <a:gd name="connsiteX122" fmla="*/ 1228230 w 1566926"/>
              <a:gd name="connsiteY122" fmla="*/ 592691 h 1571262"/>
              <a:gd name="connsiteX123" fmla="*/ 1071513 w 1566926"/>
              <a:gd name="connsiteY123" fmla="*/ 592691 h 1571262"/>
              <a:gd name="connsiteX124" fmla="*/ 1068881 w 1566926"/>
              <a:gd name="connsiteY124" fmla="*/ 595417 h 1571262"/>
              <a:gd name="connsiteX125" fmla="*/ 1069371 w 1566926"/>
              <a:gd name="connsiteY125" fmla="*/ 596911 h 1571262"/>
              <a:gd name="connsiteX126" fmla="*/ 1175991 w 1566926"/>
              <a:gd name="connsiteY126" fmla="*/ 818255 h 1571262"/>
              <a:gd name="connsiteX127" fmla="*/ 1176125 w 1566926"/>
              <a:gd name="connsiteY127" fmla="*/ 813166 h 1571262"/>
              <a:gd name="connsiteX128" fmla="*/ 1031531 w 1566926"/>
              <a:gd name="connsiteY128" fmla="*/ 612984 h 1571262"/>
              <a:gd name="connsiteX129" fmla="*/ 1005546 w 1566926"/>
              <a:gd name="connsiteY129" fmla="*/ 592959 h 1571262"/>
              <a:gd name="connsiteX130" fmla="*/ 564531 w 1566926"/>
              <a:gd name="connsiteY130" fmla="*/ 592825 h 1571262"/>
              <a:gd name="connsiteX131" fmla="*/ 548323 w 1566926"/>
              <a:gd name="connsiteY131" fmla="*/ 600996 h 1571262"/>
              <a:gd name="connsiteX132" fmla="*/ 402189 w 1566926"/>
              <a:gd name="connsiteY132" fmla="*/ 801445 h 1571262"/>
              <a:gd name="connsiteX133" fmla="*/ 402591 w 1566926"/>
              <a:gd name="connsiteY133" fmla="*/ 819327 h 1571262"/>
              <a:gd name="connsiteX134" fmla="*/ 592458 w 1566926"/>
              <a:gd name="connsiteY134" fmla="*/ 1055807 h 1571262"/>
              <a:gd name="connsiteX135" fmla="*/ 605853 w 1566926"/>
              <a:gd name="connsiteY135" fmla="*/ 1062036 h 1571262"/>
              <a:gd name="connsiteX136" fmla="*/ 953642 w 1566926"/>
              <a:gd name="connsiteY136" fmla="*/ 1061232 h 1571262"/>
              <a:gd name="connsiteX137" fmla="*/ 976077 w 1566926"/>
              <a:gd name="connsiteY137" fmla="*/ 1058486 h 1571262"/>
              <a:gd name="connsiteX138" fmla="*/ 981034 w 1566926"/>
              <a:gd name="connsiteY138" fmla="*/ 1054937 h 1571262"/>
              <a:gd name="connsiteX139" fmla="*/ 1175991 w 1566926"/>
              <a:gd name="connsiteY139" fmla="*/ 818255 h 1571262"/>
              <a:gd name="connsiteX140" fmla="*/ 330796 w 1566926"/>
              <a:gd name="connsiteY140" fmla="*/ 1074158 h 1571262"/>
              <a:gd name="connsiteX141" fmla="*/ 342717 w 1566926"/>
              <a:gd name="connsiteY141" fmla="*/ 1068465 h 1571262"/>
              <a:gd name="connsiteX142" fmla="*/ 541157 w 1566926"/>
              <a:gd name="connsiteY142" fmla="*/ 1064313 h 1571262"/>
              <a:gd name="connsiteX143" fmla="*/ 544017 w 1566926"/>
              <a:gd name="connsiteY143" fmla="*/ 1061179 h 1571262"/>
              <a:gd name="connsiteX144" fmla="*/ 543367 w 1566926"/>
              <a:gd name="connsiteY144" fmla="*/ 1059491 h 1571262"/>
              <a:gd name="connsiteX145" fmla="*/ 376137 w 1566926"/>
              <a:gd name="connsiteY145" fmla="*/ 851139 h 1571262"/>
              <a:gd name="connsiteX146" fmla="*/ 368039 w 1566926"/>
              <a:gd name="connsiteY146" fmla="*/ 850262 h 1571262"/>
              <a:gd name="connsiteX147" fmla="*/ 367162 w 1566926"/>
              <a:gd name="connsiteY147" fmla="*/ 851139 h 1571262"/>
              <a:gd name="connsiteX148" fmla="*/ 259872 w 1566926"/>
              <a:gd name="connsiteY148" fmla="*/ 985084 h 1571262"/>
              <a:gd name="connsiteX149" fmla="*/ 260153 w 1566926"/>
              <a:gd name="connsiteY149" fmla="*/ 987964 h 1571262"/>
              <a:gd name="connsiteX150" fmla="*/ 260341 w 1566926"/>
              <a:gd name="connsiteY150" fmla="*/ 988098 h 1571262"/>
              <a:gd name="connsiteX151" fmla="*/ 326711 w 1566926"/>
              <a:gd name="connsiteY151" fmla="*/ 1073019 h 1571262"/>
              <a:gd name="connsiteX152" fmla="*/ 329858 w 1566926"/>
              <a:gd name="connsiteY152" fmla="*/ 1074700 h 1571262"/>
              <a:gd name="connsiteX153" fmla="*/ 330796 w 1566926"/>
              <a:gd name="connsiteY153" fmla="*/ 1074158 h 1571262"/>
              <a:gd name="connsiteX154" fmla="*/ 1031196 w 1566926"/>
              <a:gd name="connsiteY154" fmla="*/ 1060897 h 1571262"/>
              <a:gd name="connsiteX155" fmla="*/ 1241155 w 1566926"/>
              <a:gd name="connsiteY155" fmla="*/ 1068666 h 1571262"/>
              <a:gd name="connsiteX156" fmla="*/ 1245509 w 1566926"/>
              <a:gd name="connsiteY156" fmla="*/ 1065786 h 1571262"/>
              <a:gd name="connsiteX157" fmla="*/ 1303641 w 1566926"/>
              <a:gd name="connsiteY157" fmla="*/ 988835 h 1571262"/>
              <a:gd name="connsiteX158" fmla="*/ 1304846 w 1566926"/>
              <a:gd name="connsiteY158" fmla="*/ 979057 h 1571262"/>
              <a:gd name="connsiteX159" fmla="*/ 1304779 w 1566926"/>
              <a:gd name="connsiteY159" fmla="*/ 978990 h 1571262"/>
              <a:gd name="connsiteX160" fmla="*/ 1205861 w 1566926"/>
              <a:gd name="connsiteY160" fmla="*/ 855760 h 1571262"/>
              <a:gd name="connsiteX161" fmla="*/ 1197489 w 1566926"/>
              <a:gd name="connsiteY161" fmla="*/ 854843 h 1571262"/>
              <a:gd name="connsiteX162" fmla="*/ 1196619 w 1566926"/>
              <a:gd name="connsiteY162" fmla="*/ 855693 h 1571262"/>
              <a:gd name="connsiteX163" fmla="*/ 1029924 w 1566926"/>
              <a:gd name="connsiteY163" fmla="*/ 1058085 h 1571262"/>
              <a:gd name="connsiteX164" fmla="*/ 1030218 w 1566926"/>
              <a:gd name="connsiteY164" fmla="*/ 1060529 h 1571262"/>
              <a:gd name="connsiteX165" fmla="*/ 1031196 w 1566926"/>
              <a:gd name="connsiteY165" fmla="*/ 1060897 h 1571262"/>
              <a:gd name="connsiteX166" fmla="*/ 296573 w 1566926"/>
              <a:gd name="connsiteY166" fmla="*/ 1128272 h 1571262"/>
              <a:gd name="connsiteX167" fmla="*/ 168521 w 1566926"/>
              <a:gd name="connsiteY167" fmla="*/ 1000220 h 1571262"/>
              <a:gd name="connsiteX168" fmla="*/ 40470 w 1566926"/>
              <a:gd name="connsiteY168" fmla="*/ 1128272 h 1571262"/>
              <a:gd name="connsiteX169" fmla="*/ 168521 w 1566926"/>
              <a:gd name="connsiteY169" fmla="*/ 1256323 h 1571262"/>
              <a:gd name="connsiteX170" fmla="*/ 296573 w 1566926"/>
              <a:gd name="connsiteY170" fmla="*/ 1128272 h 1571262"/>
              <a:gd name="connsiteX171" fmla="*/ 1436113 w 1566926"/>
              <a:gd name="connsiteY171" fmla="*/ 1005277 h 1571262"/>
              <a:gd name="connsiteX172" fmla="*/ 1278057 w 1566926"/>
              <a:gd name="connsiteY172" fmla="*/ 1091169 h 1571262"/>
              <a:gd name="connsiteX173" fmla="*/ 1362175 w 1566926"/>
              <a:gd name="connsiteY173" fmla="*/ 1250196 h 1571262"/>
              <a:gd name="connsiteX174" fmla="*/ 1520230 w 1566926"/>
              <a:gd name="connsiteY174" fmla="*/ 1164303 h 1571262"/>
              <a:gd name="connsiteX175" fmla="*/ 1436113 w 1566926"/>
              <a:gd name="connsiteY175" fmla="*/ 1005277 h 1571262"/>
              <a:gd name="connsiteX176" fmla="*/ 935693 w 1566926"/>
              <a:gd name="connsiteY176" fmla="*/ 1101081 h 1571262"/>
              <a:gd name="connsiteX177" fmla="*/ 632977 w 1566926"/>
              <a:gd name="connsiteY177" fmla="*/ 1101081 h 1571262"/>
              <a:gd name="connsiteX178" fmla="*/ 629240 w 1566926"/>
              <a:gd name="connsiteY178" fmla="*/ 1104711 h 1571262"/>
              <a:gd name="connsiteX179" fmla="*/ 630030 w 1566926"/>
              <a:gd name="connsiteY179" fmla="*/ 1107042 h 1571262"/>
              <a:gd name="connsiteX180" fmla="*/ 728279 w 1566926"/>
              <a:gd name="connsiteY180" fmla="*/ 1236567 h 1571262"/>
              <a:gd name="connsiteX181" fmla="*/ 734507 w 1566926"/>
              <a:gd name="connsiteY181" fmla="*/ 1239179 h 1571262"/>
              <a:gd name="connsiteX182" fmla="*/ 765181 w 1566926"/>
              <a:gd name="connsiteY182" fmla="*/ 1231343 h 1571262"/>
              <a:gd name="connsiteX183" fmla="*/ 828202 w 1566926"/>
              <a:gd name="connsiteY183" fmla="*/ 1235562 h 1571262"/>
              <a:gd name="connsiteX184" fmla="*/ 839989 w 1566926"/>
              <a:gd name="connsiteY184" fmla="*/ 1231611 h 1571262"/>
              <a:gd name="connsiteX185" fmla="*/ 939042 w 1566926"/>
              <a:gd name="connsiteY185" fmla="*/ 1107979 h 1571262"/>
              <a:gd name="connsiteX186" fmla="*/ 938372 w 1566926"/>
              <a:gd name="connsiteY186" fmla="*/ 1102032 h 1571262"/>
              <a:gd name="connsiteX187" fmla="*/ 935693 w 1566926"/>
              <a:gd name="connsiteY187" fmla="*/ 1101081 h 1571262"/>
              <a:gd name="connsiteX188" fmla="*/ 948150 w 1566926"/>
              <a:gd name="connsiteY188" fmla="*/ 1347741 h 1571262"/>
              <a:gd name="connsiteX189" fmla="*/ 951954 w 1566926"/>
              <a:gd name="connsiteY189" fmla="*/ 1349657 h 1571262"/>
              <a:gd name="connsiteX190" fmla="*/ 952235 w 1566926"/>
              <a:gd name="connsiteY190" fmla="*/ 1349550 h 1571262"/>
              <a:gd name="connsiteX191" fmla="*/ 1224144 w 1566926"/>
              <a:gd name="connsiteY191" fmla="*/ 1235562 h 1571262"/>
              <a:gd name="connsiteX192" fmla="*/ 1256492 w 1566926"/>
              <a:gd name="connsiteY192" fmla="*/ 1225784 h 1571262"/>
              <a:gd name="connsiteX193" fmla="*/ 1259707 w 1566926"/>
              <a:gd name="connsiteY193" fmla="*/ 1220875 h 1571262"/>
              <a:gd name="connsiteX194" fmla="*/ 1259104 w 1566926"/>
              <a:gd name="connsiteY194" fmla="*/ 1219422 h 1571262"/>
              <a:gd name="connsiteX195" fmla="*/ 1233788 w 1566926"/>
              <a:gd name="connsiteY195" fmla="*/ 1113136 h 1571262"/>
              <a:gd name="connsiteX196" fmla="*/ 1229837 w 1566926"/>
              <a:gd name="connsiteY196" fmla="*/ 1108207 h 1571262"/>
              <a:gd name="connsiteX197" fmla="*/ 1229435 w 1566926"/>
              <a:gd name="connsiteY197" fmla="*/ 1108180 h 1571262"/>
              <a:gd name="connsiteX198" fmla="*/ 1014185 w 1566926"/>
              <a:gd name="connsiteY198" fmla="*/ 1101282 h 1571262"/>
              <a:gd name="connsiteX199" fmla="*/ 990343 w 1566926"/>
              <a:gd name="connsiteY199" fmla="*/ 1107711 h 1571262"/>
              <a:gd name="connsiteX200" fmla="*/ 874480 w 1566926"/>
              <a:gd name="connsiteY200" fmla="*/ 1251568 h 1571262"/>
              <a:gd name="connsiteX201" fmla="*/ 874842 w 1566926"/>
              <a:gd name="connsiteY201" fmla="*/ 1256196 h 1571262"/>
              <a:gd name="connsiteX202" fmla="*/ 875418 w 1566926"/>
              <a:gd name="connsiteY202" fmla="*/ 1256591 h 1571262"/>
              <a:gd name="connsiteX203" fmla="*/ 948150 w 1566926"/>
              <a:gd name="connsiteY203" fmla="*/ 1347741 h 1571262"/>
              <a:gd name="connsiteX204" fmla="*/ 335953 w 1566926"/>
              <a:gd name="connsiteY204" fmla="*/ 1112399 h 1571262"/>
              <a:gd name="connsiteX205" fmla="*/ 311843 w 1566926"/>
              <a:gd name="connsiteY205" fmla="*/ 1220024 h 1571262"/>
              <a:gd name="connsiteX206" fmla="*/ 312573 w 1566926"/>
              <a:gd name="connsiteY206" fmla="*/ 1222770 h 1571262"/>
              <a:gd name="connsiteX207" fmla="*/ 312847 w 1566926"/>
              <a:gd name="connsiteY207" fmla="*/ 1222904 h 1571262"/>
              <a:gd name="connsiteX208" fmla="*/ 618243 w 1566926"/>
              <a:gd name="connsiteY208" fmla="*/ 1353501 h 1571262"/>
              <a:gd name="connsiteX209" fmla="*/ 623667 w 1566926"/>
              <a:gd name="connsiteY209" fmla="*/ 1351559 h 1571262"/>
              <a:gd name="connsiteX210" fmla="*/ 635455 w 1566926"/>
              <a:gd name="connsiteY210" fmla="*/ 1322894 h 1571262"/>
              <a:gd name="connsiteX211" fmla="*/ 688296 w 1566926"/>
              <a:gd name="connsiteY211" fmla="*/ 1260342 h 1571262"/>
              <a:gd name="connsiteX212" fmla="*/ 689301 w 1566926"/>
              <a:gd name="connsiteY212" fmla="*/ 1252573 h 1571262"/>
              <a:gd name="connsiteX213" fmla="*/ 583082 w 1566926"/>
              <a:gd name="connsiteY213" fmla="*/ 1112533 h 1571262"/>
              <a:gd name="connsiteX214" fmla="*/ 573036 w 1566926"/>
              <a:gd name="connsiteY214" fmla="*/ 1107510 h 1571262"/>
              <a:gd name="connsiteX215" fmla="*/ 340440 w 1566926"/>
              <a:gd name="connsiteY215" fmla="*/ 1107510 h 1571262"/>
              <a:gd name="connsiteX216" fmla="*/ 335933 w 1566926"/>
              <a:gd name="connsiteY216" fmla="*/ 1111977 h 1571262"/>
              <a:gd name="connsiteX217" fmla="*/ 335953 w 1566926"/>
              <a:gd name="connsiteY217" fmla="*/ 1112399 h 1571262"/>
              <a:gd name="connsiteX218" fmla="*/ 795325 w 1566926"/>
              <a:gd name="connsiteY218" fmla="*/ 1270388 h 1571262"/>
              <a:gd name="connsiteX219" fmla="*/ 658694 w 1566926"/>
              <a:gd name="connsiteY219" fmla="*/ 1391689 h 1571262"/>
              <a:gd name="connsiteX220" fmla="*/ 778569 w 1566926"/>
              <a:gd name="connsiteY220" fmla="*/ 1529572 h 1571262"/>
              <a:gd name="connsiteX221" fmla="*/ 915199 w 1566926"/>
              <a:gd name="connsiteY221" fmla="*/ 1408271 h 1571262"/>
              <a:gd name="connsiteX222" fmla="*/ 795325 w 1566926"/>
              <a:gd name="connsiteY222" fmla="*/ 1270388 h 15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1566926" h="1571262">
                <a:moveTo>
                  <a:pt x="615028" y="1389264"/>
                </a:moveTo>
                <a:cubicBezTo>
                  <a:pt x="601145" y="1388862"/>
                  <a:pt x="587904" y="1385936"/>
                  <a:pt x="575313" y="1380491"/>
                </a:cubicBezTo>
                <a:cubicBezTo>
                  <a:pt x="529417" y="1360580"/>
                  <a:pt x="432527" y="1319010"/>
                  <a:pt x="284652" y="1255788"/>
                </a:cubicBezTo>
                <a:cubicBezTo>
                  <a:pt x="282790" y="1255004"/>
                  <a:pt x="280660" y="1255285"/>
                  <a:pt x="279093" y="1256524"/>
                </a:cubicBezTo>
                <a:cubicBezTo>
                  <a:pt x="251011" y="1278538"/>
                  <a:pt x="224062" y="1291129"/>
                  <a:pt x="198257" y="1294297"/>
                </a:cubicBezTo>
                <a:cubicBezTo>
                  <a:pt x="146507" y="1300546"/>
                  <a:pt x="103136" y="1290460"/>
                  <a:pt x="68129" y="1264026"/>
                </a:cubicBezTo>
                <a:cubicBezTo>
                  <a:pt x="-15520" y="1200803"/>
                  <a:pt x="-23490" y="1074091"/>
                  <a:pt x="55203" y="1002832"/>
                </a:cubicBezTo>
                <a:cubicBezTo>
                  <a:pt x="99004" y="963184"/>
                  <a:pt x="153520" y="951062"/>
                  <a:pt x="218751" y="966466"/>
                </a:cubicBezTo>
                <a:cubicBezTo>
                  <a:pt x="221122" y="967042"/>
                  <a:pt x="223600" y="966205"/>
                  <a:pt x="225113" y="964323"/>
                </a:cubicBezTo>
                <a:lnTo>
                  <a:pt x="340976" y="819662"/>
                </a:lnTo>
                <a:cubicBezTo>
                  <a:pt x="344271" y="815563"/>
                  <a:pt x="344157" y="809676"/>
                  <a:pt x="340708" y="805664"/>
                </a:cubicBezTo>
                <a:lnTo>
                  <a:pt x="268444" y="722150"/>
                </a:lnTo>
                <a:cubicBezTo>
                  <a:pt x="266650" y="720094"/>
                  <a:pt x="263656" y="719611"/>
                  <a:pt x="261345" y="721011"/>
                </a:cubicBezTo>
                <a:cubicBezTo>
                  <a:pt x="181112" y="768964"/>
                  <a:pt x="84337" y="751885"/>
                  <a:pt x="28883" y="673728"/>
                </a:cubicBezTo>
                <a:cubicBezTo>
                  <a:pt x="-12305" y="615663"/>
                  <a:pt x="-9023" y="529536"/>
                  <a:pt x="36049" y="473279"/>
                </a:cubicBezTo>
                <a:cubicBezTo>
                  <a:pt x="89360" y="406775"/>
                  <a:pt x="177563" y="391439"/>
                  <a:pt x="251232" y="428475"/>
                </a:cubicBezTo>
                <a:cubicBezTo>
                  <a:pt x="253349" y="429553"/>
                  <a:pt x="255887" y="429452"/>
                  <a:pt x="257930" y="428207"/>
                </a:cubicBezTo>
                <a:lnTo>
                  <a:pt x="614961" y="212019"/>
                </a:lnTo>
                <a:cubicBezTo>
                  <a:pt x="616709" y="210974"/>
                  <a:pt x="617640" y="208978"/>
                  <a:pt x="617305" y="206996"/>
                </a:cubicBezTo>
                <a:cubicBezTo>
                  <a:pt x="606255" y="141564"/>
                  <a:pt x="623132" y="81288"/>
                  <a:pt x="672491" y="38627"/>
                </a:cubicBezTo>
                <a:cubicBezTo>
                  <a:pt x="759019" y="-36048"/>
                  <a:pt x="903412" y="2662"/>
                  <a:pt x="941185" y="110823"/>
                </a:cubicBezTo>
                <a:cubicBezTo>
                  <a:pt x="952389" y="142883"/>
                  <a:pt x="954224" y="174066"/>
                  <a:pt x="946677" y="204384"/>
                </a:cubicBezTo>
                <a:cubicBezTo>
                  <a:pt x="945665" y="208402"/>
                  <a:pt x="947628" y="212575"/>
                  <a:pt x="951364" y="214363"/>
                </a:cubicBezTo>
                <a:cubicBezTo>
                  <a:pt x="962214" y="219587"/>
                  <a:pt x="971925" y="223404"/>
                  <a:pt x="980632" y="229030"/>
                </a:cubicBezTo>
                <a:cubicBezTo>
                  <a:pt x="1083147" y="295018"/>
                  <a:pt x="1184899" y="357731"/>
                  <a:pt x="1285893" y="417156"/>
                </a:cubicBezTo>
                <a:cubicBezTo>
                  <a:pt x="1292055" y="420773"/>
                  <a:pt x="1298618" y="426599"/>
                  <a:pt x="1304846" y="430819"/>
                </a:cubicBezTo>
                <a:cubicBezTo>
                  <a:pt x="1306923" y="432259"/>
                  <a:pt x="1309602" y="432439"/>
                  <a:pt x="1311878" y="431287"/>
                </a:cubicBezTo>
                <a:cubicBezTo>
                  <a:pt x="1328956" y="422715"/>
                  <a:pt x="1339337" y="417940"/>
                  <a:pt x="1343021" y="416955"/>
                </a:cubicBezTo>
                <a:cubicBezTo>
                  <a:pt x="1392112" y="404009"/>
                  <a:pt x="1435376" y="407110"/>
                  <a:pt x="1472747" y="426264"/>
                </a:cubicBezTo>
                <a:cubicBezTo>
                  <a:pt x="1574545" y="478369"/>
                  <a:pt x="1600530" y="615261"/>
                  <a:pt x="1517418" y="698508"/>
                </a:cubicBezTo>
                <a:cubicBezTo>
                  <a:pt x="1474488" y="741458"/>
                  <a:pt x="1420308" y="755991"/>
                  <a:pt x="1354875" y="742108"/>
                </a:cubicBezTo>
                <a:cubicBezTo>
                  <a:pt x="1354540" y="742020"/>
                  <a:pt x="1354139" y="741907"/>
                  <a:pt x="1353803" y="741773"/>
                </a:cubicBezTo>
                <a:lnTo>
                  <a:pt x="1318643" y="726771"/>
                </a:lnTo>
                <a:cubicBezTo>
                  <a:pt x="1316500" y="725813"/>
                  <a:pt x="1313955" y="726349"/>
                  <a:pt x="1312347" y="728110"/>
                </a:cubicBezTo>
                <a:lnTo>
                  <a:pt x="1233119" y="814103"/>
                </a:lnTo>
                <a:cubicBezTo>
                  <a:pt x="1230038" y="817492"/>
                  <a:pt x="1229837" y="822642"/>
                  <a:pt x="1232717" y="826225"/>
                </a:cubicBezTo>
                <a:lnTo>
                  <a:pt x="1343489" y="964256"/>
                </a:lnTo>
                <a:cubicBezTo>
                  <a:pt x="1344963" y="966064"/>
                  <a:pt x="1347374" y="966888"/>
                  <a:pt x="1349651" y="966399"/>
                </a:cubicBezTo>
                <a:cubicBezTo>
                  <a:pt x="1418767" y="950928"/>
                  <a:pt x="1482123" y="963787"/>
                  <a:pt x="1528468" y="1020647"/>
                </a:cubicBezTo>
                <a:cubicBezTo>
                  <a:pt x="1591288" y="1097732"/>
                  <a:pt x="1575081" y="1224177"/>
                  <a:pt x="1479712" y="1275009"/>
                </a:cubicBezTo>
                <a:cubicBezTo>
                  <a:pt x="1426469" y="1303358"/>
                  <a:pt x="1371886" y="1303091"/>
                  <a:pt x="1315830" y="1274205"/>
                </a:cubicBezTo>
                <a:cubicBezTo>
                  <a:pt x="1306923" y="1269651"/>
                  <a:pt x="1297278" y="1261012"/>
                  <a:pt x="1288572" y="1255654"/>
                </a:cubicBezTo>
                <a:cubicBezTo>
                  <a:pt x="1286697" y="1254482"/>
                  <a:pt x="1284353" y="1254301"/>
                  <a:pt x="1282277" y="1255185"/>
                </a:cubicBezTo>
                <a:lnTo>
                  <a:pt x="956589" y="1392479"/>
                </a:lnTo>
                <a:cubicBezTo>
                  <a:pt x="955229" y="1393041"/>
                  <a:pt x="954372" y="1394388"/>
                  <a:pt x="954445" y="1395828"/>
                </a:cubicBezTo>
                <a:cubicBezTo>
                  <a:pt x="960004" y="1571497"/>
                  <a:pt x="729350" y="1638336"/>
                  <a:pt x="641951" y="1488049"/>
                </a:cubicBezTo>
                <a:cubicBezTo>
                  <a:pt x="624090" y="1457288"/>
                  <a:pt x="616321" y="1425717"/>
                  <a:pt x="618644" y="1393350"/>
                </a:cubicBezTo>
                <a:cubicBezTo>
                  <a:pt x="618832" y="1391287"/>
                  <a:pt x="617312" y="1389465"/>
                  <a:pt x="615249" y="1389278"/>
                </a:cubicBezTo>
                <a:cubicBezTo>
                  <a:pt x="615175" y="1389271"/>
                  <a:pt x="615102" y="1389264"/>
                  <a:pt x="615028" y="1389264"/>
                </a:cubicBezTo>
                <a:close/>
                <a:moveTo>
                  <a:pt x="910913" y="169290"/>
                </a:moveTo>
                <a:cubicBezTo>
                  <a:pt x="910913" y="98092"/>
                  <a:pt x="853189" y="40368"/>
                  <a:pt x="781991" y="40368"/>
                </a:cubicBezTo>
                <a:cubicBezTo>
                  <a:pt x="710792" y="40368"/>
                  <a:pt x="653068" y="98092"/>
                  <a:pt x="653068" y="169290"/>
                </a:cubicBezTo>
                <a:cubicBezTo>
                  <a:pt x="653068" y="240489"/>
                  <a:pt x="710792" y="298213"/>
                  <a:pt x="781991" y="298213"/>
                </a:cubicBezTo>
                <a:cubicBezTo>
                  <a:pt x="853189" y="298213"/>
                  <a:pt x="910913" y="240489"/>
                  <a:pt x="910913" y="169290"/>
                </a:cubicBezTo>
                <a:close/>
                <a:moveTo>
                  <a:pt x="1274776" y="461693"/>
                </a:moveTo>
                <a:cubicBezTo>
                  <a:pt x="1275981" y="460266"/>
                  <a:pt x="1275847" y="458110"/>
                  <a:pt x="1274441" y="456878"/>
                </a:cubicBezTo>
                <a:cubicBezTo>
                  <a:pt x="1274307" y="456750"/>
                  <a:pt x="1274106" y="456637"/>
                  <a:pt x="1273972" y="456536"/>
                </a:cubicBezTo>
                <a:cubicBezTo>
                  <a:pt x="1158197" y="389115"/>
                  <a:pt x="1051536" y="324111"/>
                  <a:pt x="953977" y="261512"/>
                </a:cubicBezTo>
                <a:cubicBezTo>
                  <a:pt x="949644" y="258746"/>
                  <a:pt x="944018" y="253857"/>
                  <a:pt x="937100" y="246845"/>
                </a:cubicBezTo>
                <a:cubicBezTo>
                  <a:pt x="935653" y="245418"/>
                  <a:pt x="933336" y="245405"/>
                  <a:pt x="931923" y="246818"/>
                </a:cubicBezTo>
                <a:cubicBezTo>
                  <a:pt x="931621" y="247119"/>
                  <a:pt x="931380" y="247467"/>
                  <a:pt x="931206" y="247849"/>
                </a:cubicBezTo>
                <a:cubicBezTo>
                  <a:pt x="918032" y="275978"/>
                  <a:pt x="898209" y="298414"/>
                  <a:pt x="871734" y="315157"/>
                </a:cubicBezTo>
                <a:cubicBezTo>
                  <a:pt x="869142" y="316804"/>
                  <a:pt x="868379" y="320240"/>
                  <a:pt x="870026" y="322832"/>
                </a:cubicBezTo>
                <a:cubicBezTo>
                  <a:pt x="870120" y="322979"/>
                  <a:pt x="870221" y="323120"/>
                  <a:pt x="870328" y="323260"/>
                </a:cubicBezTo>
                <a:cubicBezTo>
                  <a:pt x="923725" y="391526"/>
                  <a:pt x="977303" y="466227"/>
                  <a:pt x="1031062" y="547351"/>
                </a:cubicBezTo>
                <a:cubicBezTo>
                  <a:pt x="1033949" y="551698"/>
                  <a:pt x="1038804" y="554316"/>
                  <a:pt x="1043988" y="554316"/>
                </a:cubicBezTo>
                <a:lnTo>
                  <a:pt x="1228631" y="554316"/>
                </a:lnTo>
                <a:cubicBezTo>
                  <a:pt x="1230842" y="554309"/>
                  <a:pt x="1232784" y="552662"/>
                  <a:pt x="1233119" y="550432"/>
                </a:cubicBezTo>
                <a:cubicBezTo>
                  <a:pt x="1237807" y="518017"/>
                  <a:pt x="1251670" y="488435"/>
                  <a:pt x="1274776" y="461693"/>
                </a:cubicBezTo>
                <a:close/>
                <a:moveTo>
                  <a:pt x="337694" y="552240"/>
                </a:moveTo>
                <a:cubicBezTo>
                  <a:pt x="337955" y="553707"/>
                  <a:pt x="339221" y="554778"/>
                  <a:pt x="340708" y="554785"/>
                </a:cubicBezTo>
                <a:lnTo>
                  <a:pt x="522874" y="554785"/>
                </a:lnTo>
                <a:cubicBezTo>
                  <a:pt x="528091" y="554785"/>
                  <a:pt x="532986" y="552300"/>
                  <a:pt x="536067" y="548088"/>
                </a:cubicBezTo>
                <a:lnTo>
                  <a:pt x="703164" y="318907"/>
                </a:lnTo>
                <a:cubicBezTo>
                  <a:pt x="703546" y="318405"/>
                  <a:pt x="703472" y="317708"/>
                  <a:pt x="703003" y="317347"/>
                </a:cubicBezTo>
                <a:cubicBezTo>
                  <a:pt x="702950" y="317300"/>
                  <a:pt x="702890" y="317266"/>
                  <a:pt x="702829" y="317233"/>
                </a:cubicBezTo>
                <a:cubicBezTo>
                  <a:pt x="673408" y="301206"/>
                  <a:pt x="650590" y="279239"/>
                  <a:pt x="634383" y="251332"/>
                </a:cubicBezTo>
                <a:cubicBezTo>
                  <a:pt x="633050" y="249028"/>
                  <a:pt x="630077" y="248258"/>
                  <a:pt x="627739" y="249611"/>
                </a:cubicBezTo>
                <a:cubicBezTo>
                  <a:pt x="627672" y="249651"/>
                  <a:pt x="627612" y="249684"/>
                  <a:pt x="627552" y="249724"/>
                </a:cubicBezTo>
                <a:cubicBezTo>
                  <a:pt x="517000" y="320936"/>
                  <a:pt x="405450" y="388445"/>
                  <a:pt x="292890" y="452250"/>
                </a:cubicBezTo>
                <a:cubicBezTo>
                  <a:pt x="290271" y="453703"/>
                  <a:pt x="289346" y="457032"/>
                  <a:pt x="290827" y="459677"/>
                </a:cubicBezTo>
                <a:cubicBezTo>
                  <a:pt x="291048" y="460066"/>
                  <a:pt x="291309" y="460427"/>
                  <a:pt x="291617" y="460755"/>
                </a:cubicBezTo>
                <a:cubicBezTo>
                  <a:pt x="315727" y="486158"/>
                  <a:pt x="331084" y="516657"/>
                  <a:pt x="337694" y="552240"/>
                </a:cubicBezTo>
                <a:close/>
                <a:moveTo>
                  <a:pt x="834096" y="338396"/>
                </a:moveTo>
                <a:cubicBezTo>
                  <a:pt x="833533" y="337626"/>
                  <a:pt x="832636" y="337177"/>
                  <a:pt x="831684" y="337191"/>
                </a:cubicBezTo>
                <a:lnTo>
                  <a:pt x="741205" y="337191"/>
                </a:lnTo>
                <a:cubicBezTo>
                  <a:pt x="740280" y="337204"/>
                  <a:pt x="739410" y="337646"/>
                  <a:pt x="738860" y="338396"/>
                </a:cubicBezTo>
                <a:lnTo>
                  <a:pt x="584890" y="549561"/>
                </a:lnTo>
                <a:cubicBezTo>
                  <a:pt x="583926" y="550874"/>
                  <a:pt x="584214" y="552715"/>
                  <a:pt x="585526" y="553680"/>
                </a:cubicBezTo>
                <a:cubicBezTo>
                  <a:pt x="586042" y="554055"/>
                  <a:pt x="586665" y="554256"/>
                  <a:pt x="587301" y="554249"/>
                </a:cubicBezTo>
                <a:lnTo>
                  <a:pt x="982708" y="554249"/>
                </a:lnTo>
                <a:cubicBezTo>
                  <a:pt x="984335" y="554269"/>
                  <a:pt x="985668" y="552963"/>
                  <a:pt x="985688" y="551336"/>
                </a:cubicBezTo>
                <a:cubicBezTo>
                  <a:pt x="985695" y="550700"/>
                  <a:pt x="985494" y="550077"/>
                  <a:pt x="985119" y="549561"/>
                </a:cubicBezTo>
                <a:lnTo>
                  <a:pt x="834096" y="338396"/>
                </a:lnTo>
                <a:close/>
                <a:moveTo>
                  <a:pt x="298850" y="578158"/>
                </a:moveTo>
                <a:cubicBezTo>
                  <a:pt x="298850" y="506585"/>
                  <a:pt x="240832" y="448566"/>
                  <a:pt x="169258" y="448566"/>
                </a:cubicBezTo>
                <a:cubicBezTo>
                  <a:pt x="97684" y="448566"/>
                  <a:pt x="39666" y="506585"/>
                  <a:pt x="39666" y="578158"/>
                </a:cubicBezTo>
                <a:cubicBezTo>
                  <a:pt x="39666" y="649732"/>
                  <a:pt x="97684" y="707751"/>
                  <a:pt x="169258" y="707751"/>
                </a:cubicBezTo>
                <a:cubicBezTo>
                  <a:pt x="240832" y="707751"/>
                  <a:pt x="298850" y="649732"/>
                  <a:pt x="298850" y="578158"/>
                </a:cubicBezTo>
                <a:close/>
                <a:moveTo>
                  <a:pt x="1385615" y="449450"/>
                </a:moveTo>
                <a:cubicBezTo>
                  <a:pt x="1315629" y="456677"/>
                  <a:pt x="1264931" y="520100"/>
                  <a:pt x="1272231" y="591111"/>
                </a:cubicBezTo>
                <a:cubicBezTo>
                  <a:pt x="1279598" y="662122"/>
                  <a:pt x="1342217" y="713825"/>
                  <a:pt x="1412136" y="706599"/>
                </a:cubicBezTo>
                <a:cubicBezTo>
                  <a:pt x="1482123" y="699372"/>
                  <a:pt x="1532821" y="635949"/>
                  <a:pt x="1525521" y="564938"/>
                </a:cubicBezTo>
                <a:cubicBezTo>
                  <a:pt x="1518155" y="493927"/>
                  <a:pt x="1455534" y="442224"/>
                  <a:pt x="1385615" y="449450"/>
                </a:cubicBezTo>
                <a:close/>
                <a:moveTo>
                  <a:pt x="499366" y="592825"/>
                </a:moveTo>
                <a:lnTo>
                  <a:pt x="343253" y="592825"/>
                </a:lnTo>
                <a:cubicBezTo>
                  <a:pt x="340869" y="592839"/>
                  <a:pt x="338866" y="594614"/>
                  <a:pt x="338565" y="596978"/>
                </a:cubicBezTo>
                <a:cubicBezTo>
                  <a:pt x="333944" y="634817"/>
                  <a:pt x="319277" y="659262"/>
                  <a:pt x="300391" y="690672"/>
                </a:cubicBezTo>
                <a:cubicBezTo>
                  <a:pt x="298877" y="693231"/>
                  <a:pt x="299178" y="696466"/>
                  <a:pt x="301127" y="698709"/>
                </a:cubicBezTo>
                <a:lnTo>
                  <a:pt x="367162" y="775125"/>
                </a:lnTo>
                <a:cubicBezTo>
                  <a:pt x="368287" y="776451"/>
                  <a:pt x="370277" y="776612"/>
                  <a:pt x="371596" y="775487"/>
                </a:cubicBezTo>
                <a:cubicBezTo>
                  <a:pt x="371797" y="775319"/>
                  <a:pt x="371971" y="775132"/>
                  <a:pt x="372118" y="774924"/>
                </a:cubicBezTo>
                <a:lnTo>
                  <a:pt x="501643" y="597313"/>
                </a:lnTo>
                <a:cubicBezTo>
                  <a:pt x="502568" y="596067"/>
                  <a:pt x="502306" y="594306"/>
                  <a:pt x="501060" y="593381"/>
                </a:cubicBezTo>
                <a:cubicBezTo>
                  <a:pt x="500565" y="593013"/>
                  <a:pt x="499976" y="592819"/>
                  <a:pt x="499366" y="592825"/>
                </a:cubicBezTo>
                <a:close/>
                <a:moveTo>
                  <a:pt x="1069371" y="596911"/>
                </a:moveTo>
                <a:lnTo>
                  <a:pt x="1201374" y="781420"/>
                </a:lnTo>
                <a:cubicBezTo>
                  <a:pt x="1203115" y="783858"/>
                  <a:pt x="1206531" y="784421"/>
                  <a:pt x="1208941" y="782673"/>
                </a:cubicBezTo>
                <a:cubicBezTo>
                  <a:pt x="1209276" y="782425"/>
                  <a:pt x="1209611" y="782144"/>
                  <a:pt x="1209879" y="781822"/>
                </a:cubicBezTo>
                <a:lnTo>
                  <a:pt x="1277723" y="703263"/>
                </a:lnTo>
                <a:cubicBezTo>
                  <a:pt x="1280268" y="700330"/>
                  <a:pt x="1280133" y="695957"/>
                  <a:pt x="1277521" y="693083"/>
                </a:cubicBezTo>
                <a:cubicBezTo>
                  <a:pt x="1251268" y="665089"/>
                  <a:pt x="1236333" y="632962"/>
                  <a:pt x="1232717" y="596710"/>
                </a:cubicBezTo>
                <a:cubicBezTo>
                  <a:pt x="1232449" y="594419"/>
                  <a:pt x="1230507" y="592678"/>
                  <a:pt x="1228230" y="592691"/>
                </a:cubicBezTo>
                <a:lnTo>
                  <a:pt x="1071513" y="592691"/>
                </a:lnTo>
                <a:cubicBezTo>
                  <a:pt x="1070034" y="592718"/>
                  <a:pt x="1068855" y="593937"/>
                  <a:pt x="1068881" y="595417"/>
                </a:cubicBezTo>
                <a:cubicBezTo>
                  <a:pt x="1068895" y="595953"/>
                  <a:pt x="1069062" y="596475"/>
                  <a:pt x="1069371" y="596911"/>
                </a:cubicBezTo>
                <a:close/>
                <a:moveTo>
                  <a:pt x="1175991" y="818255"/>
                </a:moveTo>
                <a:cubicBezTo>
                  <a:pt x="1177203" y="816809"/>
                  <a:pt x="1177257" y="814706"/>
                  <a:pt x="1176125" y="813166"/>
                </a:cubicBezTo>
                <a:cubicBezTo>
                  <a:pt x="1134066" y="756286"/>
                  <a:pt x="1085866" y="689554"/>
                  <a:pt x="1031531" y="612984"/>
                </a:cubicBezTo>
                <a:cubicBezTo>
                  <a:pt x="1022623" y="600460"/>
                  <a:pt x="1019543" y="592959"/>
                  <a:pt x="1005546" y="592959"/>
                </a:cubicBezTo>
                <a:cubicBezTo>
                  <a:pt x="960761" y="592872"/>
                  <a:pt x="813756" y="592825"/>
                  <a:pt x="564531" y="592825"/>
                </a:cubicBezTo>
                <a:cubicBezTo>
                  <a:pt x="558128" y="592825"/>
                  <a:pt x="552114" y="595859"/>
                  <a:pt x="548323" y="600996"/>
                </a:cubicBezTo>
                <a:lnTo>
                  <a:pt x="402189" y="801445"/>
                </a:lnTo>
                <a:cubicBezTo>
                  <a:pt x="398278" y="806816"/>
                  <a:pt x="398438" y="814137"/>
                  <a:pt x="402591" y="819327"/>
                </a:cubicBezTo>
                <a:lnTo>
                  <a:pt x="592458" y="1055807"/>
                </a:lnTo>
                <a:cubicBezTo>
                  <a:pt x="595713" y="1059853"/>
                  <a:pt x="600662" y="1062156"/>
                  <a:pt x="605853" y="1062036"/>
                </a:cubicBezTo>
                <a:cubicBezTo>
                  <a:pt x="718949" y="1059444"/>
                  <a:pt x="834879" y="1059176"/>
                  <a:pt x="953642" y="1061232"/>
                </a:cubicBezTo>
                <a:cubicBezTo>
                  <a:pt x="963286" y="1061413"/>
                  <a:pt x="970767" y="1060496"/>
                  <a:pt x="976077" y="1058486"/>
                </a:cubicBezTo>
                <a:cubicBezTo>
                  <a:pt x="978013" y="1057736"/>
                  <a:pt x="979714" y="1056517"/>
                  <a:pt x="981034" y="1054937"/>
                </a:cubicBezTo>
                <a:lnTo>
                  <a:pt x="1175991" y="818255"/>
                </a:lnTo>
                <a:close/>
                <a:moveTo>
                  <a:pt x="330796" y="1074158"/>
                </a:moveTo>
                <a:cubicBezTo>
                  <a:pt x="334948" y="1070361"/>
                  <a:pt x="338920" y="1068465"/>
                  <a:pt x="342717" y="1068465"/>
                </a:cubicBezTo>
                <a:cubicBezTo>
                  <a:pt x="423352" y="1067883"/>
                  <a:pt x="489501" y="1066503"/>
                  <a:pt x="541157" y="1064313"/>
                </a:cubicBezTo>
                <a:cubicBezTo>
                  <a:pt x="542818" y="1064212"/>
                  <a:pt x="544097" y="1062806"/>
                  <a:pt x="544017" y="1061179"/>
                </a:cubicBezTo>
                <a:cubicBezTo>
                  <a:pt x="543983" y="1060563"/>
                  <a:pt x="543762" y="1059973"/>
                  <a:pt x="543367" y="1059491"/>
                </a:cubicBezTo>
                <a:lnTo>
                  <a:pt x="376137" y="851139"/>
                </a:lnTo>
                <a:cubicBezTo>
                  <a:pt x="374141" y="848661"/>
                  <a:pt x="370518" y="848266"/>
                  <a:pt x="368039" y="850262"/>
                </a:cubicBezTo>
                <a:cubicBezTo>
                  <a:pt x="367718" y="850523"/>
                  <a:pt x="367423" y="850817"/>
                  <a:pt x="367162" y="851139"/>
                </a:cubicBezTo>
                <a:lnTo>
                  <a:pt x="259872" y="985084"/>
                </a:lnTo>
                <a:cubicBezTo>
                  <a:pt x="259162" y="985982"/>
                  <a:pt x="259283" y="987274"/>
                  <a:pt x="260153" y="987964"/>
                </a:cubicBezTo>
                <a:cubicBezTo>
                  <a:pt x="260214" y="988011"/>
                  <a:pt x="260274" y="988058"/>
                  <a:pt x="260341" y="988098"/>
                </a:cubicBezTo>
                <a:cubicBezTo>
                  <a:pt x="293110" y="1009482"/>
                  <a:pt x="315238" y="1037792"/>
                  <a:pt x="326711" y="1073019"/>
                </a:cubicBezTo>
                <a:cubicBezTo>
                  <a:pt x="327139" y="1074352"/>
                  <a:pt x="328552" y="1075109"/>
                  <a:pt x="329858" y="1074700"/>
                </a:cubicBezTo>
                <a:cubicBezTo>
                  <a:pt x="330214" y="1074593"/>
                  <a:pt x="330528" y="1074406"/>
                  <a:pt x="330796" y="1074158"/>
                </a:cubicBezTo>
                <a:close/>
                <a:moveTo>
                  <a:pt x="1031196" y="1060897"/>
                </a:moveTo>
                <a:lnTo>
                  <a:pt x="1241155" y="1068666"/>
                </a:lnTo>
                <a:cubicBezTo>
                  <a:pt x="1243031" y="1068753"/>
                  <a:pt x="1244839" y="1067595"/>
                  <a:pt x="1245509" y="1065786"/>
                </a:cubicBezTo>
                <a:cubicBezTo>
                  <a:pt x="1256827" y="1035695"/>
                  <a:pt x="1276249" y="1010045"/>
                  <a:pt x="1303641" y="988835"/>
                </a:cubicBezTo>
                <a:cubicBezTo>
                  <a:pt x="1306655" y="986464"/>
                  <a:pt x="1307190" y="982084"/>
                  <a:pt x="1304846" y="979057"/>
                </a:cubicBezTo>
                <a:cubicBezTo>
                  <a:pt x="1304846" y="979037"/>
                  <a:pt x="1304779" y="979010"/>
                  <a:pt x="1304779" y="978990"/>
                </a:cubicBezTo>
                <a:lnTo>
                  <a:pt x="1205861" y="855760"/>
                </a:lnTo>
                <a:cubicBezTo>
                  <a:pt x="1203784" y="853195"/>
                  <a:pt x="1200034" y="852780"/>
                  <a:pt x="1197489" y="854843"/>
                </a:cubicBezTo>
                <a:cubicBezTo>
                  <a:pt x="1197154" y="855097"/>
                  <a:pt x="1196886" y="855378"/>
                  <a:pt x="1196619" y="855693"/>
                </a:cubicBezTo>
                <a:lnTo>
                  <a:pt x="1029924" y="1058085"/>
                </a:lnTo>
                <a:cubicBezTo>
                  <a:pt x="1029328" y="1058841"/>
                  <a:pt x="1029461" y="1059933"/>
                  <a:pt x="1030218" y="1060529"/>
                </a:cubicBezTo>
                <a:cubicBezTo>
                  <a:pt x="1030500" y="1060750"/>
                  <a:pt x="1030841" y="1060877"/>
                  <a:pt x="1031196" y="1060897"/>
                </a:cubicBezTo>
                <a:close/>
                <a:moveTo>
                  <a:pt x="296573" y="1128272"/>
                </a:moveTo>
                <a:cubicBezTo>
                  <a:pt x="296573" y="1057549"/>
                  <a:pt x="239244" y="1000220"/>
                  <a:pt x="168521" y="1000220"/>
                </a:cubicBezTo>
                <a:cubicBezTo>
                  <a:pt x="97798" y="1000220"/>
                  <a:pt x="40470" y="1057549"/>
                  <a:pt x="40470" y="1128272"/>
                </a:cubicBezTo>
                <a:cubicBezTo>
                  <a:pt x="40470" y="1198995"/>
                  <a:pt x="97798" y="1256323"/>
                  <a:pt x="168521" y="1256323"/>
                </a:cubicBezTo>
                <a:cubicBezTo>
                  <a:pt x="239244" y="1256323"/>
                  <a:pt x="296573" y="1198995"/>
                  <a:pt x="296573" y="1128272"/>
                </a:cubicBezTo>
                <a:close/>
                <a:moveTo>
                  <a:pt x="1436113" y="1005277"/>
                </a:moveTo>
                <a:cubicBezTo>
                  <a:pt x="1369207" y="985084"/>
                  <a:pt x="1298484" y="1023540"/>
                  <a:pt x="1278057" y="1091169"/>
                </a:cubicBezTo>
                <a:cubicBezTo>
                  <a:pt x="1257631" y="1158805"/>
                  <a:pt x="1295269" y="1229997"/>
                  <a:pt x="1362175" y="1250196"/>
                </a:cubicBezTo>
                <a:cubicBezTo>
                  <a:pt x="1429081" y="1270388"/>
                  <a:pt x="1499804" y="1231932"/>
                  <a:pt x="1520230" y="1164303"/>
                </a:cubicBezTo>
                <a:cubicBezTo>
                  <a:pt x="1540657" y="1096667"/>
                  <a:pt x="1503019" y="1025475"/>
                  <a:pt x="1436113" y="1005277"/>
                </a:cubicBezTo>
                <a:close/>
                <a:moveTo>
                  <a:pt x="935693" y="1101081"/>
                </a:moveTo>
                <a:lnTo>
                  <a:pt x="632977" y="1101081"/>
                </a:lnTo>
                <a:cubicBezTo>
                  <a:pt x="630941" y="1101054"/>
                  <a:pt x="629273" y="1102675"/>
                  <a:pt x="629240" y="1104711"/>
                </a:cubicBezTo>
                <a:cubicBezTo>
                  <a:pt x="629233" y="1105555"/>
                  <a:pt x="629507" y="1106379"/>
                  <a:pt x="630030" y="1107042"/>
                </a:cubicBezTo>
                <a:lnTo>
                  <a:pt x="728279" y="1236567"/>
                </a:lnTo>
                <a:cubicBezTo>
                  <a:pt x="729732" y="1238475"/>
                  <a:pt x="732103" y="1239466"/>
                  <a:pt x="734507" y="1239179"/>
                </a:cubicBezTo>
                <a:cubicBezTo>
                  <a:pt x="744151" y="1237906"/>
                  <a:pt x="753527" y="1232950"/>
                  <a:pt x="765181" y="1231343"/>
                </a:cubicBezTo>
                <a:cubicBezTo>
                  <a:pt x="785185" y="1228617"/>
                  <a:pt x="806188" y="1230023"/>
                  <a:pt x="828202" y="1235562"/>
                </a:cubicBezTo>
                <a:cubicBezTo>
                  <a:pt x="832569" y="1236660"/>
                  <a:pt x="837170" y="1235120"/>
                  <a:pt x="839989" y="1231611"/>
                </a:cubicBezTo>
                <a:lnTo>
                  <a:pt x="939042" y="1107979"/>
                </a:lnTo>
                <a:cubicBezTo>
                  <a:pt x="940515" y="1106171"/>
                  <a:pt x="940220" y="1103505"/>
                  <a:pt x="938372" y="1102032"/>
                </a:cubicBezTo>
                <a:cubicBezTo>
                  <a:pt x="937609" y="1101422"/>
                  <a:pt x="936664" y="1101088"/>
                  <a:pt x="935693" y="1101081"/>
                </a:cubicBezTo>
                <a:close/>
                <a:moveTo>
                  <a:pt x="948150" y="1347741"/>
                </a:moveTo>
                <a:cubicBezTo>
                  <a:pt x="948672" y="1349322"/>
                  <a:pt x="950380" y="1350179"/>
                  <a:pt x="951954" y="1349657"/>
                </a:cubicBezTo>
                <a:cubicBezTo>
                  <a:pt x="952054" y="1349623"/>
                  <a:pt x="952142" y="1349590"/>
                  <a:pt x="952235" y="1349550"/>
                </a:cubicBezTo>
                <a:cubicBezTo>
                  <a:pt x="994114" y="1331467"/>
                  <a:pt x="1084754" y="1293473"/>
                  <a:pt x="1224144" y="1235562"/>
                </a:cubicBezTo>
                <a:cubicBezTo>
                  <a:pt x="1233721" y="1231591"/>
                  <a:pt x="1244504" y="1228329"/>
                  <a:pt x="1256492" y="1225784"/>
                </a:cubicBezTo>
                <a:cubicBezTo>
                  <a:pt x="1258769" y="1225315"/>
                  <a:pt x="1260176" y="1223119"/>
                  <a:pt x="1259707" y="1220875"/>
                </a:cubicBezTo>
                <a:cubicBezTo>
                  <a:pt x="1259573" y="1220352"/>
                  <a:pt x="1259372" y="1219864"/>
                  <a:pt x="1259104" y="1219422"/>
                </a:cubicBezTo>
                <a:cubicBezTo>
                  <a:pt x="1237874" y="1187496"/>
                  <a:pt x="1229435" y="1152067"/>
                  <a:pt x="1233788" y="1113136"/>
                </a:cubicBezTo>
                <a:cubicBezTo>
                  <a:pt x="1234056" y="1110671"/>
                  <a:pt x="1232315" y="1108461"/>
                  <a:pt x="1229837" y="1108207"/>
                </a:cubicBezTo>
                <a:cubicBezTo>
                  <a:pt x="1229703" y="1108187"/>
                  <a:pt x="1229569" y="1108180"/>
                  <a:pt x="1229435" y="1108180"/>
                </a:cubicBezTo>
                <a:cubicBezTo>
                  <a:pt x="1190055" y="1107376"/>
                  <a:pt x="1118307" y="1105079"/>
                  <a:pt x="1014185" y="1101282"/>
                </a:cubicBezTo>
                <a:cubicBezTo>
                  <a:pt x="1002043" y="1100833"/>
                  <a:pt x="994093" y="1102976"/>
                  <a:pt x="990343" y="1107711"/>
                </a:cubicBezTo>
                <a:cubicBezTo>
                  <a:pt x="934488" y="1178883"/>
                  <a:pt x="895864" y="1226836"/>
                  <a:pt x="874480" y="1251568"/>
                </a:cubicBezTo>
                <a:cubicBezTo>
                  <a:pt x="873302" y="1252948"/>
                  <a:pt x="873462" y="1255018"/>
                  <a:pt x="874842" y="1256196"/>
                </a:cubicBezTo>
                <a:cubicBezTo>
                  <a:pt x="875016" y="1256350"/>
                  <a:pt x="875210" y="1256478"/>
                  <a:pt x="875418" y="1256591"/>
                </a:cubicBezTo>
                <a:cubicBezTo>
                  <a:pt x="910244" y="1275612"/>
                  <a:pt x="934488" y="1305997"/>
                  <a:pt x="948150" y="1347741"/>
                </a:cubicBezTo>
                <a:close/>
                <a:moveTo>
                  <a:pt x="335953" y="1112399"/>
                </a:moveTo>
                <a:cubicBezTo>
                  <a:pt x="339522" y="1151022"/>
                  <a:pt x="331486" y="1186893"/>
                  <a:pt x="311843" y="1220024"/>
                </a:cubicBezTo>
                <a:cubicBezTo>
                  <a:pt x="311287" y="1220982"/>
                  <a:pt x="311608" y="1222214"/>
                  <a:pt x="312573" y="1222770"/>
                </a:cubicBezTo>
                <a:cubicBezTo>
                  <a:pt x="312660" y="1222824"/>
                  <a:pt x="312754" y="1222864"/>
                  <a:pt x="312847" y="1222904"/>
                </a:cubicBezTo>
                <a:lnTo>
                  <a:pt x="618243" y="1353501"/>
                </a:lnTo>
                <a:cubicBezTo>
                  <a:pt x="620279" y="1354378"/>
                  <a:pt x="622649" y="1353534"/>
                  <a:pt x="623667" y="1351559"/>
                </a:cubicBezTo>
                <a:cubicBezTo>
                  <a:pt x="627887" y="1343455"/>
                  <a:pt x="629829" y="1333878"/>
                  <a:pt x="635455" y="1322894"/>
                </a:cubicBezTo>
                <a:cubicBezTo>
                  <a:pt x="647824" y="1298831"/>
                  <a:pt x="665438" y="1277976"/>
                  <a:pt x="688296" y="1260342"/>
                </a:cubicBezTo>
                <a:cubicBezTo>
                  <a:pt x="690707" y="1258467"/>
                  <a:pt x="691156" y="1254997"/>
                  <a:pt x="689301" y="1252573"/>
                </a:cubicBezTo>
                <a:lnTo>
                  <a:pt x="583082" y="1112533"/>
                </a:lnTo>
                <a:cubicBezTo>
                  <a:pt x="580678" y="1109365"/>
                  <a:pt x="576961" y="1107510"/>
                  <a:pt x="573036" y="1107510"/>
                </a:cubicBezTo>
                <a:lnTo>
                  <a:pt x="340440" y="1107510"/>
                </a:lnTo>
                <a:cubicBezTo>
                  <a:pt x="337962" y="1107497"/>
                  <a:pt x="335946" y="1109499"/>
                  <a:pt x="335933" y="1111977"/>
                </a:cubicBezTo>
                <a:cubicBezTo>
                  <a:pt x="335933" y="1112118"/>
                  <a:pt x="335940" y="1112259"/>
                  <a:pt x="335953" y="1112399"/>
                </a:cubicBezTo>
                <a:close/>
                <a:moveTo>
                  <a:pt x="795325" y="1270388"/>
                </a:moveTo>
                <a:cubicBezTo>
                  <a:pt x="724495" y="1265807"/>
                  <a:pt x="663322" y="1320115"/>
                  <a:pt x="658694" y="1391689"/>
                </a:cubicBezTo>
                <a:cubicBezTo>
                  <a:pt x="654066" y="1463256"/>
                  <a:pt x="707731" y="1524991"/>
                  <a:pt x="778569" y="1529572"/>
                </a:cubicBezTo>
                <a:cubicBezTo>
                  <a:pt x="849399" y="1534153"/>
                  <a:pt x="910571" y="1479845"/>
                  <a:pt x="915199" y="1408271"/>
                </a:cubicBezTo>
                <a:cubicBezTo>
                  <a:pt x="919827" y="1336704"/>
                  <a:pt x="866162" y="1274969"/>
                  <a:pt x="795325" y="1270388"/>
                </a:cubicBezTo>
                <a:close/>
              </a:path>
            </a:pathLst>
          </a:custGeom>
          <a:solidFill>
            <a:srgbClr val="002060"/>
          </a:solidFill>
          <a:ln w="6697" cap="flat">
            <a:solidFill>
              <a:srgbClr val="002060"/>
            </a:solidFill>
            <a:prstDash val="solid"/>
            <a:miter/>
          </a:ln>
        </p:spPr>
        <p:txBody>
          <a:bodyPr rtlCol="0" anchor="ctr"/>
          <a:lstStyle/>
          <a:p>
            <a:endParaRPr lang="en-US" sz="1000" noProof="0"/>
          </a:p>
        </p:txBody>
      </p:sp>
      <p:cxnSp>
        <p:nvCxnSpPr>
          <p:cNvPr id="244" name="Conector recto de flecha 243">
            <a:extLst>
              <a:ext uri="{FF2B5EF4-FFF2-40B4-BE49-F238E27FC236}">
                <a16:creationId xmlns:a16="http://schemas.microsoft.com/office/drawing/2014/main" id="{618C813B-A4D2-8DFC-3B83-B5C4589AE9A4}"/>
              </a:ext>
            </a:extLst>
          </p:cNvPr>
          <p:cNvCxnSpPr/>
          <p:nvPr/>
        </p:nvCxnSpPr>
        <p:spPr>
          <a:xfrm flipV="1">
            <a:off x="9278270" y="3501683"/>
            <a:ext cx="0" cy="187039"/>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45" name="Conector recto de flecha 244">
            <a:extLst>
              <a:ext uri="{FF2B5EF4-FFF2-40B4-BE49-F238E27FC236}">
                <a16:creationId xmlns:a16="http://schemas.microsoft.com/office/drawing/2014/main" id="{41E5FE22-6FBC-81C7-1593-1CE605F7E822}"/>
              </a:ext>
            </a:extLst>
          </p:cNvPr>
          <p:cNvCxnSpPr/>
          <p:nvPr/>
        </p:nvCxnSpPr>
        <p:spPr>
          <a:xfrm>
            <a:off x="9409024" y="3501683"/>
            <a:ext cx="0" cy="187039"/>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246" name="Rectángulo 245">
            <a:extLst>
              <a:ext uri="{FF2B5EF4-FFF2-40B4-BE49-F238E27FC236}">
                <a16:creationId xmlns:a16="http://schemas.microsoft.com/office/drawing/2014/main" id="{33A611A3-B36A-9F15-BF9C-A29AFF4B92E3}"/>
              </a:ext>
            </a:extLst>
          </p:cNvPr>
          <p:cNvSpPr/>
          <p:nvPr/>
        </p:nvSpPr>
        <p:spPr>
          <a:xfrm>
            <a:off x="9978871" y="3688722"/>
            <a:ext cx="1017890" cy="5964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700" b="1" noProof="0">
                <a:solidFill>
                  <a:schemeClr val="tx1"/>
                </a:solidFill>
              </a:rPr>
              <a:t>Semantic Database</a:t>
            </a:r>
          </a:p>
        </p:txBody>
      </p:sp>
      <p:cxnSp>
        <p:nvCxnSpPr>
          <p:cNvPr id="247" name="Conector recto de flecha 246">
            <a:extLst>
              <a:ext uri="{FF2B5EF4-FFF2-40B4-BE49-F238E27FC236}">
                <a16:creationId xmlns:a16="http://schemas.microsoft.com/office/drawing/2014/main" id="{FAB9E7E7-053E-1E81-7E03-F5CDDD67E637}"/>
              </a:ext>
            </a:extLst>
          </p:cNvPr>
          <p:cNvCxnSpPr/>
          <p:nvPr/>
        </p:nvCxnSpPr>
        <p:spPr>
          <a:xfrm flipV="1">
            <a:off x="10376731" y="3501683"/>
            <a:ext cx="0" cy="187039"/>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48" name="Conector recto de flecha 247">
            <a:extLst>
              <a:ext uri="{FF2B5EF4-FFF2-40B4-BE49-F238E27FC236}">
                <a16:creationId xmlns:a16="http://schemas.microsoft.com/office/drawing/2014/main" id="{2529091A-05E7-E482-7F26-B74B7856A642}"/>
              </a:ext>
            </a:extLst>
          </p:cNvPr>
          <p:cNvCxnSpPr/>
          <p:nvPr/>
        </p:nvCxnSpPr>
        <p:spPr>
          <a:xfrm>
            <a:off x="10507485" y="3501683"/>
            <a:ext cx="0" cy="187039"/>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252" name="Bocadillo: rectángulo 251">
            <a:extLst>
              <a:ext uri="{FF2B5EF4-FFF2-40B4-BE49-F238E27FC236}">
                <a16:creationId xmlns:a16="http://schemas.microsoft.com/office/drawing/2014/main" id="{A0EA4F85-0ED5-CEC2-D081-6AF23567F928}"/>
              </a:ext>
            </a:extLst>
          </p:cNvPr>
          <p:cNvSpPr/>
          <p:nvPr/>
        </p:nvSpPr>
        <p:spPr>
          <a:xfrm>
            <a:off x="4196769" y="4601338"/>
            <a:ext cx="6748833" cy="908834"/>
          </a:xfrm>
          <a:prstGeom prst="wedgeRectCallout">
            <a:avLst>
              <a:gd name="adj1" fmla="val -58735"/>
              <a:gd name="adj2" fmla="val -10551"/>
            </a:avLst>
          </a:prstGeom>
          <a:solidFill>
            <a:schemeClr val="bg1"/>
          </a:solidFill>
          <a:ln>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100" noProof="0">
                <a:solidFill>
                  <a:schemeClr val="tx1"/>
                </a:solidFill>
              </a:rPr>
              <a:t>Does it explain the change in customer TTIs that have changed by more than 1 percentage point?</a:t>
            </a:r>
          </a:p>
          <a:p>
            <a:pPr marL="171450" indent="-171450">
              <a:buFont typeface="Arial" panose="020B0604020202020204" pitchFamily="34" charset="0"/>
              <a:buChar char="•"/>
            </a:pPr>
            <a:r>
              <a:rPr lang="en-US" sz="1100" noProof="0">
                <a:solidFill>
                  <a:schemeClr val="tx1"/>
                </a:solidFill>
              </a:rPr>
              <a:t>Why has the TTI changed compared to yesterday's calculation? -Why has this curve been used?</a:t>
            </a:r>
          </a:p>
          <a:p>
            <a:pPr marL="171450" indent="-171450">
              <a:buFont typeface="Arial" panose="020B0604020202020204" pitchFamily="34" charset="0"/>
              <a:buChar char="•"/>
            </a:pPr>
            <a:r>
              <a:rPr lang="en-US" sz="1100" noProof="0">
                <a:solidFill>
                  <a:schemeClr val="tx1"/>
                </a:solidFill>
              </a:rPr>
              <a:t>Identify which interest curve this customer's TTI was calculated with</a:t>
            </a:r>
          </a:p>
          <a:p>
            <a:pPr marL="171450" indent="-171450">
              <a:buFont typeface="Arial" panose="020B0604020202020204" pitchFamily="34" charset="0"/>
              <a:buChar char="•"/>
            </a:pPr>
            <a:r>
              <a:rPr lang="en-US" sz="1100" noProof="0">
                <a:solidFill>
                  <a:schemeClr val="tx1"/>
                </a:solidFill>
              </a:rPr>
              <a:t>Give me this client's TTIs</a:t>
            </a:r>
          </a:p>
        </p:txBody>
      </p:sp>
      <p:sp>
        <p:nvSpPr>
          <p:cNvPr id="2048" name="Rectangle: Rounded Corners 1218">
            <a:extLst>
              <a:ext uri="{FF2B5EF4-FFF2-40B4-BE49-F238E27FC236}">
                <a16:creationId xmlns:a16="http://schemas.microsoft.com/office/drawing/2014/main" id="{063F3415-B08F-E353-36D2-36ABDFC3B073}"/>
              </a:ext>
            </a:extLst>
          </p:cNvPr>
          <p:cNvSpPr/>
          <p:nvPr/>
        </p:nvSpPr>
        <p:spPr>
          <a:xfrm>
            <a:off x="440931" y="3858115"/>
            <a:ext cx="1119787" cy="513504"/>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r>
              <a:rPr lang="en-US" sz="900" b="1" noProof="0"/>
              <a:t>Process Engine</a:t>
            </a:r>
          </a:p>
        </p:txBody>
      </p:sp>
      <p:sp>
        <p:nvSpPr>
          <p:cNvPr id="2049" name="Rectangle: Rounded Corners 193">
            <a:extLst>
              <a:ext uri="{FF2B5EF4-FFF2-40B4-BE49-F238E27FC236}">
                <a16:creationId xmlns:a16="http://schemas.microsoft.com/office/drawing/2014/main" id="{94C2FA79-0377-9A68-8053-612AC0E7920F}"/>
              </a:ext>
            </a:extLst>
          </p:cNvPr>
          <p:cNvSpPr>
            <a:spLocks/>
          </p:cNvSpPr>
          <p:nvPr/>
        </p:nvSpPr>
        <p:spPr>
          <a:xfrm>
            <a:off x="371477" y="1395633"/>
            <a:ext cx="1253148" cy="1989267"/>
          </a:xfrm>
          <a:prstGeom prst="roundRect">
            <a:avLst>
              <a:gd name="adj" fmla="val 3636"/>
            </a:avLst>
          </a:prstGeom>
          <a:noFill/>
          <a:ln w="9525" cap="flat" cmpd="sng" algn="ctr">
            <a:solidFill>
              <a:schemeClr val="bg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bg1"/>
                </a:solidFill>
                <a:effectLst/>
                <a:uLnTx/>
                <a:uFillTx/>
                <a:latin typeface="Calibri" panose="020F0502020204030204"/>
                <a:ea typeface="+mn-ea"/>
                <a:cs typeface="+mn-cs"/>
              </a:rPr>
              <a:t>COMMON DATA</a:t>
            </a:r>
          </a:p>
        </p:txBody>
      </p:sp>
      <p:grpSp>
        <p:nvGrpSpPr>
          <p:cNvPr id="2051" name="Grupo 2050">
            <a:extLst>
              <a:ext uri="{FF2B5EF4-FFF2-40B4-BE49-F238E27FC236}">
                <a16:creationId xmlns:a16="http://schemas.microsoft.com/office/drawing/2014/main" id="{D926C6C6-4735-EFB1-88FB-C65C7A9499AE}"/>
              </a:ext>
            </a:extLst>
          </p:cNvPr>
          <p:cNvGrpSpPr/>
          <p:nvPr/>
        </p:nvGrpSpPr>
        <p:grpSpPr>
          <a:xfrm>
            <a:off x="452857" y="1681702"/>
            <a:ext cx="1038567" cy="717107"/>
            <a:chOff x="2737330" y="3574391"/>
            <a:chExt cx="1119787" cy="717107"/>
          </a:xfrm>
          <a:effectLst>
            <a:outerShdw blurRad="50800" dist="38100" dir="2700000" algn="tl" rotWithShape="0">
              <a:prstClr val="black">
                <a:alpha val="40000"/>
              </a:prstClr>
            </a:outerShdw>
          </a:effectLst>
        </p:grpSpPr>
        <p:sp>
          <p:nvSpPr>
            <p:cNvPr id="2052" name="Rectangle: Rounded Corners 1218">
              <a:extLst>
                <a:ext uri="{FF2B5EF4-FFF2-40B4-BE49-F238E27FC236}">
                  <a16:creationId xmlns:a16="http://schemas.microsoft.com/office/drawing/2014/main" id="{2D9ECF2B-E5D2-D598-F6C3-F60575C85CF0}"/>
                </a:ext>
              </a:extLst>
            </p:cNvPr>
            <p:cNvSpPr/>
            <p:nvPr/>
          </p:nvSpPr>
          <p:spPr>
            <a:xfrm>
              <a:off x="2737330" y="3574391"/>
              <a:ext cx="1119787" cy="717107"/>
            </a:xfrm>
            <a:prstGeom prst="roundRect">
              <a:avLst>
                <a:gd name="adj" fmla="val 5394"/>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rtlCol="0" anchor="t"/>
            <a:lstStyle/>
            <a:p>
              <a:pPr algn="ctr"/>
              <a:r>
                <a:rPr lang="en-US" sz="900" b="1" noProof="0"/>
                <a:t>FMIS Oracle DB</a:t>
              </a:r>
            </a:p>
          </p:txBody>
        </p:sp>
        <p:grpSp>
          <p:nvGrpSpPr>
            <p:cNvPr id="2053" name="Database3" descr="{&quot;Key&quot;:&quot;POWER_USER_SHAPE_ICON&quot;,&quot;Value&quot;:&quot;POWER_USER_SHAPE_ICON_STYLE_1&quot;}">
              <a:extLst>
                <a:ext uri="{FF2B5EF4-FFF2-40B4-BE49-F238E27FC236}">
                  <a16:creationId xmlns:a16="http://schemas.microsoft.com/office/drawing/2014/main" id="{F0E8818B-A606-9605-BBD0-1F30C0824F05}"/>
                </a:ext>
              </a:extLst>
            </p:cNvPr>
            <p:cNvGrpSpPr>
              <a:grpSpLocks noChangeAspect="1"/>
            </p:cNvGrpSpPr>
            <p:nvPr/>
          </p:nvGrpSpPr>
          <p:grpSpPr>
            <a:xfrm>
              <a:off x="3155825" y="3798333"/>
              <a:ext cx="264993" cy="424592"/>
              <a:chOff x="3805239" y="5622926"/>
              <a:chExt cx="279400" cy="447676"/>
            </a:xfrm>
            <a:solidFill>
              <a:schemeClr val="dk1"/>
            </a:solidFill>
          </p:grpSpPr>
          <p:sp>
            <p:nvSpPr>
              <p:cNvPr id="2055" name="Freeform 490">
                <a:extLst>
                  <a:ext uri="{FF2B5EF4-FFF2-40B4-BE49-F238E27FC236}">
                    <a16:creationId xmlns:a16="http://schemas.microsoft.com/office/drawing/2014/main" id="{42E590E7-436A-2AC4-3E33-87649D2047CC}"/>
                  </a:ext>
                </a:extLst>
              </p:cNvPr>
              <p:cNvSpPr>
                <a:spLocks noEditPoints="1"/>
              </p:cNvSpPr>
              <p:nvPr/>
            </p:nvSpPr>
            <p:spPr bwMode="auto">
              <a:xfrm>
                <a:off x="3805239" y="5622926"/>
                <a:ext cx="279400" cy="131763"/>
              </a:xfrm>
              <a:custGeom>
                <a:avLst/>
                <a:gdLst>
                  <a:gd name="T0" fmla="*/ 184 w 368"/>
                  <a:gd name="T1" fmla="*/ 17 h 173"/>
                  <a:gd name="T2" fmla="*/ 16 w 368"/>
                  <a:gd name="T3" fmla="*/ 86 h 173"/>
                  <a:gd name="T4" fmla="*/ 184 w 368"/>
                  <a:gd name="T5" fmla="*/ 156 h 173"/>
                  <a:gd name="T6" fmla="*/ 351 w 368"/>
                  <a:gd name="T7" fmla="*/ 86 h 173"/>
                  <a:gd name="T8" fmla="*/ 184 w 368"/>
                  <a:gd name="T9" fmla="*/ 17 h 173"/>
                  <a:gd name="T10" fmla="*/ 184 w 368"/>
                  <a:gd name="T11" fmla="*/ 173 h 173"/>
                  <a:gd name="T12" fmla="*/ 0 w 368"/>
                  <a:gd name="T13" fmla="*/ 86 h 173"/>
                  <a:gd name="T14" fmla="*/ 184 w 368"/>
                  <a:gd name="T15" fmla="*/ 0 h 173"/>
                  <a:gd name="T16" fmla="*/ 368 w 368"/>
                  <a:gd name="T17" fmla="*/ 86 h 173"/>
                  <a:gd name="T18" fmla="*/ 184 w 368"/>
                  <a:gd name="T19"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173">
                    <a:moveTo>
                      <a:pt x="184" y="17"/>
                    </a:moveTo>
                    <a:cubicBezTo>
                      <a:pt x="84" y="17"/>
                      <a:pt x="16" y="53"/>
                      <a:pt x="16" y="86"/>
                    </a:cubicBezTo>
                    <a:cubicBezTo>
                      <a:pt x="16" y="120"/>
                      <a:pt x="84" y="156"/>
                      <a:pt x="184" y="156"/>
                    </a:cubicBezTo>
                    <a:cubicBezTo>
                      <a:pt x="284" y="156"/>
                      <a:pt x="351" y="120"/>
                      <a:pt x="351" y="86"/>
                    </a:cubicBezTo>
                    <a:cubicBezTo>
                      <a:pt x="351" y="53"/>
                      <a:pt x="284" y="17"/>
                      <a:pt x="184" y="17"/>
                    </a:cubicBezTo>
                    <a:close/>
                    <a:moveTo>
                      <a:pt x="184" y="173"/>
                    </a:moveTo>
                    <a:cubicBezTo>
                      <a:pt x="81" y="173"/>
                      <a:pt x="0" y="135"/>
                      <a:pt x="0" y="86"/>
                    </a:cubicBezTo>
                    <a:cubicBezTo>
                      <a:pt x="0" y="38"/>
                      <a:pt x="81" y="0"/>
                      <a:pt x="184" y="0"/>
                    </a:cubicBezTo>
                    <a:cubicBezTo>
                      <a:pt x="287" y="0"/>
                      <a:pt x="368" y="38"/>
                      <a:pt x="368" y="86"/>
                    </a:cubicBezTo>
                    <a:cubicBezTo>
                      <a:pt x="368" y="135"/>
                      <a:pt x="287" y="173"/>
                      <a:pt x="184" y="1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056" name="Freeform 491">
                <a:extLst>
                  <a:ext uri="{FF2B5EF4-FFF2-40B4-BE49-F238E27FC236}">
                    <a16:creationId xmlns:a16="http://schemas.microsoft.com/office/drawing/2014/main" id="{0D38C8AE-4C4B-BFC6-E8FB-6DB5A3FAB85B}"/>
                  </a:ext>
                </a:extLst>
              </p:cNvPr>
              <p:cNvSpPr>
                <a:spLocks/>
              </p:cNvSpPr>
              <p:nvPr/>
            </p:nvSpPr>
            <p:spPr bwMode="auto">
              <a:xfrm>
                <a:off x="3805239" y="5768976"/>
                <a:ext cx="279400" cy="65088"/>
              </a:xfrm>
              <a:custGeom>
                <a:avLst/>
                <a:gdLst>
                  <a:gd name="T0" fmla="*/ 184 w 368"/>
                  <a:gd name="T1" fmla="*/ 86 h 86"/>
                  <a:gd name="T2" fmla="*/ 0 w 368"/>
                  <a:gd name="T3" fmla="*/ 0 h 86"/>
                  <a:gd name="T4" fmla="*/ 16 w 368"/>
                  <a:gd name="T5" fmla="*/ 0 h 86"/>
                  <a:gd name="T6" fmla="*/ 184 w 368"/>
                  <a:gd name="T7" fmla="*/ 69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3"/>
                      <a:pt x="84" y="69"/>
                      <a:pt x="184" y="69"/>
                    </a:cubicBezTo>
                    <a:cubicBezTo>
                      <a:pt x="284" y="69"/>
                      <a:pt x="351" y="33"/>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057" name="Freeform 492">
                <a:extLst>
                  <a:ext uri="{FF2B5EF4-FFF2-40B4-BE49-F238E27FC236}">
                    <a16:creationId xmlns:a16="http://schemas.microsoft.com/office/drawing/2014/main" id="{AC751D7E-4AD7-A04E-0B75-FBADD43D8665}"/>
                  </a:ext>
                </a:extLst>
              </p:cNvPr>
              <p:cNvSpPr>
                <a:spLocks/>
              </p:cNvSpPr>
              <p:nvPr/>
            </p:nvSpPr>
            <p:spPr bwMode="auto">
              <a:xfrm>
                <a:off x="3805239" y="5848351"/>
                <a:ext cx="279400" cy="65088"/>
              </a:xfrm>
              <a:custGeom>
                <a:avLst/>
                <a:gdLst>
                  <a:gd name="T0" fmla="*/ 184 w 368"/>
                  <a:gd name="T1" fmla="*/ 86 h 86"/>
                  <a:gd name="T2" fmla="*/ 0 w 368"/>
                  <a:gd name="T3" fmla="*/ 0 h 86"/>
                  <a:gd name="T4" fmla="*/ 16 w 368"/>
                  <a:gd name="T5" fmla="*/ 0 h 86"/>
                  <a:gd name="T6" fmla="*/ 184 w 368"/>
                  <a:gd name="T7" fmla="*/ 70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4"/>
                      <a:pt x="84" y="70"/>
                      <a:pt x="184" y="70"/>
                    </a:cubicBezTo>
                    <a:cubicBezTo>
                      <a:pt x="284" y="70"/>
                      <a:pt x="351" y="34"/>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058" name="Freeform 493">
                <a:extLst>
                  <a:ext uri="{FF2B5EF4-FFF2-40B4-BE49-F238E27FC236}">
                    <a16:creationId xmlns:a16="http://schemas.microsoft.com/office/drawing/2014/main" id="{FAAA316A-CB2A-D982-7DE5-C28C100EC23F}"/>
                  </a:ext>
                </a:extLst>
              </p:cNvPr>
              <p:cNvSpPr>
                <a:spLocks/>
              </p:cNvSpPr>
              <p:nvPr/>
            </p:nvSpPr>
            <p:spPr bwMode="auto">
              <a:xfrm>
                <a:off x="3805239" y="5689601"/>
                <a:ext cx="279400" cy="304800"/>
              </a:xfrm>
              <a:custGeom>
                <a:avLst/>
                <a:gdLst>
                  <a:gd name="T0" fmla="*/ 184 w 368"/>
                  <a:gd name="T1" fmla="*/ 400 h 400"/>
                  <a:gd name="T2" fmla="*/ 0 w 368"/>
                  <a:gd name="T3" fmla="*/ 314 h 400"/>
                  <a:gd name="T4" fmla="*/ 0 w 368"/>
                  <a:gd name="T5" fmla="*/ 0 h 400"/>
                  <a:gd name="T6" fmla="*/ 16 w 368"/>
                  <a:gd name="T7" fmla="*/ 0 h 400"/>
                  <a:gd name="T8" fmla="*/ 16 w 368"/>
                  <a:gd name="T9" fmla="*/ 314 h 400"/>
                  <a:gd name="T10" fmla="*/ 184 w 368"/>
                  <a:gd name="T11" fmla="*/ 383 h 400"/>
                  <a:gd name="T12" fmla="*/ 351 w 368"/>
                  <a:gd name="T13" fmla="*/ 314 h 400"/>
                  <a:gd name="T14" fmla="*/ 351 w 368"/>
                  <a:gd name="T15" fmla="*/ 0 h 400"/>
                  <a:gd name="T16" fmla="*/ 368 w 368"/>
                  <a:gd name="T17" fmla="*/ 0 h 400"/>
                  <a:gd name="T18" fmla="*/ 368 w 368"/>
                  <a:gd name="T19" fmla="*/ 314 h 400"/>
                  <a:gd name="T20" fmla="*/ 184 w 368"/>
                  <a:gd name="T21"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400">
                    <a:moveTo>
                      <a:pt x="184" y="400"/>
                    </a:moveTo>
                    <a:cubicBezTo>
                      <a:pt x="81" y="400"/>
                      <a:pt x="0" y="362"/>
                      <a:pt x="0" y="314"/>
                    </a:cubicBezTo>
                    <a:lnTo>
                      <a:pt x="0" y="0"/>
                    </a:lnTo>
                    <a:lnTo>
                      <a:pt x="16" y="0"/>
                    </a:lnTo>
                    <a:lnTo>
                      <a:pt x="16" y="314"/>
                    </a:lnTo>
                    <a:cubicBezTo>
                      <a:pt x="16" y="347"/>
                      <a:pt x="84" y="383"/>
                      <a:pt x="184" y="383"/>
                    </a:cubicBezTo>
                    <a:cubicBezTo>
                      <a:pt x="284" y="383"/>
                      <a:pt x="351" y="347"/>
                      <a:pt x="351" y="314"/>
                    </a:cubicBezTo>
                    <a:lnTo>
                      <a:pt x="351" y="0"/>
                    </a:lnTo>
                    <a:lnTo>
                      <a:pt x="368" y="0"/>
                    </a:lnTo>
                    <a:lnTo>
                      <a:pt x="368" y="314"/>
                    </a:lnTo>
                    <a:cubicBezTo>
                      <a:pt x="368" y="362"/>
                      <a:pt x="287" y="400"/>
                      <a:pt x="184" y="40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059" name="Freeform 494">
                <a:extLst>
                  <a:ext uri="{FF2B5EF4-FFF2-40B4-BE49-F238E27FC236}">
                    <a16:creationId xmlns:a16="http://schemas.microsoft.com/office/drawing/2014/main" id="{2EBB32D2-8674-2D8C-D6C6-74E1FD4500BD}"/>
                  </a:ext>
                </a:extLst>
              </p:cNvPr>
              <p:cNvSpPr>
                <a:spLocks noEditPoints="1"/>
              </p:cNvSpPr>
              <p:nvPr/>
            </p:nvSpPr>
            <p:spPr bwMode="auto">
              <a:xfrm>
                <a:off x="3905251" y="5778501"/>
                <a:ext cx="80963" cy="15875"/>
              </a:xfrm>
              <a:custGeom>
                <a:avLst/>
                <a:gdLst>
                  <a:gd name="T0" fmla="*/ 87 w 106"/>
                  <a:gd name="T1" fmla="*/ 3 h 22"/>
                  <a:gd name="T2" fmla="*/ 103 w 106"/>
                  <a:gd name="T3" fmla="*/ 0 h 22"/>
                  <a:gd name="T4" fmla="*/ 106 w 106"/>
                  <a:gd name="T5" fmla="*/ 17 h 22"/>
                  <a:gd name="T6" fmla="*/ 89 w 106"/>
                  <a:gd name="T7" fmla="*/ 20 h 22"/>
                  <a:gd name="T8" fmla="*/ 87 w 106"/>
                  <a:gd name="T9" fmla="*/ 3 h 22"/>
                  <a:gd name="T10" fmla="*/ 8 w 106"/>
                  <a:gd name="T11" fmla="*/ 18 h 22"/>
                  <a:gd name="T12" fmla="*/ 0 w 106"/>
                  <a:gd name="T13" fmla="*/ 17 h 22"/>
                  <a:gd name="T14" fmla="*/ 3 w 106"/>
                  <a:gd name="T15" fmla="*/ 0 h 22"/>
                  <a:gd name="T16" fmla="*/ 19 w 106"/>
                  <a:gd name="T17" fmla="*/ 3 h 22"/>
                  <a:gd name="T18" fmla="*/ 17 w 106"/>
                  <a:gd name="T19" fmla="*/ 20 h 22"/>
                  <a:gd name="T20" fmla="*/ 8 w 106"/>
                  <a:gd name="T21" fmla="*/ 18 h 22"/>
                  <a:gd name="T22" fmla="*/ 45 w 106"/>
                  <a:gd name="T23" fmla="*/ 22 h 22"/>
                  <a:gd name="T24" fmla="*/ 45 w 106"/>
                  <a:gd name="T25" fmla="*/ 5 h 22"/>
                  <a:gd name="T26" fmla="*/ 61 w 106"/>
                  <a:gd name="T27" fmla="*/ 5 h 22"/>
                  <a:gd name="T28" fmla="*/ 61 w 106"/>
                  <a:gd name="T29" fmla="*/ 22 h 22"/>
                  <a:gd name="T30" fmla="*/ 53 w 106"/>
                  <a:gd name="T31" fmla="*/ 22 h 22"/>
                  <a:gd name="T32" fmla="*/ 45 w 106"/>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2">
                    <a:moveTo>
                      <a:pt x="87" y="3"/>
                    </a:moveTo>
                    <a:lnTo>
                      <a:pt x="103" y="0"/>
                    </a:lnTo>
                    <a:lnTo>
                      <a:pt x="106" y="17"/>
                    </a:lnTo>
                    <a:lnTo>
                      <a:pt x="89" y="20"/>
                    </a:lnTo>
                    <a:lnTo>
                      <a:pt x="87" y="3"/>
                    </a:lnTo>
                    <a:close/>
                    <a:moveTo>
                      <a:pt x="8" y="18"/>
                    </a:moveTo>
                    <a:lnTo>
                      <a:pt x="0" y="17"/>
                    </a:lnTo>
                    <a:lnTo>
                      <a:pt x="3" y="0"/>
                    </a:lnTo>
                    <a:lnTo>
                      <a:pt x="19" y="3"/>
                    </a:lnTo>
                    <a:lnTo>
                      <a:pt x="17" y="20"/>
                    </a:lnTo>
                    <a:lnTo>
                      <a:pt x="8" y="18"/>
                    </a:lnTo>
                    <a:close/>
                    <a:moveTo>
                      <a:pt x="45" y="22"/>
                    </a:moveTo>
                    <a:lnTo>
                      <a:pt x="45" y="5"/>
                    </a:lnTo>
                    <a:lnTo>
                      <a:pt x="61" y="5"/>
                    </a:lnTo>
                    <a:lnTo>
                      <a:pt x="61" y="22"/>
                    </a:lnTo>
                    <a:lnTo>
                      <a:pt x="53" y="22"/>
                    </a:lnTo>
                    <a:lnTo>
                      <a:pt x="4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060" name="Freeform 495">
                <a:extLst>
                  <a:ext uri="{FF2B5EF4-FFF2-40B4-BE49-F238E27FC236}">
                    <a16:creationId xmlns:a16="http://schemas.microsoft.com/office/drawing/2014/main" id="{0250B7D7-9FE7-BA22-1E1A-9FFC5B2315E5}"/>
                  </a:ext>
                </a:extLst>
              </p:cNvPr>
              <p:cNvSpPr>
                <a:spLocks/>
              </p:cNvSpPr>
              <p:nvPr/>
            </p:nvSpPr>
            <p:spPr bwMode="auto">
              <a:xfrm>
                <a:off x="3805239" y="5762626"/>
                <a:ext cx="279400" cy="71438"/>
              </a:xfrm>
              <a:custGeom>
                <a:avLst/>
                <a:gdLst>
                  <a:gd name="T0" fmla="*/ 184 w 368"/>
                  <a:gd name="T1" fmla="*/ 95 h 95"/>
                  <a:gd name="T2" fmla="*/ 0 w 368"/>
                  <a:gd name="T3" fmla="*/ 9 h 95"/>
                  <a:gd name="T4" fmla="*/ 0 w 368"/>
                  <a:gd name="T5" fmla="*/ 0 h 95"/>
                  <a:gd name="T6" fmla="*/ 16 w 368"/>
                  <a:gd name="T7" fmla="*/ 0 h 95"/>
                  <a:gd name="T8" fmla="*/ 16 w 368"/>
                  <a:gd name="T9" fmla="*/ 9 h 95"/>
                  <a:gd name="T10" fmla="*/ 184 w 368"/>
                  <a:gd name="T11" fmla="*/ 78 h 95"/>
                  <a:gd name="T12" fmla="*/ 351 w 368"/>
                  <a:gd name="T13" fmla="*/ 9 h 95"/>
                  <a:gd name="T14" fmla="*/ 351 w 368"/>
                  <a:gd name="T15" fmla="*/ 0 h 95"/>
                  <a:gd name="T16" fmla="*/ 368 w 368"/>
                  <a:gd name="T17" fmla="*/ 0 h 95"/>
                  <a:gd name="T18" fmla="*/ 368 w 368"/>
                  <a:gd name="T19" fmla="*/ 9 h 95"/>
                  <a:gd name="T20" fmla="*/ 184 w 368"/>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95">
                    <a:moveTo>
                      <a:pt x="184" y="95"/>
                    </a:moveTo>
                    <a:cubicBezTo>
                      <a:pt x="81" y="95"/>
                      <a:pt x="0" y="57"/>
                      <a:pt x="0" y="9"/>
                    </a:cubicBezTo>
                    <a:lnTo>
                      <a:pt x="0" y="0"/>
                    </a:lnTo>
                    <a:lnTo>
                      <a:pt x="16" y="0"/>
                    </a:lnTo>
                    <a:lnTo>
                      <a:pt x="16" y="9"/>
                    </a:lnTo>
                    <a:cubicBezTo>
                      <a:pt x="16" y="42"/>
                      <a:pt x="84" y="78"/>
                      <a:pt x="184" y="78"/>
                    </a:cubicBezTo>
                    <a:cubicBezTo>
                      <a:pt x="284" y="78"/>
                      <a:pt x="351" y="42"/>
                      <a:pt x="351" y="9"/>
                    </a:cubicBezTo>
                    <a:lnTo>
                      <a:pt x="351" y="0"/>
                    </a:lnTo>
                    <a:lnTo>
                      <a:pt x="368" y="0"/>
                    </a:lnTo>
                    <a:lnTo>
                      <a:pt x="368" y="9"/>
                    </a:lnTo>
                    <a:cubicBezTo>
                      <a:pt x="368" y="57"/>
                      <a:pt x="287" y="95"/>
                      <a:pt x="184" y="9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061" name="Freeform 496">
                <a:extLst>
                  <a:ext uri="{FF2B5EF4-FFF2-40B4-BE49-F238E27FC236}">
                    <a16:creationId xmlns:a16="http://schemas.microsoft.com/office/drawing/2014/main" id="{88BC140C-9323-1F69-2AE4-B7A34FBE05D2}"/>
                  </a:ext>
                </a:extLst>
              </p:cNvPr>
              <p:cNvSpPr>
                <a:spLocks noEditPoints="1"/>
              </p:cNvSpPr>
              <p:nvPr/>
            </p:nvSpPr>
            <p:spPr bwMode="auto">
              <a:xfrm>
                <a:off x="3905251" y="5857876"/>
                <a:ext cx="80963" cy="15875"/>
              </a:xfrm>
              <a:custGeom>
                <a:avLst/>
                <a:gdLst>
                  <a:gd name="T0" fmla="*/ 87 w 106"/>
                  <a:gd name="T1" fmla="*/ 2 h 21"/>
                  <a:gd name="T2" fmla="*/ 95 w 106"/>
                  <a:gd name="T3" fmla="*/ 1 h 21"/>
                  <a:gd name="T4" fmla="*/ 95 w 106"/>
                  <a:gd name="T5" fmla="*/ 1 h 21"/>
                  <a:gd name="T6" fmla="*/ 103 w 106"/>
                  <a:gd name="T7" fmla="*/ 0 h 21"/>
                  <a:gd name="T8" fmla="*/ 106 w 106"/>
                  <a:gd name="T9" fmla="*/ 16 h 21"/>
                  <a:gd name="T10" fmla="*/ 89 w 106"/>
                  <a:gd name="T11" fmla="*/ 19 h 21"/>
                  <a:gd name="T12" fmla="*/ 87 w 106"/>
                  <a:gd name="T13" fmla="*/ 2 h 21"/>
                  <a:gd name="T14" fmla="*/ 8 w 106"/>
                  <a:gd name="T15" fmla="*/ 17 h 21"/>
                  <a:gd name="T16" fmla="*/ 0 w 106"/>
                  <a:gd name="T17" fmla="*/ 16 h 21"/>
                  <a:gd name="T18" fmla="*/ 3 w 106"/>
                  <a:gd name="T19" fmla="*/ 0 h 21"/>
                  <a:gd name="T20" fmla="*/ 19 w 106"/>
                  <a:gd name="T21" fmla="*/ 2 h 21"/>
                  <a:gd name="T22" fmla="*/ 17 w 106"/>
                  <a:gd name="T23" fmla="*/ 19 h 21"/>
                  <a:gd name="T24" fmla="*/ 8 w 106"/>
                  <a:gd name="T25" fmla="*/ 17 h 21"/>
                  <a:gd name="T26" fmla="*/ 45 w 106"/>
                  <a:gd name="T27" fmla="*/ 21 h 21"/>
                  <a:gd name="T28" fmla="*/ 45 w 106"/>
                  <a:gd name="T29" fmla="*/ 4 h 21"/>
                  <a:gd name="T30" fmla="*/ 61 w 106"/>
                  <a:gd name="T31" fmla="*/ 4 h 21"/>
                  <a:gd name="T32" fmla="*/ 61 w 106"/>
                  <a:gd name="T33" fmla="*/ 21 h 21"/>
                  <a:gd name="T34" fmla="*/ 53 w 106"/>
                  <a:gd name="T35" fmla="*/ 21 h 21"/>
                  <a:gd name="T36" fmla="*/ 45 w 106"/>
                  <a:gd name="T3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21">
                    <a:moveTo>
                      <a:pt x="87" y="2"/>
                    </a:moveTo>
                    <a:lnTo>
                      <a:pt x="95" y="1"/>
                    </a:lnTo>
                    <a:lnTo>
                      <a:pt x="95" y="1"/>
                    </a:lnTo>
                    <a:lnTo>
                      <a:pt x="103" y="0"/>
                    </a:lnTo>
                    <a:lnTo>
                      <a:pt x="106" y="16"/>
                    </a:lnTo>
                    <a:lnTo>
                      <a:pt x="89" y="19"/>
                    </a:lnTo>
                    <a:lnTo>
                      <a:pt x="87" y="2"/>
                    </a:lnTo>
                    <a:close/>
                    <a:moveTo>
                      <a:pt x="8" y="17"/>
                    </a:moveTo>
                    <a:lnTo>
                      <a:pt x="0" y="16"/>
                    </a:lnTo>
                    <a:lnTo>
                      <a:pt x="3" y="0"/>
                    </a:lnTo>
                    <a:lnTo>
                      <a:pt x="19" y="2"/>
                    </a:lnTo>
                    <a:lnTo>
                      <a:pt x="17" y="19"/>
                    </a:lnTo>
                    <a:lnTo>
                      <a:pt x="8" y="17"/>
                    </a:lnTo>
                    <a:close/>
                    <a:moveTo>
                      <a:pt x="45" y="21"/>
                    </a:moveTo>
                    <a:lnTo>
                      <a:pt x="45" y="4"/>
                    </a:lnTo>
                    <a:lnTo>
                      <a:pt x="61" y="4"/>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062" name="Freeform 497">
                <a:extLst>
                  <a:ext uri="{FF2B5EF4-FFF2-40B4-BE49-F238E27FC236}">
                    <a16:creationId xmlns:a16="http://schemas.microsoft.com/office/drawing/2014/main" id="{3D33C03E-057B-C39F-050D-8E7D2CEE5204}"/>
                  </a:ext>
                </a:extLst>
              </p:cNvPr>
              <p:cNvSpPr>
                <a:spLocks noEditPoints="1"/>
              </p:cNvSpPr>
              <p:nvPr/>
            </p:nvSpPr>
            <p:spPr bwMode="auto">
              <a:xfrm>
                <a:off x="3905251" y="5937251"/>
                <a:ext cx="80963" cy="15875"/>
              </a:xfrm>
              <a:custGeom>
                <a:avLst/>
                <a:gdLst>
                  <a:gd name="T0" fmla="*/ 87 w 106"/>
                  <a:gd name="T1" fmla="*/ 3 h 21"/>
                  <a:gd name="T2" fmla="*/ 103 w 106"/>
                  <a:gd name="T3" fmla="*/ 0 h 21"/>
                  <a:gd name="T4" fmla="*/ 106 w 106"/>
                  <a:gd name="T5" fmla="*/ 16 h 21"/>
                  <a:gd name="T6" fmla="*/ 89 w 106"/>
                  <a:gd name="T7" fmla="*/ 19 h 21"/>
                  <a:gd name="T8" fmla="*/ 87 w 106"/>
                  <a:gd name="T9" fmla="*/ 3 h 21"/>
                  <a:gd name="T10" fmla="*/ 8 w 106"/>
                  <a:gd name="T11" fmla="*/ 18 h 21"/>
                  <a:gd name="T12" fmla="*/ 0 w 106"/>
                  <a:gd name="T13" fmla="*/ 16 h 21"/>
                  <a:gd name="T14" fmla="*/ 3 w 106"/>
                  <a:gd name="T15" fmla="*/ 0 h 21"/>
                  <a:gd name="T16" fmla="*/ 19 w 106"/>
                  <a:gd name="T17" fmla="*/ 3 h 21"/>
                  <a:gd name="T18" fmla="*/ 17 w 106"/>
                  <a:gd name="T19" fmla="*/ 19 h 21"/>
                  <a:gd name="T20" fmla="*/ 8 w 106"/>
                  <a:gd name="T21" fmla="*/ 18 h 21"/>
                  <a:gd name="T22" fmla="*/ 45 w 106"/>
                  <a:gd name="T23" fmla="*/ 21 h 21"/>
                  <a:gd name="T24" fmla="*/ 45 w 106"/>
                  <a:gd name="T25" fmla="*/ 5 h 21"/>
                  <a:gd name="T26" fmla="*/ 61 w 106"/>
                  <a:gd name="T27" fmla="*/ 5 h 21"/>
                  <a:gd name="T28" fmla="*/ 61 w 106"/>
                  <a:gd name="T29" fmla="*/ 21 h 21"/>
                  <a:gd name="T30" fmla="*/ 53 w 106"/>
                  <a:gd name="T31" fmla="*/ 21 h 21"/>
                  <a:gd name="T32" fmla="*/ 45 w 10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1">
                    <a:moveTo>
                      <a:pt x="87" y="3"/>
                    </a:moveTo>
                    <a:lnTo>
                      <a:pt x="103" y="0"/>
                    </a:lnTo>
                    <a:lnTo>
                      <a:pt x="106" y="16"/>
                    </a:lnTo>
                    <a:lnTo>
                      <a:pt x="89" y="19"/>
                    </a:lnTo>
                    <a:lnTo>
                      <a:pt x="87" y="3"/>
                    </a:lnTo>
                    <a:close/>
                    <a:moveTo>
                      <a:pt x="8" y="18"/>
                    </a:moveTo>
                    <a:lnTo>
                      <a:pt x="0" y="16"/>
                    </a:lnTo>
                    <a:lnTo>
                      <a:pt x="3" y="0"/>
                    </a:lnTo>
                    <a:lnTo>
                      <a:pt x="19" y="3"/>
                    </a:lnTo>
                    <a:lnTo>
                      <a:pt x="17" y="19"/>
                    </a:lnTo>
                    <a:lnTo>
                      <a:pt x="8" y="18"/>
                    </a:lnTo>
                    <a:close/>
                    <a:moveTo>
                      <a:pt x="45" y="21"/>
                    </a:moveTo>
                    <a:lnTo>
                      <a:pt x="45" y="5"/>
                    </a:lnTo>
                    <a:lnTo>
                      <a:pt x="61" y="5"/>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063" name="Rectangle 498">
                <a:extLst>
                  <a:ext uri="{FF2B5EF4-FFF2-40B4-BE49-F238E27FC236}">
                    <a16:creationId xmlns:a16="http://schemas.microsoft.com/office/drawing/2014/main" id="{CD168542-E378-442D-7A5B-86BAF364F608}"/>
                  </a:ext>
                </a:extLst>
              </p:cNvPr>
              <p:cNvSpPr>
                <a:spLocks noChangeArrowheads="1"/>
              </p:cNvSpPr>
              <p:nvPr/>
            </p:nvSpPr>
            <p:spPr bwMode="auto">
              <a:xfrm>
                <a:off x="3938589" y="5980114"/>
                <a:ext cx="1270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064" name="Rectangle 499">
                <a:extLst>
                  <a:ext uri="{FF2B5EF4-FFF2-40B4-BE49-F238E27FC236}">
                    <a16:creationId xmlns:a16="http://schemas.microsoft.com/office/drawing/2014/main" id="{415D8E66-5742-1367-0908-C19F0D36D967}"/>
                  </a:ext>
                </a:extLst>
              </p:cNvPr>
              <p:cNvSpPr>
                <a:spLocks noChangeArrowheads="1"/>
              </p:cNvSpPr>
              <p:nvPr/>
            </p:nvSpPr>
            <p:spPr bwMode="auto">
              <a:xfrm>
                <a:off x="38052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065" name="Freeform 500">
                <a:extLst>
                  <a:ext uri="{FF2B5EF4-FFF2-40B4-BE49-F238E27FC236}">
                    <a16:creationId xmlns:a16="http://schemas.microsoft.com/office/drawing/2014/main" id="{97A53FF2-4118-383D-84A4-32E7F01FE8BD}"/>
                  </a:ext>
                </a:extLst>
              </p:cNvPr>
              <p:cNvSpPr>
                <a:spLocks noEditPoints="1"/>
              </p:cNvSpPr>
              <p:nvPr/>
            </p:nvSpPr>
            <p:spPr bwMode="auto">
              <a:xfrm>
                <a:off x="3919539" y="6018214"/>
                <a:ext cx="50800" cy="52388"/>
              </a:xfrm>
              <a:custGeom>
                <a:avLst/>
                <a:gdLst>
                  <a:gd name="T0" fmla="*/ 34 w 68"/>
                  <a:gd name="T1" fmla="*/ 16 h 68"/>
                  <a:gd name="T2" fmla="*/ 16 w 68"/>
                  <a:gd name="T3" fmla="*/ 34 h 68"/>
                  <a:gd name="T4" fmla="*/ 34 w 68"/>
                  <a:gd name="T5" fmla="*/ 51 h 68"/>
                  <a:gd name="T6" fmla="*/ 51 w 68"/>
                  <a:gd name="T7" fmla="*/ 34 h 68"/>
                  <a:gd name="T8" fmla="*/ 34 w 68"/>
                  <a:gd name="T9" fmla="*/ 16 h 68"/>
                  <a:gd name="T10" fmla="*/ 34 w 68"/>
                  <a:gd name="T11" fmla="*/ 68 h 68"/>
                  <a:gd name="T12" fmla="*/ 0 w 68"/>
                  <a:gd name="T13" fmla="*/ 34 h 68"/>
                  <a:gd name="T14" fmla="*/ 34 w 68"/>
                  <a:gd name="T15" fmla="*/ 0 h 68"/>
                  <a:gd name="T16" fmla="*/ 68 w 68"/>
                  <a:gd name="T17" fmla="*/ 34 h 68"/>
                  <a:gd name="T18" fmla="*/ 34 w 68"/>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16"/>
                    </a:moveTo>
                    <a:cubicBezTo>
                      <a:pt x="24" y="16"/>
                      <a:pt x="16" y="24"/>
                      <a:pt x="16" y="34"/>
                    </a:cubicBezTo>
                    <a:cubicBezTo>
                      <a:pt x="16" y="43"/>
                      <a:pt x="24" y="51"/>
                      <a:pt x="34" y="51"/>
                    </a:cubicBezTo>
                    <a:cubicBezTo>
                      <a:pt x="43" y="51"/>
                      <a:pt x="51" y="43"/>
                      <a:pt x="51" y="34"/>
                    </a:cubicBezTo>
                    <a:cubicBezTo>
                      <a:pt x="51" y="24"/>
                      <a:pt x="43" y="16"/>
                      <a:pt x="34" y="16"/>
                    </a:cubicBezTo>
                    <a:close/>
                    <a:moveTo>
                      <a:pt x="34" y="68"/>
                    </a:moveTo>
                    <a:cubicBezTo>
                      <a:pt x="15" y="68"/>
                      <a:pt x="0" y="52"/>
                      <a:pt x="0" y="34"/>
                    </a:cubicBezTo>
                    <a:cubicBezTo>
                      <a:pt x="0" y="15"/>
                      <a:pt x="15" y="0"/>
                      <a:pt x="34" y="0"/>
                    </a:cubicBezTo>
                    <a:cubicBezTo>
                      <a:pt x="53" y="0"/>
                      <a:pt x="68" y="15"/>
                      <a:pt x="68" y="34"/>
                    </a:cubicBezTo>
                    <a:cubicBezTo>
                      <a:pt x="68" y="52"/>
                      <a:pt x="53" y="68"/>
                      <a:pt x="34"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066" name="Rectangle 501">
                <a:extLst>
                  <a:ext uri="{FF2B5EF4-FFF2-40B4-BE49-F238E27FC236}">
                    <a16:creationId xmlns:a16="http://schemas.microsoft.com/office/drawing/2014/main" id="{3CC41F09-DE8F-44D9-0629-F113EC3C0ED0}"/>
                  </a:ext>
                </a:extLst>
              </p:cNvPr>
              <p:cNvSpPr>
                <a:spLocks noChangeArrowheads="1"/>
              </p:cNvSpPr>
              <p:nvPr/>
            </p:nvSpPr>
            <p:spPr bwMode="auto">
              <a:xfrm>
                <a:off x="39576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noProof="0"/>
              </a:p>
            </p:txBody>
          </p:sp>
        </p:grpSp>
      </p:grpSp>
      <p:sp>
        <p:nvSpPr>
          <p:cNvPr id="2068" name="Rectangle: Rounded Corners 1218">
            <a:extLst>
              <a:ext uri="{FF2B5EF4-FFF2-40B4-BE49-F238E27FC236}">
                <a16:creationId xmlns:a16="http://schemas.microsoft.com/office/drawing/2014/main" id="{9DD6F877-2DF0-E081-3C08-EF44A9150B5C}"/>
              </a:ext>
            </a:extLst>
          </p:cNvPr>
          <p:cNvSpPr/>
          <p:nvPr/>
        </p:nvSpPr>
        <p:spPr>
          <a:xfrm>
            <a:off x="473476" y="2537358"/>
            <a:ext cx="1038567" cy="717107"/>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t"/>
          <a:lstStyle/>
          <a:p>
            <a:pPr algn="ctr"/>
            <a:r>
              <a:rPr lang="en-US" sz="900" b="1" noProof="0"/>
              <a:t>Decision </a:t>
            </a:r>
          </a:p>
          <a:p>
            <a:pPr algn="ctr"/>
            <a:r>
              <a:rPr lang="en-US" sz="900" b="1" noProof="0"/>
              <a:t>tree</a:t>
            </a:r>
          </a:p>
        </p:txBody>
      </p:sp>
      <p:pic>
        <p:nvPicPr>
          <p:cNvPr id="2082" name="Gráfico 158" descr="Jerarquía contorno">
            <a:extLst>
              <a:ext uri="{FF2B5EF4-FFF2-40B4-BE49-F238E27FC236}">
                <a16:creationId xmlns:a16="http://schemas.microsoft.com/office/drawing/2014/main" id="{EA9BE8DB-2F0E-B30A-3BE0-0AAA35EAD3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1295" y="2801462"/>
            <a:ext cx="423013" cy="448346"/>
          </a:xfrm>
          <a:prstGeom prst="rect">
            <a:avLst/>
          </a:prstGeom>
        </p:spPr>
      </p:pic>
      <p:sp>
        <p:nvSpPr>
          <p:cNvPr id="2086" name="Rectangle 1">
            <a:extLst>
              <a:ext uri="{FF2B5EF4-FFF2-40B4-BE49-F238E27FC236}">
                <a16:creationId xmlns:a16="http://schemas.microsoft.com/office/drawing/2014/main" id="{D642A67E-80B5-B634-B897-3802CA001DD7}"/>
              </a:ext>
            </a:extLst>
          </p:cNvPr>
          <p:cNvSpPr/>
          <p:nvPr/>
        </p:nvSpPr>
        <p:spPr>
          <a:xfrm>
            <a:off x="2900143" y="3933726"/>
            <a:ext cx="1199514" cy="477479"/>
          </a:xfrm>
          <a:prstGeom prst="roundRect">
            <a:avLst/>
          </a:prstGeom>
          <a:solidFill>
            <a:srgbClr val="7599CF"/>
          </a:solidFill>
          <a:ln w="6350" cap="flat" cmpd="sng" algn="ctr">
            <a:noFill/>
            <a:prstDash val="solid"/>
            <a:miter lim="800000"/>
            <a:headEnd type="none" w="med" len="med"/>
            <a:tailEnd type="none" w="med" len="med"/>
          </a:ln>
          <a:effectLst/>
        </p:spPr>
        <p:txBody>
          <a:bodyPr vert="horz" lIns="0" rIns="0" rtlCol="0" anchor="ctr"/>
          <a:lstStyle/>
          <a:p>
            <a:pPr algn="ctr"/>
            <a:r>
              <a:rPr lang="en-US" sz="1200" b="1" kern="0" noProof="0">
                <a:solidFill>
                  <a:schemeClr val="bg1"/>
                </a:solidFill>
                <a:latin typeface="Calibri" panose="020F0502020204030204"/>
              </a:rPr>
              <a:t>Conversational Interface</a:t>
            </a:r>
          </a:p>
        </p:txBody>
      </p:sp>
      <p:pic>
        <p:nvPicPr>
          <p:cNvPr id="2087" name="Picture 6" descr="Microsoft Teams Logo y símbolo, significado, historia, PNG, marca">
            <a:extLst>
              <a:ext uri="{FF2B5EF4-FFF2-40B4-BE49-F238E27FC236}">
                <a16:creationId xmlns:a16="http://schemas.microsoft.com/office/drawing/2014/main" id="{9E27EFD4-C8EB-5713-980D-AB38594325FB}"/>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foregroundMark x1="76705" y1="26591" x2="76705" y2="26591"/>
                        <a14:foregroundMark x1="30909" y1="43750" x2="30909" y2="43750"/>
                        <a14:foregroundMark x1="24091" y1="42273" x2="28750" y2="56705"/>
                        <a14:foregroundMark x1="28409" y1="58182" x2="36364" y2="41932"/>
                        <a14:foregroundMark x1="33864" y1="41932" x2="33864" y2="44432"/>
                        <a14:foregroundMark x1="30568" y1="45227" x2="30227" y2="48068"/>
                        <a14:foregroundMark x1="30568" y1="43750" x2="30909" y2="50909"/>
                        <a14:foregroundMark x1="81136" y1="26364" x2="81136" y2="26364"/>
                        <a14:foregroundMark x1="76818" y1="26023" x2="76818" y2="26023"/>
                        <a14:foregroundMark x1="78636" y1="28523" x2="78636" y2="28523"/>
                        <a14:foregroundMark x1="76477" y1="24205" x2="80455" y2="25682"/>
                      </a14:backgroundRemoval>
                    </a14:imgEffect>
                  </a14:imgLayer>
                </a14:imgProps>
              </a:ext>
              <a:ext uri="{28A0092B-C50C-407E-A947-70E740481C1C}">
                <a14:useLocalDpi xmlns:a14="http://schemas.microsoft.com/office/drawing/2010/main" val="0"/>
              </a:ext>
            </a:extLst>
          </a:blip>
          <a:srcRect/>
          <a:stretch>
            <a:fillRect/>
          </a:stretch>
        </p:blipFill>
        <p:spPr bwMode="auto">
          <a:xfrm>
            <a:off x="2721214" y="3710390"/>
            <a:ext cx="445650" cy="445650"/>
          </a:xfrm>
          <a:prstGeom prst="rect">
            <a:avLst/>
          </a:prstGeom>
          <a:noFill/>
          <a:extLst>
            <a:ext uri="{909E8E84-426E-40DD-AFC4-6F175D3DCCD1}">
              <a14:hiddenFill xmlns:a14="http://schemas.microsoft.com/office/drawing/2010/main">
                <a:solidFill>
                  <a:srgbClr val="FFFFFF"/>
                </a:solidFill>
              </a14:hiddenFill>
            </a:ext>
          </a:extLst>
        </p:spPr>
      </p:pic>
      <p:cxnSp>
        <p:nvCxnSpPr>
          <p:cNvPr id="2098" name="Conector: angular 2097">
            <a:extLst>
              <a:ext uri="{FF2B5EF4-FFF2-40B4-BE49-F238E27FC236}">
                <a16:creationId xmlns:a16="http://schemas.microsoft.com/office/drawing/2014/main" id="{7AB0E39C-54E4-7DA9-B5C3-85EFF446A63C}"/>
              </a:ext>
            </a:extLst>
          </p:cNvPr>
          <p:cNvCxnSpPr>
            <a:cxnSpLocks/>
            <a:stCxn id="2086" idx="0"/>
          </p:cNvCxnSpPr>
          <p:nvPr/>
        </p:nvCxnSpPr>
        <p:spPr>
          <a:xfrm rot="5400000" flipH="1" flipV="1">
            <a:off x="3335737" y="2950861"/>
            <a:ext cx="1147028" cy="818702"/>
          </a:xfrm>
          <a:prstGeom prst="bentConnector3">
            <a:avLst>
              <a:gd name="adj1" fmla="val 50000"/>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109" name="Conector recto de flecha 2108">
            <a:extLst>
              <a:ext uri="{FF2B5EF4-FFF2-40B4-BE49-F238E27FC236}">
                <a16:creationId xmlns:a16="http://schemas.microsoft.com/office/drawing/2014/main" id="{2D2A29C1-C924-F3A6-79AF-728E05CA721A}"/>
              </a:ext>
            </a:extLst>
          </p:cNvPr>
          <p:cNvCxnSpPr>
            <a:cxnSpLocks/>
            <a:stCxn id="15" idx="31"/>
            <a:endCxn id="2086" idx="2"/>
          </p:cNvCxnSpPr>
          <p:nvPr/>
        </p:nvCxnSpPr>
        <p:spPr>
          <a:xfrm flipV="1">
            <a:off x="3492839" y="4411205"/>
            <a:ext cx="7061" cy="75494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114" name="Conector recto de flecha 2113">
            <a:extLst>
              <a:ext uri="{FF2B5EF4-FFF2-40B4-BE49-F238E27FC236}">
                <a16:creationId xmlns:a16="http://schemas.microsoft.com/office/drawing/2014/main" id="{C6E5F5EE-152A-C8F5-EA4B-3B73C94EED95}"/>
              </a:ext>
            </a:extLst>
          </p:cNvPr>
          <p:cNvCxnSpPr>
            <a:cxnSpLocks/>
            <a:stCxn id="2049" idx="2"/>
            <a:endCxn id="2048" idx="0"/>
          </p:cNvCxnSpPr>
          <p:nvPr/>
        </p:nvCxnSpPr>
        <p:spPr>
          <a:xfrm>
            <a:off x="998051" y="3384900"/>
            <a:ext cx="2774" cy="473215"/>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119" name="Conector: angular 2118">
            <a:extLst>
              <a:ext uri="{FF2B5EF4-FFF2-40B4-BE49-F238E27FC236}">
                <a16:creationId xmlns:a16="http://schemas.microsoft.com/office/drawing/2014/main" id="{9C121ACA-FEA4-3906-9398-DFB40A607877}"/>
              </a:ext>
            </a:extLst>
          </p:cNvPr>
          <p:cNvCxnSpPr>
            <a:cxnSpLocks/>
            <a:stCxn id="164" idx="1"/>
          </p:cNvCxnSpPr>
          <p:nvPr/>
        </p:nvCxnSpPr>
        <p:spPr>
          <a:xfrm rot="10800000">
            <a:off x="1491425" y="2040256"/>
            <a:ext cx="3811729" cy="1444864"/>
          </a:xfrm>
          <a:prstGeom prst="bentConnector3">
            <a:avLst>
              <a:gd name="adj1" fmla="val 71081"/>
            </a:avLst>
          </a:prstGeom>
          <a:ln>
            <a:solidFill>
              <a:schemeClr val="tx2">
                <a:lumMod val="40000"/>
                <a:lumOff val="6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122" name="Conector: angular 2121">
            <a:extLst>
              <a:ext uri="{FF2B5EF4-FFF2-40B4-BE49-F238E27FC236}">
                <a16:creationId xmlns:a16="http://schemas.microsoft.com/office/drawing/2014/main" id="{AD73E072-A34E-1A76-2537-F948F4A156A8}"/>
              </a:ext>
            </a:extLst>
          </p:cNvPr>
          <p:cNvCxnSpPr>
            <a:cxnSpLocks/>
            <a:stCxn id="60" idx="3"/>
            <a:endCxn id="2068" idx="3"/>
          </p:cNvCxnSpPr>
          <p:nvPr/>
        </p:nvCxnSpPr>
        <p:spPr>
          <a:xfrm flipH="1">
            <a:off x="1512043" y="2640442"/>
            <a:ext cx="9779519" cy="255470"/>
          </a:xfrm>
          <a:prstGeom prst="bentConnector3">
            <a:avLst>
              <a:gd name="adj1" fmla="val -2338"/>
            </a:avLst>
          </a:prstGeom>
          <a:ln w="31750">
            <a:solidFill>
              <a:srgbClr val="00B050"/>
            </a:solidFill>
            <a:tailEnd type="triangle"/>
          </a:ln>
        </p:spPr>
        <p:style>
          <a:lnRef idx="1">
            <a:schemeClr val="dk1"/>
          </a:lnRef>
          <a:fillRef idx="0">
            <a:schemeClr val="dk1"/>
          </a:fillRef>
          <a:effectRef idx="0">
            <a:schemeClr val="dk1"/>
          </a:effectRef>
          <a:fontRef idx="minor">
            <a:schemeClr val="tx1"/>
          </a:fontRef>
        </p:style>
      </p:cxnSp>
      <p:grpSp>
        <p:nvGrpSpPr>
          <p:cNvPr id="45" name="Grupo 44">
            <a:extLst>
              <a:ext uri="{FF2B5EF4-FFF2-40B4-BE49-F238E27FC236}">
                <a16:creationId xmlns:a16="http://schemas.microsoft.com/office/drawing/2014/main" id="{48ABE457-2BB9-85D2-B1D5-DF995B55A36B}"/>
              </a:ext>
            </a:extLst>
          </p:cNvPr>
          <p:cNvGrpSpPr/>
          <p:nvPr/>
        </p:nvGrpSpPr>
        <p:grpSpPr>
          <a:xfrm>
            <a:off x="4318603" y="1643311"/>
            <a:ext cx="1775239" cy="2050135"/>
            <a:chOff x="6666032" y="1364033"/>
            <a:chExt cx="2059180" cy="2452615"/>
          </a:xfrm>
        </p:grpSpPr>
        <p:sp>
          <p:nvSpPr>
            <p:cNvPr id="46" name="Elipse 102">
              <a:extLst>
                <a:ext uri="{FF2B5EF4-FFF2-40B4-BE49-F238E27FC236}">
                  <a16:creationId xmlns:a16="http://schemas.microsoft.com/office/drawing/2014/main" id="{26F2E633-4ED1-ED28-2EFA-53D8BDECCBB9}"/>
                </a:ext>
              </a:extLst>
            </p:cNvPr>
            <p:cNvSpPr/>
            <p:nvPr/>
          </p:nvSpPr>
          <p:spPr>
            <a:xfrm>
              <a:off x="6666032" y="1364033"/>
              <a:ext cx="2059180" cy="2452615"/>
            </a:xfrm>
            <a:prstGeom prst="ellipse">
              <a:avLst/>
            </a:prstGeom>
            <a:solidFill>
              <a:srgbClr val="C0E3F2"/>
            </a:solidFill>
            <a:ln w="19050" cap="flat" cmpd="sng" algn="ctr">
              <a:noFill/>
              <a:prstDash val="solid"/>
              <a:miter lim="800000"/>
            </a:ln>
            <a:effectLst>
              <a:glow rad="12700">
                <a:srgbClr val="156082">
                  <a:alpha val="97000"/>
                </a:srgbClr>
              </a:glow>
              <a:outerShdw blurRad="50800" dir="7800000" algn="ctr" rotWithShape="0">
                <a:srgbClr val="000000">
                  <a:alpha val="43137"/>
                </a:srgbClr>
              </a:outerShdw>
              <a:softEdge rad="0"/>
            </a:effectLst>
            <a:scene3d>
              <a:camera prst="isometricOffAxis1Top"/>
              <a:lightRig rig="chilly" dir="t"/>
            </a:scene3d>
            <a:sp3d extrusionH="82550" contourW="12700" prstMaterial="metal">
              <a:extrusionClr>
                <a:srgbClr val="FCFDFE"/>
              </a:extrusionClr>
              <a:contourClr>
                <a:schemeClr val="bg1">
                  <a:lumMod val="75000"/>
                </a:scheme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47" name="Imagem 9" descr="Ícone&#10;&#10;Descrição gerada automaticamente">
              <a:extLst>
                <a:ext uri="{FF2B5EF4-FFF2-40B4-BE49-F238E27FC236}">
                  <a16:creationId xmlns:a16="http://schemas.microsoft.com/office/drawing/2014/main" id="{8F0FC62E-1A1D-0950-3541-1EE627AEDAE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7228651" y="1781378"/>
              <a:ext cx="871159" cy="960507"/>
            </a:xfrm>
            <a:prstGeom prst="rect">
              <a:avLst/>
            </a:prstGeom>
          </p:spPr>
        </p:pic>
      </p:grpSp>
      <p:grpSp>
        <p:nvGrpSpPr>
          <p:cNvPr id="149" name="Grupo 148">
            <a:extLst>
              <a:ext uri="{FF2B5EF4-FFF2-40B4-BE49-F238E27FC236}">
                <a16:creationId xmlns:a16="http://schemas.microsoft.com/office/drawing/2014/main" id="{3550FBFB-9CB9-E757-FD8E-254DCB783E36}"/>
              </a:ext>
            </a:extLst>
          </p:cNvPr>
          <p:cNvGrpSpPr/>
          <p:nvPr/>
        </p:nvGrpSpPr>
        <p:grpSpPr>
          <a:xfrm>
            <a:off x="6578639" y="2685287"/>
            <a:ext cx="396319" cy="388622"/>
            <a:chOff x="5725562" y="3167579"/>
            <a:chExt cx="396319" cy="388622"/>
          </a:xfrm>
        </p:grpSpPr>
        <p:sp>
          <p:nvSpPr>
            <p:cNvPr id="150" name="Rectángulo: esquinas redondeadas 91">
              <a:extLst>
                <a:ext uri="{FF2B5EF4-FFF2-40B4-BE49-F238E27FC236}">
                  <a16:creationId xmlns:a16="http://schemas.microsoft.com/office/drawing/2014/main" id="{59FBB5C5-0A2C-68ED-7A2C-090615085F92}"/>
                </a:ext>
              </a:extLst>
            </p:cNvPr>
            <p:cNvSpPr/>
            <p:nvPr/>
          </p:nvSpPr>
          <p:spPr>
            <a:xfrm>
              <a:off x="5725562" y="3180824"/>
              <a:ext cx="396319" cy="375377"/>
            </a:xfrm>
            <a:prstGeom prst="roundRect">
              <a:avLst/>
            </a:prstGeom>
            <a:solidFill>
              <a:srgbClr val="C4E5F2">
                <a:alpha val="20000"/>
              </a:srgbClr>
            </a:solidFill>
            <a:ln>
              <a:noFill/>
            </a:ln>
            <a:effectLst/>
            <a:scene3d>
              <a:camera prst="isometricTopUp"/>
              <a:lightRig rig="chilly" dir="t"/>
            </a:scene3d>
            <a:sp3d extrusionH="95250" contourW="12700" prstMaterial="metal">
              <a:extrusionClr>
                <a:srgbClr val="FCFDFE"/>
              </a:extrusionClr>
              <a:contourClr>
                <a:schemeClr val="bg1">
                  <a:lumMod val="7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1" name="Elipse 150">
              <a:extLst>
                <a:ext uri="{FF2B5EF4-FFF2-40B4-BE49-F238E27FC236}">
                  <a16:creationId xmlns:a16="http://schemas.microsoft.com/office/drawing/2014/main" id="{2883F0CC-8FBA-B9D1-11E0-C6B2BF9E763E}"/>
                </a:ext>
              </a:extLst>
            </p:cNvPr>
            <p:cNvSpPr/>
            <p:nvPr/>
          </p:nvSpPr>
          <p:spPr>
            <a:xfrm>
              <a:off x="5782274" y="3167579"/>
              <a:ext cx="282894" cy="282894"/>
            </a:xfrm>
            <a:prstGeom prst="ellipse">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52" name="Gráfico 151" descr="Inteligencia artificial con relleno sólido">
              <a:extLst>
                <a:ext uri="{FF2B5EF4-FFF2-40B4-BE49-F238E27FC236}">
                  <a16:creationId xmlns:a16="http://schemas.microsoft.com/office/drawing/2014/main" id="{116EA4F0-94F0-9983-013B-41EE119CC1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435" y="3180824"/>
              <a:ext cx="218810" cy="229567"/>
            </a:xfrm>
            <a:prstGeom prst="rect">
              <a:avLst/>
            </a:prstGeom>
          </p:spPr>
        </p:pic>
      </p:grpSp>
      <p:sp>
        <p:nvSpPr>
          <p:cNvPr id="2128" name="CuadroTexto 2127">
            <a:extLst>
              <a:ext uri="{FF2B5EF4-FFF2-40B4-BE49-F238E27FC236}">
                <a16:creationId xmlns:a16="http://schemas.microsoft.com/office/drawing/2014/main" id="{8B40F70D-94B6-0B65-A224-C3DB909C233C}"/>
              </a:ext>
            </a:extLst>
          </p:cNvPr>
          <p:cNvSpPr txBox="1"/>
          <p:nvPr/>
        </p:nvSpPr>
        <p:spPr>
          <a:xfrm>
            <a:off x="4498800" y="2691376"/>
            <a:ext cx="1475795" cy="230832"/>
          </a:xfrm>
          <a:prstGeom prst="rect">
            <a:avLst/>
          </a:prstGeom>
          <a:noFill/>
        </p:spPr>
        <p:txBody>
          <a:bodyPr wrap="square" rtlCol="0">
            <a:spAutoFit/>
          </a:bodyPr>
          <a:lstStyle/>
          <a:p>
            <a:r>
              <a:rPr lang="en-US" sz="900" b="1" noProof="0">
                <a:latin typeface="Calibri" panose="020F0502020204030204" pitchFamily="34" charset="0"/>
                <a:ea typeface="Calibri" panose="020F0502020204030204" pitchFamily="34" charset="0"/>
                <a:cs typeface="Calibri" panose="020F0502020204030204" pitchFamily="34" charset="0"/>
              </a:rPr>
              <a:t>Operator/Evaluator Agent</a:t>
            </a:r>
          </a:p>
        </p:txBody>
      </p:sp>
      <p:sp>
        <p:nvSpPr>
          <p:cNvPr id="2129" name="Text Placeholder 3">
            <a:extLst>
              <a:ext uri="{FF2B5EF4-FFF2-40B4-BE49-F238E27FC236}">
                <a16:creationId xmlns:a16="http://schemas.microsoft.com/office/drawing/2014/main" id="{EEDA3A3D-0E3B-9CD3-54D3-FE5C38592155}"/>
              </a:ext>
            </a:extLst>
          </p:cNvPr>
          <p:cNvSpPr txBox="1">
            <a:spLocks/>
          </p:cNvSpPr>
          <p:nvPr/>
        </p:nvSpPr>
        <p:spPr>
          <a:xfrm>
            <a:off x="354840" y="186174"/>
            <a:ext cx="2173287" cy="307777"/>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noProof="0">
                <a:solidFill>
                  <a:srgbClr val="F14949"/>
                </a:solidFill>
                <a:latin typeface="Santander Headline" panose="020B0504020201020104"/>
              </a:rPr>
              <a:t>Agentic Architecture</a:t>
            </a:r>
          </a:p>
        </p:txBody>
      </p:sp>
      <p:sp>
        <p:nvSpPr>
          <p:cNvPr id="2130" name="CuadroTexto 2129">
            <a:extLst>
              <a:ext uri="{FF2B5EF4-FFF2-40B4-BE49-F238E27FC236}">
                <a16:creationId xmlns:a16="http://schemas.microsoft.com/office/drawing/2014/main" id="{540EE170-2055-DB95-672A-6590F26B3D25}"/>
              </a:ext>
            </a:extLst>
          </p:cNvPr>
          <p:cNvSpPr txBox="1"/>
          <p:nvPr/>
        </p:nvSpPr>
        <p:spPr>
          <a:xfrm>
            <a:off x="267479" y="424191"/>
            <a:ext cx="5350860" cy="276999"/>
          </a:xfrm>
          <a:prstGeom prst="rect">
            <a:avLst/>
          </a:prstGeom>
          <a:noFill/>
        </p:spPr>
        <p:txBody>
          <a:bodyPr wrap="square" rtlCol="0">
            <a:spAutoFit/>
          </a:bodyPr>
          <a:lstStyle/>
          <a:p>
            <a:r>
              <a:rPr lang="en-US" sz="1200" noProof="0">
                <a:solidFill>
                  <a:srgbClr val="F14949"/>
                </a:solidFill>
                <a:latin typeface="Santander Headline" panose="020B0504020201020104"/>
                <a:cs typeface="Arial"/>
              </a:rPr>
              <a:t>FMIS TTIs queries</a:t>
            </a:r>
            <a:endParaRPr lang="en-US" sz="1200" noProof="0">
              <a:solidFill>
                <a:srgbClr val="F14949"/>
              </a:solidFill>
              <a:latin typeface="Santander Headline" panose="020B0504020201020104"/>
            </a:endParaRPr>
          </a:p>
        </p:txBody>
      </p:sp>
      <p:pic>
        <p:nvPicPr>
          <p:cNvPr id="16" name="Graphic 15" descr="Stopwatch with solid fill">
            <a:extLst>
              <a:ext uri="{FF2B5EF4-FFF2-40B4-BE49-F238E27FC236}">
                <a16:creationId xmlns:a16="http://schemas.microsoft.com/office/drawing/2014/main" id="{14EA07F3-4837-5A84-A254-1434B0FB10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70870" y="3491845"/>
            <a:ext cx="360000" cy="360000"/>
          </a:xfrm>
          <a:prstGeom prst="rect">
            <a:avLst/>
          </a:prstGeom>
        </p:spPr>
      </p:pic>
      <p:sp>
        <p:nvSpPr>
          <p:cNvPr id="20" name="TextBox 19">
            <a:extLst>
              <a:ext uri="{FF2B5EF4-FFF2-40B4-BE49-F238E27FC236}">
                <a16:creationId xmlns:a16="http://schemas.microsoft.com/office/drawing/2014/main" id="{B8B9683B-D822-06AC-C6D4-AF1D72A4CECB}"/>
              </a:ext>
            </a:extLst>
          </p:cNvPr>
          <p:cNvSpPr txBox="1"/>
          <p:nvPr/>
        </p:nvSpPr>
        <p:spPr>
          <a:xfrm>
            <a:off x="2942909" y="5947883"/>
            <a:ext cx="777140" cy="261610"/>
          </a:xfrm>
          <a:prstGeom prst="rect">
            <a:avLst/>
          </a:prstGeom>
          <a:noFill/>
        </p:spPr>
        <p:txBody>
          <a:bodyPr wrap="square">
            <a:spAutoFit/>
          </a:bodyPr>
          <a:lstStyle/>
          <a:p>
            <a:pPr algn="ctr"/>
            <a:r>
              <a:rPr lang="en-US" sz="1100" noProof="0"/>
              <a:t>User</a:t>
            </a:r>
            <a:endParaRPr lang="en-US" sz="3600" noProof="0"/>
          </a:p>
        </p:txBody>
      </p:sp>
      <p:grpSp>
        <p:nvGrpSpPr>
          <p:cNvPr id="24" name="Analytics25" descr="{&quot;Key&quot;:&quot;POWER_USER_SHAPE_ICON&quot;,&quot;Value&quot;:&quot;POWER_USER_SHAPE_ICON_STYLE_1&quot;}">
            <a:extLst>
              <a:ext uri="{FF2B5EF4-FFF2-40B4-BE49-F238E27FC236}">
                <a16:creationId xmlns:a16="http://schemas.microsoft.com/office/drawing/2014/main" id="{028E5CDE-ABD6-9AB9-E238-3615B43ED5AD}"/>
              </a:ext>
            </a:extLst>
          </p:cNvPr>
          <p:cNvGrpSpPr>
            <a:grpSpLocks noChangeAspect="1"/>
          </p:cNvGrpSpPr>
          <p:nvPr/>
        </p:nvGrpSpPr>
        <p:grpSpPr>
          <a:xfrm>
            <a:off x="834317" y="5305967"/>
            <a:ext cx="256968" cy="337201"/>
            <a:chOff x="4452938" y="3203575"/>
            <a:chExt cx="400050" cy="495300"/>
          </a:xfrm>
          <a:solidFill>
            <a:schemeClr val="dk1"/>
          </a:solidFill>
        </p:grpSpPr>
        <p:sp>
          <p:nvSpPr>
            <p:cNvPr id="25" name="Freeform 628">
              <a:extLst>
                <a:ext uri="{FF2B5EF4-FFF2-40B4-BE49-F238E27FC236}">
                  <a16:creationId xmlns:a16="http://schemas.microsoft.com/office/drawing/2014/main" id="{39694C02-C525-9756-D059-694EDDC006AA}"/>
                </a:ext>
              </a:extLst>
            </p:cNvPr>
            <p:cNvSpPr>
              <a:spLocks/>
            </p:cNvSpPr>
            <p:nvPr/>
          </p:nvSpPr>
          <p:spPr bwMode="auto">
            <a:xfrm>
              <a:off x="4452938" y="3203575"/>
              <a:ext cx="355600" cy="495300"/>
            </a:xfrm>
            <a:custGeom>
              <a:avLst/>
              <a:gdLst>
                <a:gd name="T0" fmla="*/ 382 w 389"/>
                <a:gd name="T1" fmla="*/ 543 h 543"/>
                <a:gd name="T2" fmla="*/ 8 w 389"/>
                <a:gd name="T3" fmla="*/ 543 h 543"/>
                <a:gd name="T4" fmla="*/ 0 w 389"/>
                <a:gd name="T5" fmla="*/ 536 h 543"/>
                <a:gd name="T6" fmla="*/ 0 w 389"/>
                <a:gd name="T7" fmla="*/ 7 h 543"/>
                <a:gd name="T8" fmla="*/ 8 w 389"/>
                <a:gd name="T9" fmla="*/ 0 h 543"/>
                <a:gd name="T10" fmla="*/ 382 w 389"/>
                <a:gd name="T11" fmla="*/ 0 h 543"/>
                <a:gd name="T12" fmla="*/ 389 w 389"/>
                <a:gd name="T13" fmla="*/ 7 h 543"/>
                <a:gd name="T14" fmla="*/ 389 w 389"/>
                <a:gd name="T15" fmla="*/ 389 h 543"/>
                <a:gd name="T16" fmla="*/ 382 w 389"/>
                <a:gd name="T17" fmla="*/ 396 h 543"/>
                <a:gd name="T18" fmla="*/ 374 w 389"/>
                <a:gd name="T19" fmla="*/ 389 h 543"/>
                <a:gd name="T20" fmla="*/ 374 w 389"/>
                <a:gd name="T21" fmla="*/ 14 h 543"/>
                <a:gd name="T22" fmla="*/ 15 w 389"/>
                <a:gd name="T23" fmla="*/ 14 h 543"/>
                <a:gd name="T24" fmla="*/ 15 w 389"/>
                <a:gd name="T25" fmla="*/ 529 h 543"/>
                <a:gd name="T26" fmla="*/ 374 w 389"/>
                <a:gd name="T27" fmla="*/ 529 h 543"/>
                <a:gd name="T28" fmla="*/ 374 w 389"/>
                <a:gd name="T29" fmla="*/ 518 h 543"/>
                <a:gd name="T30" fmla="*/ 382 w 389"/>
                <a:gd name="T31" fmla="*/ 511 h 543"/>
                <a:gd name="T32" fmla="*/ 389 w 389"/>
                <a:gd name="T33" fmla="*/ 518 h 543"/>
                <a:gd name="T34" fmla="*/ 389 w 389"/>
                <a:gd name="T35" fmla="*/ 536 h 543"/>
                <a:gd name="T36" fmla="*/ 382 w 389"/>
                <a:gd name="T37" fmla="*/ 54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9" h="543">
                  <a:moveTo>
                    <a:pt x="382" y="543"/>
                  </a:moveTo>
                  <a:lnTo>
                    <a:pt x="8" y="543"/>
                  </a:lnTo>
                  <a:cubicBezTo>
                    <a:pt x="4" y="543"/>
                    <a:pt x="0" y="540"/>
                    <a:pt x="0" y="536"/>
                  </a:cubicBezTo>
                  <a:lnTo>
                    <a:pt x="0" y="7"/>
                  </a:lnTo>
                  <a:cubicBezTo>
                    <a:pt x="0" y="3"/>
                    <a:pt x="4" y="0"/>
                    <a:pt x="8" y="0"/>
                  </a:cubicBezTo>
                  <a:lnTo>
                    <a:pt x="382" y="0"/>
                  </a:lnTo>
                  <a:cubicBezTo>
                    <a:pt x="386" y="0"/>
                    <a:pt x="389" y="3"/>
                    <a:pt x="389" y="7"/>
                  </a:cubicBezTo>
                  <a:lnTo>
                    <a:pt x="389" y="389"/>
                  </a:lnTo>
                  <a:cubicBezTo>
                    <a:pt x="389" y="393"/>
                    <a:pt x="386" y="396"/>
                    <a:pt x="382" y="396"/>
                  </a:cubicBezTo>
                  <a:cubicBezTo>
                    <a:pt x="378" y="396"/>
                    <a:pt x="374" y="393"/>
                    <a:pt x="374" y="389"/>
                  </a:cubicBezTo>
                  <a:lnTo>
                    <a:pt x="374" y="14"/>
                  </a:lnTo>
                  <a:lnTo>
                    <a:pt x="15" y="14"/>
                  </a:lnTo>
                  <a:lnTo>
                    <a:pt x="15" y="529"/>
                  </a:lnTo>
                  <a:lnTo>
                    <a:pt x="374" y="529"/>
                  </a:lnTo>
                  <a:lnTo>
                    <a:pt x="374" y="518"/>
                  </a:lnTo>
                  <a:cubicBezTo>
                    <a:pt x="374" y="514"/>
                    <a:pt x="378" y="511"/>
                    <a:pt x="382" y="511"/>
                  </a:cubicBezTo>
                  <a:cubicBezTo>
                    <a:pt x="386" y="511"/>
                    <a:pt x="389" y="514"/>
                    <a:pt x="389" y="518"/>
                  </a:cubicBezTo>
                  <a:lnTo>
                    <a:pt x="389" y="536"/>
                  </a:lnTo>
                  <a:cubicBezTo>
                    <a:pt x="389" y="540"/>
                    <a:pt x="386" y="543"/>
                    <a:pt x="382" y="5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6" name="Freeform 629">
              <a:extLst>
                <a:ext uri="{FF2B5EF4-FFF2-40B4-BE49-F238E27FC236}">
                  <a16:creationId xmlns:a16="http://schemas.microsoft.com/office/drawing/2014/main" id="{4CDE0B4E-5F8A-7BD1-D561-82A5BA118B64}"/>
                </a:ext>
              </a:extLst>
            </p:cNvPr>
            <p:cNvSpPr>
              <a:spLocks noEditPoints="1"/>
            </p:cNvSpPr>
            <p:nvPr/>
          </p:nvSpPr>
          <p:spPr bwMode="auto">
            <a:xfrm>
              <a:off x="4741863" y="3562350"/>
              <a:ext cx="111125" cy="109538"/>
            </a:xfrm>
            <a:custGeom>
              <a:avLst/>
              <a:gdLst>
                <a:gd name="T0" fmla="*/ 13 w 121"/>
                <a:gd name="T1" fmla="*/ 30 h 120"/>
                <a:gd name="T2" fmla="*/ 13 w 121"/>
                <a:gd name="T3" fmla="*/ 30 h 120"/>
                <a:gd name="T4" fmla="*/ 16 w 121"/>
                <a:gd name="T5" fmla="*/ 33 h 120"/>
                <a:gd name="T6" fmla="*/ 85 w 121"/>
                <a:gd name="T7" fmla="*/ 102 h 120"/>
                <a:gd name="T8" fmla="*/ 101 w 121"/>
                <a:gd name="T9" fmla="*/ 102 h 120"/>
                <a:gd name="T10" fmla="*/ 101 w 121"/>
                <a:gd name="T11" fmla="*/ 86 h 120"/>
                <a:gd name="T12" fmla="*/ 32 w 121"/>
                <a:gd name="T13" fmla="*/ 17 h 120"/>
                <a:gd name="T14" fmla="*/ 16 w 121"/>
                <a:gd name="T15" fmla="*/ 33 h 120"/>
                <a:gd name="T16" fmla="*/ 93 w 121"/>
                <a:gd name="T17" fmla="*/ 120 h 120"/>
                <a:gd name="T18" fmla="*/ 75 w 121"/>
                <a:gd name="T19" fmla="*/ 112 h 120"/>
                <a:gd name="T20" fmla="*/ 3 w 121"/>
                <a:gd name="T21" fmla="*/ 40 h 120"/>
                <a:gd name="T22" fmla="*/ 0 w 121"/>
                <a:gd name="T23" fmla="*/ 33 h 120"/>
                <a:gd name="T24" fmla="*/ 3 w 121"/>
                <a:gd name="T25" fmla="*/ 25 h 120"/>
                <a:gd name="T26" fmla="*/ 24 w 121"/>
                <a:gd name="T27" fmla="*/ 4 h 120"/>
                <a:gd name="T28" fmla="*/ 40 w 121"/>
                <a:gd name="T29" fmla="*/ 4 h 120"/>
                <a:gd name="T30" fmla="*/ 111 w 121"/>
                <a:gd name="T31" fmla="*/ 75 h 120"/>
                <a:gd name="T32" fmla="*/ 111 w 121"/>
                <a:gd name="T33" fmla="*/ 112 h 120"/>
                <a:gd name="T34" fmla="*/ 93 w 121"/>
                <a:gd name="T3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120">
                  <a:moveTo>
                    <a:pt x="13" y="30"/>
                  </a:moveTo>
                  <a:lnTo>
                    <a:pt x="13" y="30"/>
                  </a:lnTo>
                  <a:close/>
                  <a:moveTo>
                    <a:pt x="16" y="33"/>
                  </a:moveTo>
                  <a:lnTo>
                    <a:pt x="85" y="102"/>
                  </a:lnTo>
                  <a:cubicBezTo>
                    <a:pt x="89" y="106"/>
                    <a:pt x="97" y="106"/>
                    <a:pt x="101" y="102"/>
                  </a:cubicBezTo>
                  <a:cubicBezTo>
                    <a:pt x="105" y="97"/>
                    <a:pt x="105" y="90"/>
                    <a:pt x="101" y="86"/>
                  </a:cubicBezTo>
                  <a:lnTo>
                    <a:pt x="32" y="17"/>
                  </a:lnTo>
                  <a:lnTo>
                    <a:pt x="16" y="33"/>
                  </a:lnTo>
                  <a:close/>
                  <a:moveTo>
                    <a:pt x="93" y="120"/>
                  </a:moveTo>
                  <a:cubicBezTo>
                    <a:pt x="86" y="120"/>
                    <a:pt x="80" y="117"/>
                    <a:pt x="75" y="112"/>
                  </a:cubicBezTo>
                  <a:lnTo>
                    <a:pt x="3" y="40"/>
                  </a:lnTo>
                  <a:cubicBezTo>
                    <a:pt x="1" y="38"/>
                    <a:pt x="0" y="35"/>
                    <a:pt x="0" y="33"/>
                  </a:cubicBezTo>
                  <a:cubicBezTo>
                    <a:pt x="0" y="30"/>
                    <a:pt x="1" y="27"/>
                    <a:pt x="3" y="25"/>
                  </a:cubicBezTo>
                  <a:lnTo>
                    <a:pt x="24" y="4"/>
                  </a:lnTo>
                  <a:cubicBezTo>
                    <a:pt x="28" y="0"/>
                    <a:pt x="35" y="0"/>
                    <a:pt x="40" y="4"/>
                  </a:cubicBezTo>
                  <a:lnTo>
                    <a:pt x="111" y="75"/>
                  </a:lnTo>
                  <a:cubicBezTo>
                    <a:pt x="121" y="86"/>
                    <a:pt x="121" y="102"/>
                    <a:pt x="111" y="112"/>
                  </a:cubicBezTo>
                  <a:cubicBezTo>
                    <a:pt x="106" y="117"/>
                    <a:pt x="100" y="120"/>
                    <a:pt x="93" y="1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7" name="Freeform 630">
              <a:extLst>
                <a:ext uri="{FF2B5EF4-FFF2-40B4-BE49-F238E27FC236}">
                  <a16:creationId xmlns:a16="http://schemas.microsoft.com/office/drawing/2014/main" id="{F1FE5482-2CAC-64E9-FE99-CE6F894C203C}"/>
                </a:ext>
              </a:extLst>
            </p:cNvPr>
            <p:cNvSpPr>
              <a:spLocks/>
            </p:cNvSpPr>
            <p:nvPr/>
          </p:nvSpPr>
          <p:spPr bwMode="auto">
            <a:xfrm>
              <a:off x="4729163" y="3549650"/>
              <a:ext cx="44450" cy="44450"/>
            </a:xfrm>
            <a:custGeom>
              <a:avLst/>
              <a:gdLst>
                <a:gd name="T0" fmla="*/ 25 w 49"/>
                <a:gd name="T1" fmla="*/ 48 h 48"/>
                <a:gd name="T2" fmla="*/ 19 w 49"/>
                <a:gd name="T3" fmla="*/ 46 h 48"/>
                <a:gd name="T4" fmla="*/ 3 w 49"/>
                <a:gd name="T5" fmla="*/ 30 h 48"/>
                <a:gd name="T6" fmla="*/ 3 w 49"/>
                <a:gd name="T7" fmla="*/ 20 h 48"/>
                <a:gd name="T8" fmla="*/ 14 w 49"/>
                <a:gd name="T9" fmla="*/ 20 h 48"/>
                <a:gd name="T10" fmla="*/ 25 w 49"/>
                <a:gd name="T11" fmla="*/ 30 h 48"/>
                <a:gd name="T12" fmla="*/ 31 w 49"/>
                <a:gd name="T13" fmla="*/ 24 h 48"/>
                <a:gd name="T14" fmla="*/ 20 w 49"/>
                <a:gd name="T15" fmla="*/ 13 h 48"/>
                <a:gd name="T16" fmla="*/ 20 w 49"/>
                <a:gd name="T17" fmla="*/ 3 h 48"/>
                <a:gd name="T18" fmla="*/ 30 w 49"/>
                <a:gd name="T19" fmla="*/ 3 h 48"/>
                <a:gd name="T20" fmla="*/ 46 w 49"/>
                <a:gd name="T21" fmla="*/ 19 h 48"/>
                <a:gd name="T22" fmla="*/ 46 w 49"/>
                <a:gd name="T23" fmla="*/ 29 h 48"/>
                <a:gd name="T24" fmla="*/ 30 w 49"/>
                <a:gd name="T25" fmla="*/ 46 h 48"/>
                <a:gd name="T26" fmla="*/ 25 w 49"/>
                <a:gd name="T2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48">
                  <a:moveTo>
                    <a:pt x="25" y="48"/>
                  </a:moveTo>
                  <a:cubicBezTo>
                    <a:pt x="23" y="48"/>
                    <a:pt x="21" y="47"/>
                    <a:pt x="19" y="46"/>
                  </a:cubicBezTo>
                  <a:lnTo>
                    <a:pt x="3" y="30"/>
                  </a:lnTo>
                  <a:cubicBezTo>
                    <a:pt x="0" y="27"/>
                    <a:pt x="0" y="22"/>
                    <a:pt x="3" y="20"/>
                  </a:cubicBezTo>
                  <a:cubicBezTo>
                    <a:pt x="6" y="17"/>
                    <a:pt x="11" y="17"/>
                    <a:pt x="14" y="20"/>
                  </a:cubicBezTo>
                  <a:lnTo>
                    <a:pt x="25" y="30"/>
                  </a:lnTo>
                  <a:lnTo>
                    <a:pt x="31" y="24"/>
                  </a:lnTo>
                  <a:lnTo>
                    <a:pt x="20" y="13"/>
                  </a:lnTo>
                  <a:cubicBezTo>
                    <a:pt x="17" y="10"/>
                    <a:pt x="17" y="6"/>
                    <a:pt x="20" y="3"/>
                  </a:cubicBezTo>
                  <a:cubicBezTo>
                    <a:pt x="23" y="0"/>
                    <a:pt x="27" y="0"/>
                    <a:pt x="30" y="3"/>
                  </a:cubicBezTo>
                  <a:lnTo>
                    <a:pt x="46" y="19"/>
                  </a:lnTo>
                  <a:cubicBezTo>
                    <a:pt x="49" y="22"/>
                    <a:pt x="49" y="27"/>
                    <a:pt x="46" y="29"/>
                  </a:cubicBezTo>
                  <a:lnTo>
                    <a:pt x="30" y="46"/>
                  </a:lnTo>
                  <a:cubicBezTo>
                    <a:pt x="28" y="47"/>
                    <a:pt x="26" y="48"/>
                    <a:pt x="25" y="4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8" name="Freeform 631">
              <a:extLst>
                <a:ext uri="{FF2B5EF4-FFF2-40B4-BE49-F238E27FC236}">
                  <a16:creationId xmlns:a16="http://schemas.microsoft.com/office/drawing/2014/main" id="{73E26193-E710-92E5-37B2-31E550AF1C55}"/>
                </a:ext>
              </a:extLst>
            </p:cNvPr>
            <p:cNvSpPr>
              <a:spLocks noEditPoints="1"/>
            </p:cNvSpPr>
            <p:nvPr/>
          </p:nvSpPr>
          <p:spPr bwMode="auto">
            <a:xfrm>
              <a:off x="4594226" y="3414713"/>
              <a:ext cx="188913" cy="180975"/>
            </a:xfrm>
            <a:custGeom>
              <a:avLst/>
              <a:gdLst>
                <a:gd name="T0" fmla="*/ 104 w 207"/>
                <a:gd name="T1" fmla="*/ 23 h 198"/>
                <a:gd name="T2" fmla="*/ 47 w 207"/>
                <a:gd name="T3" fmla="*/ 47 h 198"/>
                <a:gd name="T4" fmla="*/ 47 w 207"/>
                <a:gd name="T5" fmla="*/ 160 h 198"/>
                <a:gd name="T6" fmla="*/ 104 w 207"/>
                <a:gd name="T7" fmla="*/ 183 h 198"/>
                <a:gd name="T8" fmla="*/ 160 w 207"/>
                <a:gd name="T9" fmla="*/ 160 h 198"/>
                <a:gd name="T10" fmla="*/ 184 w 207"/>
                <a:gd name="T11" fmla="*/ 103 h 198"/>
                <a:gd name="T12" fmla="*/ 160 w 207"/>
                <a:gd name="T13" fmla="*/ 47 h 198"/>
                <a:gd name="T14" fmla="*/ 104 w 207"/>
                <a:gd name="T15" fmla="*/ 23 h 198"/>
                <a:gd name="T16" fmla="*/ 104 w 207"/>
                <a:gd name="T17" fmla="*/ 198 h 198"/>
                <a:gd name="T18" fmla="*/ 37 w 207"/>
                <a:gd name="T19" fmla="*/ 170 h 198"/>
                <a:gd name="T20" fmla="*/ 37 w 207"/>
                <a:gd name="T21" fmla="*/ 36 h 198"/>
                <a:gd name="T22" fmla="*/ 171 w 207"/>
                <a:gd name="T23" fmla="*/ 36 h 198"/>
                <a:gd name="T24" fmla="*/ 171 w 207"/>
                <a:gd name="T25" fmla="*/ 170 h 198"/>
                <a:gd name="T26" fmla="*/ 104 w 207"/>
                <a:gd name="T2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 h="198">
                  <a:moveTo>
                    <a:pt x="104" y="23"/>
                  </a:moveTo>
                  <a:cubicBezTo>
                    <a:pt x="82" y="23"/>
                    <a:pt x="62" y="32"/>
                    <a:pt x="47" y="47"/>
                  </a:cubicBezTo>
                  <a:cubicBezTo>
                    <a:pt x="16" y="78"/>
                    <a:pt x="16" y="129"/>
                    <a:pt x="47" y="160"/>
                  </a:cubicBezTo>
                  <a:cubicBezTo>
                    <a:pt x="62" y="175"/>
                    <a:pt x="82" y="183"/>
                    <a:pt x="104" y="183"/>
                  </a:cubicBezTo>
                  <a:cubicBezTo>
                    <a:pt x="125" y="183"/>
                    <a:pt x="145" y="175"/>
                    <a:pt x="160" y="160"/>
                  </a:cubicBezTo>
                  <a:cubicBezTo>
                    <a:pt x="175" y="145"/>
                    <a:pt x="184" y="125"/>
                    <a:pt x="184" y="103"/>
                  </a:cubicBezTo>
                  <a:cubicBezTo>
                    <a:pt x="184" y="82"/>
                    <a:pt x="175" y="62"/>
                    <a:pt x="160" y="47"/>
                  </a:cubicBezTo>
                  <a:cubicBezTo>
                    <a:pt x="145" y="32"/>
                    <a:pt x="125" y="23"/>
                    <a:pt x="104" y="23"/>
                  </a:cubicBezTo>
                  <a:close/>
                  <a:moveTo>
                    <a:pt x="104" y="198"/>
                  </a:moveTo>
                  <a:cubicBezTo>
                    <a:pt x="79" y="198"/>
                    <a:pt x="55" y="189"/>
                    <a:pt x="37" y="170"/>
                  </a:cubicBezTo>
                  <a:cubicBezTo>
                    <a:pt x="0" y="133"/>
                    <a:pt x="0" y="73"/>
                    <a:pt x="37" y="36"/>
                  </a:cubicBezTo>
                  <a:cubicBezTo>
                    <a:pt x="74" y="0"/>
                    <a:pt x="134" y="0"/>
                    <a:pt x="171" y="36"/>
                  </a:cubicBezTo>
                  <a:cubicBezTo>
                    <a:pt x="207" y="73"/>
                    <a:pt x="207" y="133"/>
                    <a:pt x="171" y="170"/>
                  </a:cubicBezTo>
                  <a:cubicBezTo>
                    <a:pt x="152" y="189"/>
                    <a:pt x="128" y="198"/>
                    <a:pt x="104" y="19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29" name="Freeform 632">
              <a:extLst>
                <a:ext uri="{FF2B5EF4-FFF2-40B4-BE49-F238E27FC236}">
                  <a16:creationId xmlns:a16="http://schemas.microsoft.com/office/drawing/2014/main" id="{0D2EA08F-AE18-7759-B0BD-12127BFA6641}"/>
                </a:ext>
              </a:extLst>
            </p:cNvPr>
            <p:cNvSpPr>
              <a:spLocks noEditPoints="1"/>
            </p:cNvSpPr>
            <p:nvPr/>
          </p:nvSpPr>
          <p:spPr bwMode="auto">
            <a:xfrm>
              <a:off x="4489451" y="3452813"/>
              <a:ext cx="63500" cy="101600"/>
            </a:xfrm>
            <a:custGeom>
              <a:avLst/>
              <a:gdLst>
                <a:gd name="T0" fmla="*/ 15 w 70"/>
                <a:gd name="T1" fmla="*/ 98 h 112"/>
                <a:gd name="T2" fmla="*/ 56 w 70"/>
                <a:gd name="T3" fmla="*/ 98 h 112"/>
                <a:gd name="T4" fmla="*/ 56 w 70"/>
                <a:gd name="T5" fmla="*/ 15 h 112"/>
                <a:gd name="T6" fmla="*/ 15 w 70"/>
                <a:gd name="T7" fmla="*/ 15 h 112"/>
                <a:gd name="T8" fmla="*/ 15 w 70"/>
                <a:gd name="T9" fmla="*/ 98 h 112"/>
                <a:gd name="T10" fmla="*/ 63 w 70"/>
                <a:gd name="T11" fmla="*/ 112 h 112"/>
                <a:gd name="T12" fmla="*/ 7 w 70"/>
                <a:gd name="T13" fmla="*/ 112 h 112"/>
                <a:gd name="T14" fmla="*/ 0 w 70"/>
                <a:gd name="T15" fmla="*/ 105 h 112"/>
                <a:gd name="T16" fmla="*/ 0 w 70"/>
                <a:gd name="T17" fmla="*/ 7 h 112"/>
                <a:gd name="T18" fmla="*/ 7 w 70"/>
                <a:gd name="T19" fmla="*/ 0 h 112"/>
                <a:gd name="T20" fmla="*/ 63 w 70"/>
                <a:gd name="T21" fmla="*/ 0 h 112"/>
                <a:gd name="T22" fmla="*/ 70 w 70"/>
                <a:gd name="T23" fmla="*/ 7 h 112"/>
                <a:gd name="T24" fmla="*/ 70 w 70"/>
                <a:gd name="T25" fmla="*/ 105 h 112"/>
                <a:gd name="T26" fmla="*/ 63 w 70"/>
                <a:gd name="T2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112">
                  <a:moveTo>
                    <a:pt x="15" y="98"/>
                  </a:moveTo>
                  <a:lnTo>
                    <a:pt x="56" y="98"/>
                  </a:lnTo>
                  <a:lnTo>
                    <a:pt x="56" y="15"/>
                  </a:lnTo>
                  <a:lnTo>
                    <a:pt x="15" y="15"/>
                  </a:lnTo>
                  <a:lnTo>
                    <a:pt x="15" y="98"/>
                  </a:lnTo>
                  <a:close/>
                  <a:moveTo>
                    <a:pt x="63" y="112"/>
                  </a:moveTo>
                  <a:lnTo>
                    <a:pt x="7" y="112"/>
                  </a:lnTo>
                  <a:cubicBezTo>
                    <a:pt x="3" y="112"/>
                    <a:pt x="0" y="109"/>
                    <a:pt x="0" y="105"/>
                  </a:cubicBezTo>
                  <a:lnTo>
                    <a:pt x="0" y="7"/>
                  </a:lnTo>
                  <a:cubicBezTo>
                    <a:pt x="0" y="3"/>
                    <a:pt x="3" y="0"/>
                    <a:pt x="7" y="0"/>
                  </a:cubicBezTo>
                  <a:lnTo>
                    <a:pt x="63" y="0"/>
                  </a:lnTo>
                  <a:cubicBezTo>
                    <a:pt x="67" y="0"/>
                    <a:pt x="70" y="3"/>
                    <a:pt x="70" y="7"/>
                  </a:cubicBezTo>
                  <a:lnTo>
                    <a:pt x="70" y="105"/>
                  </a:lnTo>
                  <a:cubicBezTo>
                    <a:pt x="70" y="109"/>
                    <a:pt x="67" y="112"/>
                    <a:pt x="63" y="1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30" name="Freeform 633">
              <a:extLst>
                <a:ext uri="{FF2B5EF4-FFF2-40B4-BE49-F238E27FC236}">
                  <a16:creationId xmlns:a16="http://schemas.microsoft.com/office/drawing/2014/main" id="{31602AD8-B7C0-A65C-AC96-045F3660A232}"/>
                </a:ext>
              </a:extLst>
            </p:cNvPr>
            <p:cNvSpPr>
              <a:spLocks/>
            </p:cNvSpPr>
            <p:nvPr/>
          </p:nvSpPr>
          <p:spPr bwMode="auto">
            <a:xfrm>
              <a:off x="4579938" y="3392488"/>
              <a:ext cx="63500" cy="161925"/>
            </a:xfrm>
            <a:custGeom>
              <a:avLst/>
              <a:gdLst>
                <a:gd name="T0" fmla="*/ 23 w 70"/>
                <a:gd name="T1" fmla="*/ 177 h 177"/>
                <a:gd name="T2" fmla="*/ 7 w 70"/>
                <a:gd name="T3" fmla="*/ 177 h 177"/>
                <a:gd name="T4" fmla="*/ 0 w 70"/>
                <a:gd name="T5" fmla="*/ 170 h 177"/>
                <a:gd name="T6" fmla="*/ 0 w 70"/>
                <a:gd name="T7" fmla="*/ 7 h 177"/>
                <a:gd name="T8" fmla="*/ 7 w 70"/>
                <a:gd name="T9" fmla="*/ 0 h 177"/>
                <a:gd name="T10" fmla="*/ 63 w 70"/>
                <a:gd name="T11" fmla="*/ 0 h 177"/>
                <a:gd name="T12" fmla="*/ 70 w 70"/>
                <a:gd name="T13" fmla="*/ 7 h 177"/>
                <a:gd name="T14" fmla="*/ 70 w 70"/>
                <a:gd name="T15" fmla="*/ 40 h 177"/>
                <a:gd name="T16" fmla="*/ 63 w 70"/>
                <a:gd name="T17" fmla="*/ 47 h 177"/>
                <a:gd name="T18" fmla="*/ 56 w 70"/>
                <a:gd name="T19" fmla="*/ 40 h 177"/>
                <a:gd name="T20" fmla="*/ 56 w 70"/>
                <a:gd name="T21" fmla="*/ 15 h 177"/>
                <a:gd name="T22" fmla="*/ 15 w 70"/>
                <a:gd name="T23" fmla="*/ 15 h 177"/>
                <a:gd name="T24" fmla="*/ 15 w 70"/>
                <a:gd name="T25" fmla="*/ 163 h 177"/>
                <a:gd name="T26" fmla="*/ 23 w 70"/>
                <a:gd name="T27" fmla="*/ 163 h 177"/>
                <a:gd name="T28" fmla="*/ 30 w 70"/>
                <a:gd name="T29" fmla="*/ 170 h 177"/>
                <a:gd name="T30" fmla="*/ 23 w 70"/>
                <a:gd name="T31"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177">
                  <a:moveTo>
                    <a:pt x="23" y="177"/>
                  </a:moveTo>
                  <a:lnTo>
                    <a:pt x="7" y="177"/>
                  </a:lnTo>
                  <a:cubicBezTo>
                    <a:pt x="3" y="177"/>
                    <a:pt x="0" y="174"/>
                    <a:pt x="0" y="170"/>
                  </a:cubicBezTo>
                  <a:lnTo>
                    <a:pt x="0" y="7"/>
                  </a:lnTo>
                  <a:cubicBezTo>
                    <a:pt x="0" y="3"/>
                    <a:pt x="3" y="0"/>
                    <a:pt x="7" y="0"/>
                  </a:cubicBezTo>
                  <a:lnTo>
                    <a:pt x="63" y="0"/>
                  </a:lnTo>
                  <a:cubicBezTo>
                    <a:pt x="67" y="0"/>
                    <a:pt x="70" y="3"/>
                    <a:pt x="70" y="7"/>
                  </a:cubicBezTo>
                  <a:lnTo>
                    <a:pt x="70" y="40"/>
                  </a:lnTo>
                  <a:cubicBezTo>
                    <a:pt x="70" y="44"/>
                    <a:pt x="67" y="47"/>
                    <a:pt x="63" y="47"/>
                  </a:cubicBezTo>
                  <a:cubicBezTo>
                    <a:pt x="59" y="47"/>
                    <a:pt x="56" y="44"/>
                    <a:pt x="56" y="40"/>
                  </a:cubicBezTo>
                  <a:lnTo>
                    <a:pt x="56" y="15"/>
                  </a:lnTo>
                  <a:lnTo>
                    <a:pt x="15" y="15"/>
                  </a:lnTo>
                  <a:lnTo>
                    <a:pt x="15" y="163"/>
                  </a:lnTo>
                  <a:lnTo>
                    <a:pt x="23" y="163"/>
                  </a:lnTo>
                  <a:cubicBezTo>
                    <a:pt x="27" y="163"/>
                    <a:pt x="30" y="166"/>
                    <a:pt x="30" y="170"/>
                  </a:cubicBezTo>
                  <a:cubicBezTo>
                    <a:pt x="30" y="174"/>
                    <a:pt x="27" y="177"/>
                    <a:pt x="23"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31" name="Freeform 634">
              <a:extLst>
                <a:ext uri="{FF2B5EF4-FFF2-40B4-BE49-F238E27FC236}">
                  <a16:creationId xmlns:a16="http://schemas.microsoft.com/office/drawing/2014/main" id="{9F8DF872-DCE3-F5D9-DA3C-047C2CE4039C}"/>
                </a:ext>
              </a:extLst>
            </p:cNvPr>
            <p:cNvSpPr>
              <a:spLocks/>
            </p:cNvSpPr>
            <p:nvPr/>
          </p:nvSpPr>
          <p:spPr bwMode="auto">
            <a:xfrm>
              <a:off x="4630738" y="3473450"/>
              <a:ext cx="12700" cy="80963"/>
            </a:xfrm>
            <a:custGeom>
              <a:avLst/>
              <a:gdLst>
                <a:gd name="T0" fmla="*/ 7 w 14"/>
                <a:gd name="T1" fmla="*/ 89 h 89"/>
                <a:gd name="T2" fmla="*/ 0 w 14"/>
                <a:gd name="T3" fmla="*/ 82 h 89"/>
                <a:gd name="T4" fmla="*/ 0 w 14"/>
                <a:gd name="T5" fmla="*/ 8 h 89"/>
                <a:gd name="T6" fmla="*/ 7 w 14"/>
                <a:gd name="T7" fmla="*/ 0 h 89"/>
                <a:gd name="T8" fmla="*/ 14 w 14"/>
                <a:gd name="T9" fmla="*/ 8 h 89"/>
                <a:gd name="T10" fmla="*/ 14 w 14"/>
                <a:gd name="T11" fmla="*/ 82 h 89"/>
                <a:gd name="T12" fmla="*/ 7 w 14"/>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14" h="89">
                  <a:moveTo>
                    <a:pt x="7" y="89"/>
                  </a:moveTo>
                  <a:cubicBezTo>
                    <a:pt x="3" y="89"/>
                    <a:pt x="0" y="86"/>
                    <a:pt x="0" y="82"/>
                  </a:cubicBezTo>
                  <a:lnTo>
                    <a:pt x="0" y="8"/>
                  </a:lnTo>
                  <a:cubicBezTo>
                    <a:pt x="0" y="4"/>
                    <a:pt x="3" y="0"/>
                    <a:pt x="7" y="0"/>
                  </a:cubicBezTo>
                  <a:cubicBezTo>
                    <a:pt x="11" y="0"/>
                    <a:pt x="14" y="4"/>
                    <a:pt x="14" y="8"/>
                  </a:cubicBezTo>
                  <a:lnTo>
                    <a:pt x="14" y="82"/>
                  </a:lnTo>
                  <a:cubicBezTo>
                    <a:pt x="14" y="86"/>
                    <a:pt x="11" y="89"/>
                    <a:pt x="7" y="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32" name="Freeform 635">
              <a:extLst>
                <a:ext uri="{FF2B5EF4-FFF2-40B4-BE49-F238E27FC236}">
                  <a16:creationId xmlns:a16="http://schemas.microsoft.com/office/drawing/2014/main" id="{6B9E7FE6-BBF7-E707-8034-DF696DD62BD8}"/>
                </a:ext>
              </a:extLst>
            </p:cNvPr>
            <p:cNvSpPr>
              <a:spLocks/>
            </p:cNvSpPr>
            <p:nvPr/>
          </p:nvSpPr>
          <p:spPr bwMode="auto">
            <a:xfrm>
              <a:off x="4670426" y="3308350"/>
              <a:ext cx="63500" cy="117475"/>
            </a:xfrm>
            <a:custGeom>
              <a:avLst/>
              <a:gdLst>
                <a:gd name="T0" fmla="*/ 63 w 70"/>
                <a:gd name="T1" fmla="*/ 129 h 129"/>
                <a:gd name="T2" fmla="*/ 56 w 70"/>
                <a:gd name="T3" fmla="*/ 122 h 129"/>
                <a:gd name="T4" fmla="*/ 56 w 70"/>
                <a:gd name="T5" fmla="*/ 15 h 129"/>
                <a:gd name="T6" fmla="*/ 15 w 70"/>
                <a:gd name="T7" fmla="*/ 15 h 129"/>
                <a:gd name="T8" fmla="*/ 15 w 70"/>
                <a:gd name="T9" fmla="*/ 115 h 129"/>
                <a:gd name="T10" fmla="*/ 8 w 70"/>
                <a:gd name="T11" fmla="*/ 122 h 129"/>
                <a:gd name="T12" fmla="*/ 0 w 70"/>
                <a:gd name="T13" fmla="*/ 115 h 129"/>
                <a:gd name="T14" fmla="*/ 0 w 70"/>
                <a:gd name="T15" fmla="*/ 7 h 129"/>
                <a:gd name="T16" fmla="*/ 8 w 70"/>
                <a:gd name="T17" fmla="*/ 0 h 129"/>
                <a:gd name="T18" fmla="*/ 63 w 70"/>
                <a:gd name="T19" fmla="*/ 0 h 129"/>
                <a:gd name="T20" fmla="*/ 70 w 70"/>
                <a:gd name="T21" fmla="*/ 7 h 129"/>
                <a:gd name="T22" fmla="*/ 70 w 70"/>
                <a:gd name="T23" fmla="*/ 122 h 129"/>
                <a:gd name="T24" fmla="*/ 63 w 70"/>
                <a:gd name="T25"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29">
                  <a:moveTo>
                    <a:pt x="63" y="129"/>
                  </a:moveTo>
                  <a:cubicBezTo>
                    <a:pt x="59" y="129"/>
                    <a:pt x="56" y="126"/>
                    <a:pt x="56" y="122"/>
                  </a:cubicBezTo>
                  <a:lnTo>
                    <a:pt x="56" y="15"/>
                  </a:lnTo>
                  <a:lnTo>
                    <a:pt x="15" y="15"/>
                  </a:lnTo>
                  <a:lnTo>
                    <a:pt x="15" y="115"/>
                  </a:lnTo>
                  <a:cubicBezTo>
                    <a:pt x="15" y="119"/>
                    <a:pt x="12" y="122"/>
                    <a:pt x="8" y="122"/>
                  </a:cubicBezTo>
                  <a:cubicBezTo>
                    <a:pt x="4" y="122"/>
                    <a:pt x="0" y="119"/>
                    <a:pt x="0" y="115"/>
                  </a:cubicBezTo>
                  <a:lnTo>
                    <a:pt x="0" y="7"/>
                  </a:lnTo>
                  <a:cubicBezTo>
                    <a:pt x="0" y="3"/>
                    <a:pt x="4" y="0"/>
                    <a:pt x="8" y="0"/>
                  </a:cubicBezTo>
                  <a:lnTo>
                    <a:pt x="63" y="0"/>
                  </a:lnTo>
                  <a:cubicBezTo>
                    <a:pt x="67" y="0"/>
                    <a:pt x="70" y="3"/>
                    <a:pt x="70" y="7"/>
                  </a:cubicBezTo>
                  <a:lnTo>
                    <a:pt x="70" y="122"/>
                  </a:lnTo>
                  <a:cubicBezTo>
                    <a:pt x="70" y="126"/>
                    <a:pt x="67" y="129"/>
                    <a:pt x="63"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33" name="Freeform 636">
              <a:extLst>
                <a:ext uri="{FF2B5EF4-FFF2-40B4-BE49-F238E27FC236}">
                  <a16:creationId xmlns:a16="http://schemas.microsoft.com/office/drawing/2014/main" id="{3D6BE2B9-0F26-D1AC-A8FD-DEB7EDD12F5A}"/>
                </a:ext>
              </a:extLst>
            </p:cNvPr>
            <p:cNvSpPr>
              <a:spLocks/>
            </p:cNvSpPr>
            <p:nvPr/>
          </p:nvSpPr>
          <p:spPr bwMode="auto">
            <a:xfrm>
              <a:off x="4670426" y="3448050"/>
              <a:ext cx="63500" cy="106363"/>
            </a:xfrm>
            <a:custGeom>
              <a:avLst/>
              <a:gdLst>
                <a:gd name="T0" fmla="*/ 63 w 70"/>
                <a:gd name="T1" fmla="*/ 116 h 116"/>
                <a:gd name="T2" fmla="*/ 8 w 70"/>
                <a:gd name="T3" fmla="*/ 116 h 116"/>
                <a:gd name="T4" fmla="*/ 0 w 70"/>
                <a:gd name="T5" fmla="*/ 109 h 116"/>
                <a:gd name="T6" fmla="*/ 0 w 70"/>
                <a:gd name="T7" fmla="*/ 7 h 116"/>
                <a:gd name="T8" fmla="*/ 8 w 70"/>
                <a:gd name="T9" fmla="*/ 0 h 116"/>
                <a:gd name="T10" fmla="*/ 15 w 70"/>
                <a:gd name="T11" fmla="*/ 7 h 116"/>
                <a:gd name="T12" fmla="*/ 15 w 70"/>
                <a:gd name="T13" fmla="*/ 102 h 116"/>
                <a:gd name="T14" fmla="*/ 56 w 70"/>
                <a:gd name="T15" fmla="*/ 102 h 116"/>
                <a:gd name="T16" fmla="*/ 56 w 70"/>
                <a:gd name="T17" fmla="*/ 14 h 116"/>
                <a:gd name="T18" fmla="*/ 63 w 70"/>
                <a:gd name="T19" fmla="*/ 7 h 116"/>
                <a:gd name="T20" fmla="*/ 70 w 70"/>
                <a:gd name="T21" fmla="*/ 14 h 116"/>
                <a:gd name="T22" fmla="*/ 70 w 70"/>
                <a:gd name="T23" fmla="*/ 109 h 116"/>
                <a:gd name="T24" fmla="*/ 63 w 70"/>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16">
                  <a:moveTo>
                    <a:pt x="63" y="116"/>
                  </a:moveTo>
                  <a:lnTo>
                    <a:pt x="8" y="116"/>
                  </a:lnTo>
                  <a:cubicBezTo>
                    <a:pt x="4" y="116"/>
                    <a:pt x="0" y="113"/>
                    <a:pt x="0" y="109"/>
                  </a:cubicBezTo>
                  <a:lnTo>
                    <a:pt x="0" y="7"/>
                  </a:lnTo>
                  <a:cubicBezTo>
                    <a:pt x="0" y="3"/>
                    <a:pt x="4" y="0"/>
                    <a:pt x="8" y="0"/>
                  </a:cubicBezTo>
                  <a:cubicBezTo>
                    <a:pt x="12" y="0"/>
                    <a:pt x="15" y="3"/>
                    <a:pt x="15" y="7"/>
                  </a:cubicBezTo>
                  <a:lnTo>
                    <a:pt x="15" y="102"/>
                  </a:lnTo>
                  <a:lnTo>
                    <a:pt x="56" y="102"/>
                  </a:lnTo>
                  <a:lnTo>
                    <a:pt x="56" y="14"/>
                  </a:lnTo>
                  <a:cubicBezTo>
                    <a:pt x="56" y="10"/>
                    <a:pt x="59" y="7"/>
                    <a:pt x="63" y="7"/>
                  </a:cubicBezTo>
                  <a:cubicBezTo>
                    <a:pt x="67" y="7"/>
                    <a:pt x="70" y="10"/>
                    <a:pt x="70" y="14"/>
                  </a:cubicBezTo>
                  <a:lnTo>
                    <a:pt x="70" y="109"/>
                  </a:lnTo>
                  <a:cubicBezTo>
                    <a:pt x="70" y="113"/>
                    <a:pt x="67" y="116"/>
                    <a:pt x="63" y="11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grpSp>
      <p:cxnSp>
        <p:nvCxnSpPr>
          <p:cNvPr id="49" name="Conector recto de flecha 2108">
            <a:extLst>
              <a:ext uri="{FF2B5EF4-FFF2-40B4-BE49-F238E27FC236}">
                <a16:creationId xmlns:a16="http://schemas.microsoft.com/office/drawing/2014/main" id="{E7D1E9B0-6359-4810-0AB8-793391535812}"/>
              </a:ext>
            </a:extLst>
          </p:cNvPr>
          <p:cNvCxnSpPr>
            <a:cxnSpLocks/>
            <a:endCxn id="224" idx="3"/>
          </p:cNvCxnSpPr>
          <p:nvPr/>
        </p:nvCxnSpPr>
        <p:spPr>
          <a:xfrm flipH="1">
            <a:off x="1560784" y="5407769"/>
            <a:ext cx="1339359"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66" name="Imagen 2" descr="NTT Data - Red Seguridad">
            <a:extLst>
              <a:ext uri="{FF2B5EF4-FFF2-40B4-BE49-F238E27FC236}">
                <a16:creationId xmlns:a16="http://schemas.microsoft.com/office/drawing/2014/main" id="{3C639B22-CC8F-DBA3-0D2D-C1B0A6B87832}"/>
              </a:ext>
            </a:extLst>
          </p:cNvPr>
          <p:cNvPicPr>
            <a:picLocks noChangeAspect="1"/>
          </p:cNvPicPr>
          <p:nvPr/>
        </p:nvPicPr>
        <p:blipFill>
          <a:blip r:embed="rId14"/>
          <a:stretch>
            <a:fillRect/>
          </a:stretch>
        </p:blipFill>
        <p:spPr>
          <a:xfrm>
            <a:off x="10881313" y="-202669"/>
            <a:ext cx="1166998" cy="847775"/>
          </a:xfrm>
          <a:prstGeom prst="rect">
            <a:avLst/>
          </a:prstGeom>
        </p:spPr>
      </p:pic>
      <p:pic>
        <p:nvPicPr>
          <p:cNvPr id="67" name="Picture 66">
            <a:extLst>
              <a:ext uri="{FF2B5EF4-FFF2-40B4-BE49-F238E27FC236}">
                <a16:creationId xmlns:a16="http://schemas.microsoft.com/office/drawing/2014/main" id="{ED9E9609-D9CD-6E2A-2728-D28A9E780898}"/>
              </a:ext>
            </a:extLst>
          </p:cNvPr>
          <p:cNvPicPr>
            <a:picLocks noChangeAspect="1"/>
          </p:cNvPicPr>
          <p:nvPr/>
        </p:nvPicPr>
        <p:blipFill>
          <a:blip r:embed="rId15"/>
          <a:srcRect r="22480"/>
          <a:stretch>
            <a:fillRect/>
          </a:stretch>
        </p:blipFill>
        <p:spPr>
          <a:xfrm>
            <a:off x="9081410" y="32335"/>
            <a:ext cx="1610515" cy="388493"/>
          </a:xfrm>
          <a:prstGeom prst="rect">
            <a:avLst/>
          </a:prstGeom>
        </p:spPr>
      </p:pic>
      <p:cxnSp>
        <p:nvCxnSpPr>
          <p:cNvPr id="3" name="Conector recto 66">
            <a:extLst>
              <a:ext uri="{FF2B5EF4-FFF2-40B4-BE49-F238E27FC236}">
                <a16:creationId xmlns:a16="http://schemas.microsoft.com/office/drawing/2014/main" id="{2822A596-C1F3-D418-0C03-7D3875FE9604}"/>
              </a:ext>
            </a:extLst>
          </p:cNvPr>
          <p:cNvCxnSpPr>
            <a:cxnSpLocks/>
          </p:cNvCxnSpPr>
          <p:nvPr/>
        </p:nvCxnSpPr>
        <p:spPr>
          <a:xfrm flipH="1" flipV="1">
            <a:off x="1025395" y="4377889"/>
            <a:ext cx="113" cy="20355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 name="Conector recto de flecha 72">
            <a:extLst>
              <a:ext uri="{FF2B5EF4-FFF2-40B4-BE49-F238E27FC236}">
                <a16:creationId xmlns:a16="http://schemas.microsoft.com/office/drawing/2014/main" id="{D4B0C2A4-B73C-5B62-3122-93CE5A08BEED}"/>
              </a:ext>
            </a:extLst>
          </p:cNvPr>
          <p:cNvCxnSpPr>
            <a:cxnSpLocks/>
            <a:endCxn id="46" idx="2"/>
          </p:cNvCxnSpPr>
          <p:nvPr/>
        </p:nvCxnSpPr>
        <p:spPr>
          <a:xfrm flipV="1">
            <a:off x="1172077" y="2668379"/>
            <a:ext cx="3146526" cy="1851238"/>
          </a:xfrm>
          <a:prstGeom prst="bentConnector3">
            <a:avLst>
              <a:gd name="adj1" fmla="val 50000"/>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recto de flecha 109">
            <a:extLst>
              <a:ext uri="{FF2B5EF4-FFF2-40B4-BE49-F238E27FC236}">
                <a16:creationId xmlns:a16="http://schemas.microsoft.com/office/drawing/2014/main" id="{DC43989E-C420-D654-4B7F-0379D29D467C}"/>
              </a:ext>
            </a:extLst>
          </p:cNvPr>
          <p:cNvCxnSpPr>
            <a:cxnSpLocks/>
            <a:stCxn id="9" idx="2"/>
          </p:cNvCxnSpPr>
          <p:nvPr/>
        </p:nvCxnSpPr>
        <p:spPr>
          <a:xfrm flipH="1">
            <a:off x="1036493" y="4607078"/>
            <a:ext cx="1" cy="436235"/>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6" name="CuadroTexto 112">
            <a:extLst>
              <a:ext uri="{FF2B5EF4-FFF2-40B4-BE49-F238E27FC236}">
                <a16:creationId xmlns:a16="http://schemas.microsoft.com/office/drawing/2014/main" id="{C92A5671-B16C-DC3C-9B62-5F813F19B37C}"/>
              </a:ext>
            </a:extLst>
          </p:cNvPr>
          <p:cNvSpPr txBox="1"/>
          <p:nvPr/>
        </p:nvSpPr>
        <p:spPr>
          <a:xfrm>
            <a:off x="218315" y="4411209"/>
            <a:ext cx="788999" cy="230832"/>
          </a:xfrm>
          <a:prstGeom prst="rect">
            <a:avLst/>
          </a:prstGeom>
          <a:noFill/>
        </p:spPr>
        <p:txBody>
          <a:bodyPr wrap="none" rtlCol="0">
            <a:spAutoFit/>
          </a:bodyPr>
          <a:lstStyle/>
          <a:p>
            <a:r>
              <a:rPr lang="en-US" sz="900" b="1" noProof="0">
                <a:solidFill>
                  <a:schemeClr val="bg1"/>
                </a:solidFill>
              </a:rPr>
              <a:t>TTI ERROR?</a:t>
            </a:r>
          </a:p>
        </p:txBody>
      </p:sp>
      <p:sp>
        <p:nvSpPr>
          <p:cNvPr id="7" name="CuadroTexto 113">
            <a:extLst>
              <a:ext uri="{FF2B5EF4-FFF2-40B4-BE49-F238E27FC236}">
                <a16:creationId xmlns:a16="http://schemas.microsoft.com/office/drawing/2014/main" id="{7886BC7D-36D8-8FA5-8471-8479E3F1A38C}"/>
              </a:ext>
            </a:extLst>
          </p:cNvPr>
          <p:cNvSpPr txBox="1"/>
          <p:nvPr/>
        </p:nvSpPr>
        <p:spPr>
          <a:xfrm>
            <a:off x="1310982" y="4481899"/>
            <a:ext cx="386644" cy="230832"/>
          </a:xfrm>
          <a:prstGeom prst="rect">
            <a:avLst/>
          </a:prstGeom>
          <a:noFill/>
        </p:spPr>
        <p:txBody>
          <a:bodyPr wrap="none" rtlCol="0">
            <a:spAutoFit/>
          </a:bodyPr>
          <a:lstStyle/>
          <a:p>
            <a:r>
              <a:rPr lang="en-US" sz="900" b="1" noProof="0">
                <a:solidFill>
                  <a:schemeClr val="bg1"/>
                </a:solidFill>
              </a:rPr>
              <a:t>YES</a:t>
            </a:r>
          </a:p>
        </p:txBody>
      </p:sp>
      <p:sp>
        <p:nvSpPr>
          <p:cNvPr id="8" name="CuadroTexto 114">
            <a:extLst>
              <a:ext uri="{FF2B5EF4-FFF2-40B4-BE49-F238E27FC236}">
                <a16:creationId xmlns:a16="http://schemas.microsoft.com/office/drawing/2014/main" id="{D5BDBACA-3305-CB0C-E072-3F0FA609A032}"/>
              </a:ext>
            </a:extLst>
          </p:cNvPr>
          <p:cNvSpPr txBox="1"/>
          <p:nvPr/>
        </p:nvSpPr>
        <p:spPr>
          <a:xfrm>
            <a:off x="683512" y="4692959"/>
            <a:ext cx="352982" cy="230832"/>
          </a:xfrm>
          <a:prstGeom prst="rect">
            <a:avLst/>
          </a:prstGeom>
          <a:noFill/>
        </p:spPr>
        <p:txBody>
          <a:bodyPr wrap="none" rtlCol="0">
            <a:spAutoFit/>
          </a:bodyPr>
          <a:lstStyle/>
          <a:p>
            <a:r>
              <a:rPr lang="en-US" sz="900" b="1" noProof="0">
                <a:solidFill>
                  <a:schemeClr val="bg1"/>
                </a:solidFill>
              </a:rPr>
              <a:t>NO</a:t>
            </a:r>
          </a:p>
        </p:txBody>
      </p:sp>
      <p:sp>
        <p:nvSpPr>
          <p:cNvPr id="9" name="Rectangle: Rounded Corners 1218">
            <a:extLst>
              <a:ext uri="{FF2B5EF4-FFF2-40B4-BE49-F238E27FC236}">
                <a16:creationId xmlns:a16="http://schemas.microsoft.com/office/drawing/2014/main" id="{38835972-F9B0-3193-8311-33E613D589AD}"/>
              </a:ext>
            </a:extLst>
          </p:cNvPr>
          <p:cNvSpPr/>
          <p:nvPr/>
        </p:nvSpPr>
        <p:spPr>
          <a:xfrm>
            <a:off x="908741" y="4368363"/>
            <a:ext cx="255505" cy="238715"/>
          </a:xfrm>
          <a:prstGeom prst="flowChartDecision">
            <a:avLst/>
          </a:prstGeom>
          <a:solidFill>
            <a:schemeClr val="bg1"/>
          </a:solidFill>
          <a:ln w="12700" cap="flat" cmpd="sng" algn="ctr">
            <a:solidFill>
              <a:srgbClr val="ED0202"/>
            </a:solidFill>
            <a:prstDash val="solid"/>
            <a:miter lim="800000"/>
          </a:ln>
          <a:effectLst>
            <a:outerShdw blurRad="50800" dist="38100" dir="5400000" algn="t" rotWithShape="0">
              <a:prstClr val="black">
                <a:alpha val="40000"/>
              </a:prstClr>
            </a:outerShdw>
          </a:effectLst>
        </p:spPr>
        <p:txBody>
          <a:bodyPr rtlCol="0" anchor="t"/>
          <a:lstStyle/>
          <a:p>
            <a:pPr algn="ctr"/>
            <a:endParaRPr lang="en-US" sz="900" b="1" noProof="0"/>
          </a:p>
        </p:txBody>
      </p:sp>
      <p:grpSp>
        <p:nvGrpSpPr>
          <p:cNvPr id="13" name="Computer9" descr="{&quot;Key&quot;:&quot;POWER_USER_SHAPE_ICON&quot;,&quot;Value&quot;:&quot;POWER_USER_SHAPE_ICON_STYLE_1&quot;}">
            <a:extLst>
              <a:ext uri="{FF2B5EF4-FFF2-40B4-BE49-F238E27FC236}">
                <a16:creationId xmlns:a16="http://schemas.microsoft.com/office/drawing/2014/main" id="{D296A899-0D3C-E01B-14C6-771217858EE7}"/>
              </a:ext>
            </a:extLst>
          </p:cNvPr>
          <p:cNvGrpSpPr>
            <a:grpSpLocks noChangeAspect="1"/>
          </p:cNvGrpSpPr>
          <p:nvPr/>
        </p:nvGrpSpPr>
        <p:grpSpPr>
          <a:xfrm>
            <a:off x="3002722" y="5166153"/>
            <a:ext cx="704501" cy="718798"/>
            <a:chOff x="2325688" y="5576885"/>
            <a:chExt cx="625475" cy="638175"/>
          </a:xfrm>
          <a:solidFill>
            <a:schemeClr val="tx1"/>
          </a:solidFill>
        </p:grpSpPr>
        <p:sp>
          <p:nvSpPr>
            <p:cNvPr id="14" name="Freeform 85">
              <a:extLst>
                <a:ext uri="{FF2B5EF4-FFF2-40B4-BE49-F238E27FC236}">
                  <a16:creationId xmlns:a16="http://schemas.microsoft.com/office/drawing/2014/main" id="{FFD0F0F9-AC64-C21F-172D-06F2BDD927DA}"/>
                </a:ext>
              </a:extLst>
            </p:cNvPr>
            <p:cNvSpPr>
              <a:spLocks noEditPoints="1"/>
            </p:cNvSpPr>
            <p:nvPr/>
          </p:nvSpPr>
          <p:spPr bwMode="auto">
            <a:xfrm>
              <a:off x="2387600" y="5641976"/>
              <a:ext cx="130175" cy="142875"/>
            </a:xfrm>
            <a:custGeom>
              <a:avLst/>
              <a:gdLst>
                <a:gd name="T0" fmla="*/ 109 w 219"/>
                <a:gd name="T1" fmla="*/ 33 h 241"/>
                <a:gd name="T2" fmla="*/ 185 w 219"/>
                <a:gd name="T3" fmla="*/ 120 h 241"/>
                <a:gd name="T4" fmla="*/ 109 w 219"/>
                <a:gd name="T5" fmla="*/ 207 h 241"/>
                <a:gd name="T6" fmla="*/ 33 w 219"/>
                <a:gd name="T7" fmla="*/ 120 h 241"/>
                <a:gd name="T8" fmla="*/ 109 w 219"/>
                <a:gd name="T9" fmla="*/ 33 h 241"/>
                <a:gd name="T10" fmla="*/ 109 w 219"/>
                <a:gd name="T11" fmla="*/ 241 h 241"/>
                <a:gd name="T12" fmla="*/ 219 w 219"/>
                <a:gd name="T13" fmla="*/ 120 h 241"/>
                <a:gd name="T14" fmla="*/ 109 w 219"/>
                <a:gd name="T15" fmla="*/ 0 h 241"/>
                <a:gd name="T16" fmla="*/ 0 w 219"/>
                <a:gd name="T17" fmla="*/ 120 h 241"/>
                <a:gd name="T18" fmla="*/ 109 w 219"/>
                <a:gd name="T1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41">
                  <a:moveTo>
                    <a:pt x="109" y="33"/>
                  </a:moveTo>
                  <a:cubicBezTo>
                    <a:pt x="151" y="33"/>
                    <a:pt x="185" y="72"/>
                    <a:pt x="185" y="120"/>
                  </a:cubicBezTo>
                  <a:cubicBezTo>
                    <a:pt x="185" y="168"/>
                    <a:pt x="151" y="207"/>
                    <a:pt x="109" y="207"/>
                  </a:cubicBezTo>
                  <a:cubicBezTo>
                    <a:pt x="67" y="207"/>
                    <a:pt x="33" y="168"/>
                    <a:pt x="33" y="120"/>
                  </a:cubicBezTo>
                  <a:cubicBezTo>
                    <a:pt x="33" y="72"/>
                    <a:pt x="67" y="33"/>
                    <a:pt x="109" y="33"/>
                  </a:cubicBezTo>
                  <a:close/>
                  <a:moveTo>
                    <a:pt x="109" y="241"/>
                  </a:moveTo>
                  <a:cubicBezTo>
                    <a:pt x="170" y="241"/>
                    <a:pt x="219" y="187"/>
                    <a:pt x="219" y="120"/>
                  </a:cubicBezTo>
                  <a:cubicBezTo>
                    <a:pt x="219" y="54"/>
                    <a:pt x="170" y="0"/>
                    <a:pt x="109" y="0"/>
                  </a:cubicBezTo>
                  <a:cubicBezTo>
                    <a:pt x="49" y="0"/>
                    <a:pt x="0" y="54"/>
                    <a:pt x="0" y="120"/>
                  </a:cubicBezTo>
                  <a:cubicBezTo>
                    <a:pt x="0" y="187"/>
                    <a:pt x="49" y="241"/>
                    <a:pt x="109" y="2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15" name="Freeform 86">
              <a:extLst>
                <a:ext uri="{FF2B5EF4-FFF2-40B4-BE49-F238E27FC236}">
                  <a16:creationId xmlns:a16="http://schemas.microsoft.com/office/drawing/2014/main" id="{6C9FC24A-A845-2E1F-698A-E19D796601EC}"/>
                </a:ext>
              </a:extLst>
            </p:cNvPr>
            <p:cNvSpPr>
              <a:spLocks noEditPoints="1"/>
            </p:cNvSpPr>
            <p:nvPr/>
          </p:nvSpPr>
          <p:spPr bwMode="auto">
            <a:xfrm>
              <a:off x="2325688" y="5576885"/>
              <a:ext cx="625475" cy="638175"/>
            </a:xfrm>
            <a:custGeom>
              <a:avLst/>
              <a:gdLst>
                <a:gd name="T0" fmla="*/ 312 w 1045"/>
                <a:gd name="T1" fmla="*/ 575 h 1067"/>
                <a:gd name="T2" fmla="*/ 276 w 1045"/>
                <a:gd name="T3" fmla="*/ 539 h 1067"/>
                <a:gd name="T4" fmla="*/ 226 w 1045"/>
                <a:gd name="T5" fmla="*/ 513 h 1067"/>
                <a:gd name="T6" fmla="*/ 247 w 1045"/>
                <a:gd name="T7" fmla="*/ 557 h 1067"/>
                <a:gd name="T8" fmla="*/ 247 w 1045"/>
                <a:gd name="T9" fmla="*/ 687 h 1067"/>
                <a:gd name="T10" fmla="*/ 387 w 1045"/>
                <a:gd name="T11" fmla="*/ 704 h 1067"/>
                <a:gd name="T12" fmla="*/ 514 w 1045"/>
                <a:gd name="T13" fmla="*/ 1034 h 1067"/>
                <a:gd name="T14" fmla="*/ 379 w 1045"/>
                <a:gd name="T15" fmla="*/ 825 h 1067"/>
                <a:gd name="T16" fmla="*/ 185 w 1045"/>
                <a:gd name="T17" fmla="*/ 813 h 1067"/>
                <a:gd name="T18" fmla="*/ 115 w 1045"/>
                <a:gd name="T19" fmla="*/ 532 h 1067"/>
                <a:gd name="T20" fmla="*/ 131 w 1045"/>
                <a:gd name="T21" fmla="*/ 424 h 1067"/>
                <a:gd name="T22" fmla="*/ 243 w 1045"/>
                <a:gd name="T23" fmla="*/ 407 h 1067"/>
                <a:gd name="T24" fmla="*/ 370 w 1045"/>
                <a:gd name="T25" fmla="*/ 526 h 1067"/>
                <a:gd name="T26" fmla="*/ 497 w 1045"/>
                <a:gd name="T27" fmla="*/ 530 h 1067"/>
                <a:gd name="T28" fmla="*/ 488 w 1045"/>
                <a:gd name="T29" fmla="*/ 564 h 1067"/>
                <a:gd name="T30" fmla="*/ 442 w 1045"/>
                <a:gd name="T31" fmla="*/ 575 h 1067"/>
                <a:gd name="T32" fmla="*/ 53 w 1045"/>
                <a:gd name="T33" fmla="*/ 888 h 1067"/>
                <a:gd name="T34" fmla="*/ 33 w 1045"/>
                <a:gd name="T35" fmla="*/ 427 h 1067"/>
                <a:gd name="T36" fmla="*/ 61 w 1045"/>
                <a:gd name="T37" fmla="*/ 407 h 1067"/>
                <a:gd name="T38" fmla="*/ 81 w 1045"/>
                <a:gd name="T39" fmla="*/ 464 h 1067"/>
                <a:gd name="T40" fmla="*/ 81 w 1045"/>
                <a:gd name="T41" fmla="*/ 532 h 1067"/>
                <a:gd name="T42" fmla="*/ 100 w 1045"/>
                <a:gd name="T43" fmla="*/ 848 h 1067"/>
                <a:gd name="T44" fmla="*/ 280 w 1045"/>
                <a:gd name="T45" fmla="*/ 868 h 1067"/>
                <a:gd name="T46" fmla="*/ 787 w 1045"/>
                <a:gd name="T47" fmla="*/ 347 h 1067"/>
                <a:gd name="T48" fmla="*/ 690 w 1045"/>
                <a:gd name="T49" fmla="*/ 406 h 1067"/>
                <a:gd name="T50" fmla="*/ 727 w 1045"/>
                <a:gd name="T51" fmla="*/ 34 h 1067"/>
                <a:gd name="T52" fmla="*/ 787 w 1045"/>
                <a:gd name="T53" fmla="*/ 347 h 1067"/>
                <a:gd name="T54" fmla="*/ 785 w 1045"/>
                <a:gd name="T55" fmla="*/ 575 h 1067"/>
                <a:gd name="T56" fmla="*/ 932 w 1045"/>
                <a:gd name="T57" fmla="*/ 535 h 1067"/>
                <a:gd name="T58" fmla="*/ 949 w 1045"/>
                <a:gd name="T59" fmla="*/ 220 h 1067"/>
                <a:gd name="T60" fmla="*/ 820 w 1045"/>
                <a:gd name="T61" fmla="*/ 203 h 1067"/>
                <a:gd name="T62" fmla="*/ 727 w 1045"/>
                <a:gd name="T63" fmla="*/ 0 h 1067"/>
                <a:gd name="T64" fmla="*/ 657 w 1045"/>
                <a:gd name="T65" fmla="*/ 17 h 1067"/>
                <a:gd name="T66" fmla="*/ 674 w 1045"/>
                <a:gd name="T67" fmla="*/ 440 h 1067"/>
                <a:gd name="T68" fmla="*/ 820 w 1045"/>
                <a:gd name="T69" fmla="*/ 347 h 1067"/>
                <a:gd name="T70" fmla="*/ 916 w 1045"/>
                <a:gd name="T71" fmla="*/ 237 h 1067"/>
                <a:gd name="T72" fmla="*/ 769 w 1045"/>
                <a:gd name="T73" fmla="*/ 501 h 1067"/>
                <a:gd name="T74" fmla="*/ 752 w 1045"/>
                <a:gd name="T75" fmla="*/ 575 h 1067"/>
                <a:gd name="T76" fmla="*/ 531 w 1045"/>
                <a:gd name="T77" fmla="*/ 536 h 1067"/>
                <a:gd name="T78" fmla="*/ 513 w 1045"/>
                <a:gd name="T79" fmla="*/ 497 h 1067"/>
                <a:gd name="T80" fmla="*/ 281 w 1045"/>
                <a:gd name="T81" fmla="*/ 389 h 1067"/>
                <a:gd name="T82" fmla="*/ 172 w 1045"/>
                <a:gd name="T83" fmla="*/ 374 h 1067"/>
                <a:gd name="T84" fmla="*/ 107 w 1045"/>
                <a:gd name="T85" fmla="*/ 401 h 1067"/>
                <a:gd name="T86" fmla="*/ 53 w 1045"/>
                <a:gd name="T87" fmla="*/ 374 h 1067"/>
                <a:gd name="T88" fmla="*/ 0 w 1045"/>
                <a:gd name="T89" fmla="*/ 868 h 1067"/>
                <a:gd name="T90" fmla="*/ 166 w 1045"/>
                <a:gd name="T91" fmla="*/ 922 h 1067"/>
                <a:gd name="T92" fmla="*/ 95 w 1045"/>
                <a:gd name="T93" fmla="*/ 1013 h 1067"/>
                <a:gd name="T94" fmla="*/ 105 w 1045"/>
                <a:gd name="T95" fmla="*/ 1044 h 1067"/>
                <a:gd name="T96" fmla="*/ 166 w 1045"/>
                <a:gd name="T97" fmla="*/ 1006 h 1067"/>
                <a:gd name="T98" fmla="*/ 183 w 1045"/>
                <a:gd name="T99" fmla="*/ 1067 h 1067"/>
                <a:gd name="T100" fmla="*/ 199 w 1045"/>
                <a:gd name="T101" fmla="*/ 1006 h 1067"/>
                <a:gd name="T102" fmla="*/ 276 w 1045"/>
                <a:gd name="T103" fmla="*/ 1038 h 1067"/>
                <a:gd name="T104" fmla="*/ 199 w 1045"/>
                <a:gd name="T105" fmla="*/ 965 h 1067"/>
                <a:gd name="T106" fmla="*/ 260 w 1045"/>
                <a:gd name="T107" fmla="*/ 922 h 1067"/>
                <a:gd name="T108" fmla="*/ 308 w 1045"/>
                <a:gd name="T109" fmla="*/ 847 h 1067"/>
                <a:gd name="T110" fmla="*/ 419 w 1045"/>
                <a:gd name="T111" fmla="*/ 1056 h 1067"/>
                <a:gd name="T112" fmla="*/ 535 w 1045"/>
                <a:gd name="T113" fmla="*/ 1067 h 1067"/>
                <a:gd name="T114" fmla="*/ 551 w 1045"/>
                <a:gd name="T115" fmla="*/ 1047 h 1067"/>
                <a:gd name="T116" fmla="*/ 387 w 1045"/>
                <a:gd name="T117" fmla="*/ 671 h 1067"/>
                <a:gd name="T118" fmla="*/ 281 w 1045"/>
                <a:gd name="T119" fmla="*/ 608 h 1067"/>
                <a:gd name="T120" fmla="*/ 462 w 1045"/>
                <a:gd name="T121" fmla="*/ 608 h 1067"/>
                <a:gd name="T122" fmla="*/ 1045 w 1045"/>
                <a:gd name="T123" fmla="*/ 591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5" h="1067">
                  <a:moveTo>
                    <a:pt x="442" y="575"/>
                  </a:moveTo>
                  <a:lnTo>
                    <a:pt x="312" y="575"/>
                  </a:lnTo>
                  <a:lnTo>
                    <a:pt x="276" y="539"/>
                  </a:lnTo>
                  <a:lnTo>
                    <a:pt x="276" y="539"/>
                  </a:lnTo>
                  <a:lnTo>
                    <a:pt x="250" y="513"/>
                  </a:lnTo>
                  <a:cubicBezTo>
                    <a:pt x="243" y="506"/>
                    <a:pt x="233" y="506"/>
                    <a:pt x="226" y="513"/>
                  </a:cubicBezTo>
                  <a:cubicBezTo>
                    <a:pt x="220" y="519"/>
                    <a:pt x="220" y="530"/>
                    <a:pt x="226" y="536"/>
                  </a:cubicBezTo>
                  <a:lnTo>
                    <a:pt x="247" y="557"/>
                  </a:lnTo>
                  <a:lnTo>
                    <a:pt x="247" y="591"/>
                  </a:lnTo>
                  <a:lnTo>
                    <a:pt x="247" y="687"/>
                  </a:lnTo>
                  <a:cubicBezTo>
                    <a:pt x="247" y="697"/>
                    <a:pt x="255" y="704"/>
                    <a:pt x="264" y="704"/>
                  </a:cubicBezTo>
                  <a:lnTo>
                    <a:pt x="387" y="704"/>
                  </a:lnTo>
                  <a:cubicBezTo>
                    <a:pt x="416" y="704"/>
                    <a:pt x="441" y="724"/>
                    <a:pt x="448" y="752"/>
                  </a:cubicBezTo>
                  <a:lnTo>
                    <a:pt x="514" y="1034"/>
                  </a:lnTo>
                  <a:lnTo>
                    <a:pt x="447" y="1034"/>
                  </a:lnTo>
                  <a:lnTo>
                    <a:pt x="379" y="825"/>
                  </a:lnTo>
                  <a:cubicBezTo>
                    <a:pt x="377" y="818"/>
                    <a:pt x="371" y="813"/>
                    <a:pt x="363" y="813"/>
                  </a:cubicBezTo>
                  <a:lnTo>
                    <a:pt x="185" y="813"/>
                  </a:lnTo>
                  <a:cubicBezTo>
                    <a:pt x="147" y="813"/>
                    <a:pt x="117" y="782"/>
                    <a:pt x="117" y="744"/>
                  </a:cubicBezTo>
                  <a:lnTo>
                    <a:pt x="115" y="532"/>
                  </a:lnTo>
                  <a:lnTo>
                    <a:pt x="114" y="463"/>
                  </a:lnTo>
                  <a:cubicBezTo>
                    <a:pt x="115" y="449"/>
                    <a:pt x="120" y="435"/>
                    <a:pt x="131" y="424"/>
                  </a:cubicBezTo>
                  <a:cubicBezTo>
                    <a:pt x="142" y="413"/>
                    <a:pt x="157" y="407"/>
                    <a:pt x="172" y="407"/>
                  </a:cubicBezTo>
                  <a:lnTo>
                    <a:pt x="243" y="407"/>
                  </a:lnTo>
                  <a:cubicBezTo>
                    <a:pt x="248" y="407"/>
                    <a:pt x="254" y="409"/>
                    <a:pt x="257" y="413"/>
                  </a:cubicBezTo>
                  <a:lnTo>
                    <a:pt x="370" y="526"/>
                  </a:lnTo>
                  <a:cubicBezTo>
                    <a:pt x="373" y="529"/>
                    <a:pt x="377" y="530"/>
                    <a:pt x="382" y="530"/>
                  </a:cubicBezTo>
                  <a:lnTo>
                    <a:pt x="497" y="530"/>
                  </a:lnTo>
                  <a:lnTo>
                    <a:pt x="498" y="537"/>
                  </a:lnTo>
                  <a:cubicBezTo>
                    <a:pt x="498" y="547"/>
                    <a:pt x="495" y="556"/>
                    <a:pt x="488" y="564"/>
                  </a:cubicBezTo>
                  <a:cubicBezTo>
                    <a:pt x="481" y="571"/>
                    <a:pt x="472" y="575"/>
                    <a:pt x="462" y="575"/>
                  </a:cubicBezTo>
                  <a:lnTo>
                    <a:pt x="442" y="575"/>
                  </a:lnTo>
                  <a:close/>
                  <a:moveTo>
                    <a:pt x="260" y="888"/>
                  </a:moveTo>
                  <a:lnTo>
                    <a:pt x="53" y="888"/>
                  </a:lnTo>
                  <a:cubicBezTo>
                    <a:pt x="42" y="888"/>
                    <a:pt x="33" y="879"/>
                    <a:pt x="33" y="868"/>
                  </a:cubicBezTo>
                  <a:lnTo>
                    <a:pt x="33" y="427"/>
                  </a:lnTo>
                  <a:cubicBezTo>
                    <a:pt x="33" y="416"/>
                    <a:pt x="42" y="407"/>
                    <a:pt x="53" y="407"/>
                  </a:cubicBezTo>
                  <a:lnTo>
                    <a:pt x="61" y="407"/>
                  </a:lnTo>
                  <a:cubicBezTo>
                    <a:pt x="72" y="407"/>
                    <a:pt x="81" y="416"/>
                    <a:pt x="81" y="427"/>
                  </a:cubicBezTo>
                  <a:lnTo>
                    <a:pt x="81" y="464"/>
                  </a:lnTo>
                  <a:cubicBezTo>
                    <a:pt x="81" y="465"/>
                    <a:pt x="81" y="465"/>
                    <a:pt x="81" y="466"/>
                  </a:cubicBezTo>
                  <a:lnTo>
                    <a:pt x="81" y="532"/>
                  </a:lnTo>
                  <a:lnTo>
                    <a:pt x="83" y="832"/>
                  </a:lnTo>
                  <a:cubicBezTo>
                    <a:pt x="83" y="841"/>
                    <a:pt x="90" y="848"/>
                    <a:pt x="100" y="848"/>
                  </a:cubicBezTo>
                  <a:lnTo>
                    <a:pt x="260" y="848"/>
                  </a:lnTo>
                  <a:cubicBezTo>
                    <a:pt x="271" y="848"/>
                    <a:pt x="280" y="857"/>
                    <a:pt x="280" y="868"/>
                  </a:cubicBezTo>
                  <a:cubicBezTo>
                    <a:pt x="280" y="879"/>
                    <a:pt x="271" y="888"/>
                    <a:pt x="260" y="888"/>
                  </a:cubicBezTo>
                  <a:close/>
                  <a:moveTo>
                    <a:pt x="787" y="347"/>
                  </a:moveTo>
                  <a:cubicBezTo>
                    <a:pt x="787" y="380"/>
                    <a:pt x="760" y="406"/>
                    <a:pt x="727" y="406"/>
                  </a:cubicBezTo>
                  <a:lnTo>
                    <a:pt x="690" y="406"/>
                  </a:lnTo>
                  <a:lnTo>
                    <a:pt x="690" y="34"/>
                  </a:lnTo>
                  <a:lnTo>
                    <a:pt x="727" y="34"/>
                  </a:lnTo>
                  <a:cubicBezTo>
                    <a:pt x="760" y="34"/>
                    <a:pt x="787" y="60"/>
                    <a:pt x="787" y="93"/>
                  </a:cubicBezTo>
                  <a:lnTo>
                    <a:pt x="787" y="347"/>
                  </a:lnTo>
                  <a:close/>
                  <a:moveTo>
                    <a:pt x="1029" y="575"/>
                  </a:moveTo>
                  <a:lnTo>
                    <a:pt x="785" y="575"/>
                  </a:lnTo>
                  <a:lnTo>
                    <a:pt x="785" y="535"/>
                  </a:lnTo>
                  <a:lnTo>
                    <a:pt x="932" y="535"/>
                  </a:lnTo>
                  <a:cubicBezTo>
                    <a:pt x="942" y="535"/>
                    <a:pt x="949" y="527"/>
                    <a:pt x="949" y="518"/>
                  </a:cubicBezTo>
                  <a:lnTo>
                    <a:pt x="949" y="220"/>
                  </a:lnTo>
                  <a:cubicBezTo>
                    <a:pt x="949" y="211"/>
                    <a:pt x="942" y="203"/>
                    <a:pt x="932" y="203"/>
                  </a:cubicBezTo>
                  <a:lnTo>
                    <a:pt x="820" y="203"/>
                  </a:lnTo>
                  <a:lnTo>
                    <a:pt x="820" y="93"/>
                  </a:lnTo>
                  <a:cubicBezTo>
                    <a:pt x="820" y="42"/>
                    <a:pt x="778" y="0"/>
                    <a:pt x="727" y="0"/>
                  </a:cubicBezTo>
                  <a:lnTo>
                    <a:pt x="674" y="0"/>
                  </a:lnTo>
                  <a:cubicBezTo>
                    <a:pt x="665" y="0"/>
                    <a:pt x="657" y="8"/>
                    <a:pt x="657" y="17"/>
                  </a:cubicBezTo>
                  <a:lnTo>
                    <a:pt x="657" y="423"/>
                  </a:lnTo>
                  <a:cubicBezTo>
                    <a:pt x="657" y="432"/>
                    <a:pt x="665" y="440"/>
                    <a:pt x="674" y="440"/>
                  </a:cubicBezTo>
                  <a:lnTo>
                    <a:pt x="727" y="440"/>
                  </a:lnTo>
                  <a:cubicBezTo>
                    <a:pt x="778" y="440"/>
                    <a:pt x="820" y="398"/>
                    <a:pt x="820" y="347"/>
                  </a:cubicBezTo>
                  <a:lnTo>
                    <a:pt x="820" y="237"/>
                  </a:lnTo>
                  <a:lnTo>
                    <a:pt x="916" y="237"/>
                  </a:lnTo>
                  <a:lnTo>
                    <a:pt x="916" y="501"/>
                  </a:lnTo>
                  <a:lnTo>
                    <a:pt x="769" y="501"/>
                  </a:lnTo>
                  <a:cubicBezTo>
                    <a:pt x="759" y="501"/>
                    <a:pt x="752" y="509"/>
                    <a:pt x="752" y="518"/>
                  </a:cubicBezTo>
                  <a:lnTo>
                    <a:pt x="752" y="575"/>
                  </a:lnTo>
                  <a:lnTo>
                    <a:pt x="521" y="575"/>
                  </a:lnTo>
                  <a:cubicBezTo>
                    <a:pt x="528" y="563"/>
                    <a:pt x="532" y="550"/>
                    <a:pt x="531" y="536"/>
                  </a:cubicBezTo>
                  <a:lnTo>
                    <a:pt x="530" y="513"/>
                  </a:lnTo>
                  <a:cubicBezTo>
                    <a:pt x="530" y="504"/>
                    <a:pt x="522" y="497"/>
                    <a:pt x="513" y="497"/>
                  </a:cubicBezTo>
                  <a:lnTo>
                    <a:pt x="389" y="497"/>
                  </a:lnTo>
                  <a:lnTo>
                    <a:pt x="281" y="389"/>
                  </a:lnTo>
                  <a:cubicBezTo>
                    <a:pt x="271" y="379"/>
                    <a:pt x="257" y="374"/>
                    <a:pt x="243" y="374"/>
                  </a:cubicBezTo>
                  <a:lnTo>
                    <a:pt x="172" y="374"/>
                  </a:lnTo>
                  <a:cubicBezTo>
                    <a:pt x="148" y="374"/>
                    <a:pt x="125" y="383"/>
                    <a:pt x="107" y="401"/>
                  </a:cubicBezTo>
                  <a:cubicBezTo>
                    <a:pt x="107" y="401"/>
                    <a:pt x="107" y="401"/>
                    <a:pt x="107" y="401"/>
                  </a:cubicBezTo>
                  <a:cubicBezTo>
                    <a:pt x="98" y="385"/>
                    <a:pt x="81" y="374"/>
                    <a:pt x="61" y="374"/>
                  </a:cubicBezTo>
                  <a:lnTo>
                    <a:pt x="53" y="374"/>
                  </a:lnTo>
                  <a:cubicBezTo>
                    <a:pt x="24" y="374"/>
                    <a:pt x="0" y="398"/>
                    <a:pt x="0" y="427"/>
                  </a:cubicBezTo>
                  <a:lnTo>
                    <a:pt x="0" y="868"/>
                  </a:lnTo>
                  <a:cubicBezTo>
                    <a:pt x="0" y="898"/>
                    <a:pt x="24" y="922"/>
                    <a:pt x="53" y="922"/>
                  </a:cubicBezTo>
                  <a:lnTo>
                    <a:pt x="166" y="922"/>
                  </a:lnTo>
                  <a:lnTo>
                    <a:pt x="166" y="965"/>
                  </a:lnTo>
                  <a:lnTo>
                    <a:pt x="95" y="1013"/>
                  </a:lnTo>
                  <a:cubicBezTo>
                    <a:pt x="88" y="1018"/>
                    <a:pt x="86" y="1029"/>
                    <a:pt x="91" y="1036"/>
                  </a:cubicBezTo>
                  <a:cubicBezTo>
                    <a:pt x="94" y="1041"/>
                    <a:pt x="99" y="1044"/>
                    <a:pt x="105" y="1044"/>
                  </a:cubicBezTo>
                  <a:cubicBezTo>
                    <a:pt x="108" y="1044"/>
                    <a:pt x="111" y="1043"/>
                    <a:pt x="114" y="1041"/>
                  </a:cubicBezTo>
                  <a:lnTo>
                    <a:pt x="166" y="1006"/>
                  </a:lnTo>
                  <a:lnTo>
                    <a:pt x="166" y="1050"/>
                  </a:lnTo>
                  <a:cubicBezTo>
                    <a:pt x="166" y="1060"/>
                    <a:pt x="173" y="1067"/>
                    <a:pt x="183" y="1067"/>
                  </a:cubicBezTo>
                  <a:cubicBezTo>
                    <a:pt x="192" y="1067"/>
                    <a:pt x="199" y="1060"/>
                    <a:pt x="199" y="1050"/>
                  </a:cubicBezTo>
                  <a:lnTo>
                    <a:pt x="199" y="1006"/>
                  </a:lnTo>
                  <a:lnTo>
                    <a:pt x="253" y="1043"/>
                  </a:lnTo>
                  <a:cubicBezTo>
                    <a:pt x="261" y="1048"/>
                    <a:pt x="271" y="1046"/>
                    <a:pt x="276" y="1038"/>
                  </a:cubicBezTo>
                  <a:cubicBezTo>
                    <a:pt x="281" y="1031"/>
                    <a:pt x="279" y="1020"/>
                    <a:pt x="272" y="1015"/>
                  </a:cubicBezTo>
                  <a:lnTo>
                    <a:pt x="199" y="965"/>
                  </a:lnTo>
                  <a:lnTo>
                    <a:pt x="199" y="922"/>
                  </a:lnTo>
                  <a:lnTo>
                    <a:pt x="260" y="922"/>
                  </a:lnTo>
                  <a:cubicBezTo>
                    <a:pt x="289" y="922"/>
                    <a:pt x="313" y="898"/>
                    <a:pt x="313" y="868"/>
                  </a:cubicBezTo>
                  <a:cubicBezTo>
                    <a:pt x="313" y="861"/>
                    <a:pt x="311" y="853"/>
                    <a:pt x="308" y="847"/>
                  </a:cubicBezTo>
                  <a:lnTo>
                    <a:pt x="351" y="847"/>
                  </a:lnTo>
                  <a:lnTo>
                    <a:pt x="419" y="1056"/>
                  </a:lnTo>
                  <a:cubicBezTo>
                    <a:pt x="422" y="1062"/>
                    <a:pt x="428" y="1067"/>
                    <a:pt x="435" y="1067"/>
                  </a:cubicBezTo>
                  <a:lnTo>
                    <a:pt x="535" y="1067"/>
                  </a:lnTo>
                  <a:cubicBezTo>
                    <a:pt x="540" y="1067"/>
                    <a:pt x="545" y="1065"/>
                    <a:pt x="548" y="1061"/>
                  </a:cubicBezTo>
                  <a:cubicBezTo>
                    <a:pt x="551" y="1057"/>
                    <a:pt x="552" y="1051"/>
                    <a:pt x="551" y="1047"/>
                  </a:cubicBezTo>
                  <a:lnTo>
                    <a:pt x="480" y="744"/>
                  </a:lnTo>
                  <a:cubicBezTo>
                    <a:pt x="470" y="701"/>
                    <a:pt x="432" y="671"/>
                    <a:pt x="387" y="671"/>
                  </a:cubicBezTo>
                  <a:lnTo>
                    <a:pt x="281" y="671"/>
                  </a:lnTo>
                  <a:lnTo>
                    <a:pt x="281" y="608"/>
                  </a:lnTo>
                  <a:lnTo>
                    <a:pt x="442" y="608"/>
                  </a:lnTo>
                  <a:lnTo>
                    <a:pt x="462" y="608"/>
                  </a:lnTo>
                  <a:lnTo>
                    <a:pt x="1029" y="608"/>
                  </a:lnTo>
                  <a:cubicBezTo>
                    <a:pt x="1038" y="608"/>
                    <a:pt x="1045" y="601"/>
                    <a:pt x="1045" y="591"/>
                  </a:cubicBezTo>
                  <a:cubicBezTo>
                    <a:pt x="1045" y="582"/>
                    <a:pt x="1038" y="575"/>
                    <a:pt x="1029"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grpSp>
      <p:sp>
        <p:nvSpPr>
          <p:cNvPr id="10" name="TextBox 9">
            <a:extLst>
              <a:ext uri="{FF2B5EF4-FFF2-40B4-BE49-F238E27FC236}">
                <a16:creationId xmlns:a16="http://schemas.microsoft.com/office/drawing/2014/main" id="{D115A998-4829-024A-D823-62540D4CAB6F}"/>
              </a:ext>
            </a:extLst>
          </p:cNvPr>
          <p:cNvSpPr txBox="1"/>
          <p:nvPr/>
        </p:nvSpPr>
        <p:spPr>
          <a:xfrm>
            <a:off x="4809744" y="5766322"/>
            <a:ext cx="4111185" cy="246221"/>
          </a:xfrm>
          <a:prstGeom prst="rect">
            <a:avLst/>
          </a:prstGeom>
          <a:noFill/>
        </p:spPr>
        <p:txBody>
          <a:bodyPr wrap="square" rtlCol="0">
            <a:spAutoFit/>
          </a:bodyPr>
          <a:lstStyle/>
          <a:p>
            <a:r>
              <a:rPr lang="en-US" sz="1000" noProof="0"/>
              <a:t>Para la </a:t>
            </a:r>
            <a:r>
              <a:rPr lang="en-US" sz="1000" noProof="0" err="1"/>
              <a:t>variación</a:t>
            </a:r>
            <a:r>
              <a:rPr lang="en-US" sz="1000" noProof="0"/>
              <a:t> de las TTIs, </a:t>
            </a:r>
            <a:r>
              <a:rPr lang="en-US" sz="1000" noProof="0" err="1"/>
              <a:t>debe</a:t>
            </a:r>
            <a:r>
              <a:rPr lang="en-US" sz="1000" noProof="0"/>
              <a:t> ser un </a:t>
            </a:r>
            <a:r>
              <a:rPr lang="en-US" sz="1000" noProof="0" err="1"/>
              <a:t>procesamiento</a:t>
            </a:r>
            <a:r>
              <a:rPr lang="en-US" sz="1000" noProof="0"/>
              <a:t> </a:t>
            </a:r>
            <a:r>
              <a:rPr lang="en-US" sz="1000" noProof="0" err="1"/>
              <a:t>en</a:t>
            </a:r>
            <a:r>
              <a:rPr lang="en-US" sz="1000" noProof="0"/>
              <a:t> SPARK,</a:t>
            </a:r>
          </a:p>
        </p:txBody>
      </p:sp>
      <p:sp>
        <p:nvSpPr>
          <p:cNvPr id="12" name="CuadroTexto 184">
            <a:extLst>
              <a:ext uri="{FF2B5EF4-FFF2-40B4-BE49-F238E27FC236}">
                <a16:creationId xmlns:a16="http://schemas.microsoft.com/office/drawing/2014/main" id="{597389C2-8B90-0A08-B48B-013F5E59B687}"/>
              </a:ext>
            </a:extLst>
          </p:cNvPr>
          <p:cNvSpPr txBox="1"/>
          <p:nvPr/>
        </p:nvSpPr>
        <p:spPr>
          <a:xfrm>
            <a:off x="5401829" y="6268694"/>
            <a:ext cx="2501500" cy="268535"/>
          </a:xfrm>
          <a:prstGeom prst="rect">
            <a:avLst/>
          </a:prstGeom>
          <a:noFill/>
        </p:spPr>
        <p:txBody>
          <a:bodyPr wrap="square" rtlCol="0">
            <a:spAutoFit/>
          </a:bodyPr>
          <a:lstStyle/>
          <a:p>
            <a:pPr defTabSz="108000">
              <a:lnSpc>
                <a:spcPts val="300"/>
              </a:lnSpc>
            </a:pPr>
            <a:r>
              <a:rPr lang="en-US" sz="900" b="1" noProof="0"/>
              <a:t> .</a:t>
            </a:r>
          </a:p>
          <a:p>
            <a:pPr defTabSz="108000">
              <a:lnSpc>
                <a:spcPts val="300"/>
              </a:lnSpc>
            </a:pPr>
            <a:r>
              <a:rPr lang="en-US" sz="900" b="1" noProof="0"/>
              <a:t>Pull de </a:t>
            </a:r>
            <a:r>
              <a:rPr lang="en-US" sz="900" b="1" noProof="0" err="1"/>
              <a:t>agentes</a:t>
            </a:r>
            <a:r>
              <a:rPr lang="en-US" sz="900" b="1" noProof="0"/>
              <a:t> que da </a:t>
            </a:r>
            <a:r>
              <a:rPr lang="en-US" sz="900" b="1" noProof="0" err="1"/>
              <a:t>servicio</a:t>
            </a:r>
            <a:r>
              <a:rPr lang="en-US" sz="900" b="1" noProof="0"/>
              <a:t> al chatbot</a:t>
            </a:r>
          </a:p>
          <a:p>
            <a:pPr defTabSz="108000">
              <a:lnSpc>
                <a:spcPts val="300"/>
              </a:lnSpc>
            </a:pPr>
            <a:endParaRPr lang="en-US" sz="900" b="1" noProof="0"/>
          </a:p>
          <a:p>
            <a:pPr defTabSz="108000">
              <a:lnSpc>
                <a:spcPts val="300"/>
              </a:lnSpc>
            </a:pPr>
            <a:endParaRPr lang="en-US" sz="900" b="1" noProof="0"/>
          </a:p>
        </p:txBody>
      </p:sp>
      <p:sp>
        <p:nvSpPr>
          <p:cNvPr id="17" name="CuadroTexto 184">
            <a:extLst>
              <a:ext uri="{FF2B5EF4-FFF2-40B4-BE49-F238E27FC236}">
                <a16:creationId xmlns:a16="http://schemas.microsoft.com/office/drawing/2014/main" id="{67CFF891-390B-EFA3-3416-B65DFE565800}"/>
              </a:ext>
            </a:extLst>
          </p:cNvPr>
          <p:cNvSpPr txBox="1"/>
          <p:nvPr/>
        </p:nvSpPr>
        <p:spPr>
          <a:xfrm>
            <a:off x="6340686" y="3589783"/>
            <a:ext cx="1555234" cy="153119"/>
          </a:xfrm>
          <a:prstGeom prst="rect">
            <a:avLst/>
          </a:prstGeom>
          <a:noFill/>
        </p:spPr>
        <p:txBody>
          <a:bodyPr wrap="none" rtlCol="0">
            <a:spAutoFit/>
          </a:bodyPr>
          <a:lstStyle/>
          <a:p>
            <a:pPr defTabSz="108000">
              <a:lnSpc>
                <a:spcPts val="300"/>
              </a:lnSpc>
            </a:pPr>
            <a:r>
              <a:rPr lang="en-US" sz="900" b="1" noProof="0"/>
              <a:t>Agent Serving the Chatbot</a:t>
            </a:r>
          </a:p>
        </p:txBody>
      </p:sp>
      <p:sp>
        <p:nvSpPr>
          <p:cNvPr id="18" name="CuadroTexto 184">
            <a:extLst>
              <a:ext uri="{FF2B5EF4-FFF2-40B4-BE49-F238E27FC236}">
                <a16:creationId xmlns:a16="http://schemas.microsoft.com/office/drawing/2014/main" id="{D1B1BACA-B13B-879C-DB95-742765F15D3B}"/>
              </a:ext>
            </a:extLst>
          </p:cNvPr>
          <p:cNvSpPr txBox="1"/>
          <p:nvPr/>
        </p:nvSpPr>
        <p:spPr>
          <a:xfrm>
            <a:off x="5346991" y="6589465"/>
            <a:ext cx="2501500" cy="153119"/>
          </a:xfrm>
          <a:prstGeom prst="rect">
            <a:avLst/>
          </a:prstGeom>
          <a:noFill/>
        </p:spPr>
        <p:txBody>
          <a:bodyPr wrap="square" rtlCol="0">
            <a:spAutoFit/>
          </a:bodyPr>
          <a:lstStyle/>
          <a:p>
            <a:pPr defTabSz="108000">
              <a:lnSpc>
                <a:spcPts val="300"/>
              </a:lnSpc>
            </a:pPr>
            <a:r>
              <a:rPr lang="en-US" sz="900" b="1" noProof="0"/>
              <a:t> </a:t>
            </a:r>
            <a:r>
              <a:rPr lang="en-US" sz="900" b="1" noProof="0" err="1"/>
              <a:t>Agente</a:t>
            </a:r>
            <a:r>
              <a:rPr lang="en-US" sz="900" b="1" noProof="0"/>
              <a:t> </a:t>
            </a:r>
            <a:r>
              <a:rPr lang="en-US" sz="900" b="1" noProof="0" err="1"/>
              <a:t>verificador</a:t>
            </a:r>
            <a:endParaRPr lang="en-US" sz="900" b="1" noProof="0"/>
          </a:p>
        </p:txBody>
      </p:sp>
      <p:grpSp>
        <p:nvGrpSpPr>
          <p:cNvPr id="11" name="Grupo 10">
            <a:extLst>
              <a:ext uri="{FF2B5EF4-FFF2-40B4-BE49-F238E27FC236}">
                <a16:creationId xmlns:a16="http://schemas.microsoft.com/office/drawing/2014/main" id="{6F5B2FF3-3EB7-1B5B-CFF0-A9599AA03F85}"/>
              </a:ext>
            </a:extLst>
          </p:cNvPr>
          <p:cNvGrpSpPr/>
          <p:nvPr/>
        </p:nvGrpSpPr>
        <p:grpSpPr>
          <a:xfrm>
            <a:off x="11153410" y="1570802"/>
            <a:ext cx="396319" cy="388622"/>
            <a:chOff x="5725562" y="3167579"/>
            <a:chExt cx="396319" cy="388622"/>
          </a:xfrm>
        </p:grpSpPr>
        <p:sp>
          <p:nvSpPr>
            <p:cNvPr id="19" name="Rectángulo: esquinas redondeadas 91">
              <a:extLst>
                <a:ext uri="{FF2B5EF4-FFF2-40B4-BE49-F238E27FC236}">
                  <a16:creationId xmlns:a16="http://schemas.microsoft.com/office/drawing/2014/main" id="{C79D8F04-962B-A78D-5B91-5DED60382B24}"/>
                </a:ext>
              </a:extLst>
            </p:cNvPr>
            <p:cNvSpPr/>
            <p:nvPr/>
          </p:nvSpPr>
          <p:spPr>
            <a:xfrm>
              <a:off x="5725562" y="3180824"/>
              <a:ext cx="396319" cy="375377"/>
            </a:xfrm>
            <a:prstGeom prst="roundRect">
              <a:avLst/>
            </a:prstGeom>
            <a:solidFill>
              <a:srgbClr val="C4E5F2">
                <a:alpha val="20000"/>
              </a:srgbClr>
            </a:solidFill>
            <a:ln>
              <a:noFill/>
            </a:ln>
            <a:effectLst/>
            <a:scene3d>
              <a:camera prst="isometricTopUp"/>
              <a:lightRig rig="chilly" dir="t"/>
            </a:scene3d>
            <a:sp3d extrusionH="95250" contourW="12700" prstMaterial="metal">
              <a:extrusionClr>
                <a:srgbClr val="FCFDFE"/>
              </a:extrusionClr>
              <a:contourClr>
                <a:schemeClr val="bg1">
                  <a:lumMod val="7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Elipse 20">
              <a:extLst>
                <a:ext uri="{FF2B5EF4-FFF2-40B4-BE49-F238E27FC236}">
                  <a16:creationId xmlns:a16="http://schemas.microsoft.com/office/drawing/2014/main" id="{1B91EDE5-FD1C-324C-CCA9-567670670332}"/>
                </a:ext>
              </a:extLst>
            </p:cNvPr>
            <p:cNvSpPr/>
            <p:nvPr/>
          </p:nvSpPr>
          <p:spPr>
            <a:xfrm>
              <a:off x="5782274" y="3167579"/>
              <a:ext cx="282894" cy="282894"/>
            </a:xfrm>
            <a:prstGeom prst="ellipse">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22" name="Gráfico 21" descr="Inteligencia artificial con relleno sólido">
              <a:extLst>
                <a:ext uri="{FF2B5EF4-FFF2-40B4-BE49-F238E27FC236}">
                  <a16:creationId xmlns:a16="http://schemas.microsoft.com/office/drawing/2014/main" id="{CB275D29-60F0-6679-23C8-FF0F3762FD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435" y="3180824"/>
              <a:ext cx="218810" cy="229567"/>
            </a:xfrm>
            <a:prstGeom prst="rect">
              <a:avLst/>
            </a:prstGeom>
          </p:spPr>
        </p:pic>
      </p:grpSp>
    </p:spTree>
    <p:extLst>
      <p:ext uri="{BB962C8B-B14F-4D97-AF65-F5344CB8AC3E}">
        <p14:creationId xmlns:p14="http://schemas.microsoft.com/office/powerpoint/2010/main" val="1304455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9" name="Rectangle 1">
            <a:extLst>
              <a:ext uri="{FF2B5EF4-FFF2-40B4-BE49-F238E27FC236}">
                <a16:creationId xmlns:a16="http://schemas.microsoft.com/office/drawing/2014/main" id="{19D24C3E-8D0C-179A-DF76-4ED0C97B56A2}"/>
              </a:ext>
            </a:extLst>
          </p:cNvPr>
          <p:cNvSpPr/>
          <p:nvPr/>
        </p:nvSpPr>
        <p:spPr>
          <a:xfrm>
            <a:off x="2493641" y="1422943"/>
            <a:ext cx="1837091" cy="1044684"/>
          </a:xfrm>
          <a:prstGeom prst="roundRect">
            <a:avLst/>
          </a:prstGeom>
          <a:solidFill>
            <a:srgbClr val="C00000"/>
          </a:solidFill>
          <a:ln w="6350" cap="flat" cmpd="sng" algn="ctr">
            <a:solidFill>
              <a:schemeClr val="accent2">
                <a:lumMod val="60000"/>
                <a:lumOff val="40000"/>
              </a:schemeClr>
            </a:solidFill>
            <a:prstDash val="solid"/>
            <a:miter lim="800000"/>
            <a:headEnd type="none" w="med" len="med"/>
            <a:tailEnd type="none" w="med" len="med"/>
          </a:ln>
          <a:effectLst/>
        </p:spPr>
        <p:txBody>
          <a:bodyPr vert="horz" rtlCol="0" anchor="t"/>
          <a:lstStyle/>
          <a:p>
            <a:pPr algn="ctr"/>
            <a:endParaRPr lang="en-US" sz="1200" b="1" kern="0" noProof="0">
              <a:solidFill>
                <a:schemeClr val="bg1"/>
              </a:solidFill>
              <a:latin typeface="Calibri" panose="020F0502020204030204"/>
            </a:endParaRPr>
          </a:p>
        </p:txBody>
      </p:sp>
      <p:sp>
        <p:nvSpPr>
          <p:cNvPr id="481" name="Rectangle 1">
            <a:extLst>
              <a:ext uri="{FF2B5EF4-FFF2-40B4-BE49-F238E27FC236}">
                <a16:creationId xmlns:a16="http://schemas.microsoft.com/office/drawing/2014/main" id="{5DF1F604-A1E7-CEA5-1CE1-076F2F16AFFF}"/>
              </a:ext>
            </a:extLst>
          </p:cNvPr>
          <p:cNvSpPr/>
          <p:nvPr/>
        </p:nvSpPr>
        <p:spPr>
          <a:xfrm>
            <a:off x="2493641" y="2894291"/>
            <a:ext cx="968216" cy="950536"/>
          </a:xfrm>
          <a:prstGeom prst="roundRect">
            <a:avLst/>
          </a:prstGeom>
          <a:solidFill>
            <a:srgbClr val="C00000"/>
          </a:solidFill>
          <a:ln w="6350" cap="flat" cmpd="sng" algn="ctr">
            <a:solidFill>
              <a:schemeClr val="accent2">
                <a:lumMod val="60000"/>
                <a:lumOff val="40000"/>
              </a:schemeClr>
            </a:solidFill>
            <a:prstDash val="solid"/>
            <a:miter lim="800000"/>
            <a:headEnd type="none" w="med" len="med"/>
            <a:tailEnd type="none" w="med" len="med"/>
          </a:ln>
          <a:effectLst/>
        </p:spPr>
        <p:txBody>
          <a:bodyPr vert="horz" rtlCol="0" anchor="t"/>
          <a:lstStyle/>
          <a:p>
            <a:pPr algn="ctr"/>
            <a:endParaRPr lang="en-US" sz="1200" b="1" kern="0" noProof="0">
              <a:latin typeface="Calibri" panose="020F0502020204030204"/>
            </a:endParaRPr>
          </a:p>
        </p:txBody>
      </p:sp>
      <p:sp>
        <p:nvSpPr>
          <p:cNvPr id="353" name="Bocadillo: rectángulo con esquinas redondeadas 352">
            <a:extLst>
              <a:ext uri="{FF2B5EF4-FFF2-40B4-BE49-F238E27FC236}">
                <a16:creationId xmlns:a16="http://schemas.microsoft.com/office/drawing/2014/main" id="{C40E6301-901C-F227-C0AF-768352E2138F}"/>
              </a:ext>
            </a:extLst>
          </p:cNvPr>
          <p:cNvSpPr/>
          <p:nvPr/>
        </p:nvSpPr>
        <p:spPr>
          <a:xfrm rot="5400000">
            <a:off x="9164778" y="763594"/>
            <a:ext cx="2208143" cy="3121928"/>
          </a:xfrm>
          <a:prstGeom prst="wedgeRoundRectCallout">
            <a:avLst>
              <a:gd name="adj1" fmla="val -20180"/>
              <a:gd name="adj2" fmla="val 56525"/>
              <a:gd name="adj3" fmla="val 16667"/>
            </a:avLst>
          </a:prstGeom>
          <a:solidFill>
            <a:srgbClr val="E6F4F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4" name="Rectangle: Rounded Corners 193">
            <a:extLst>
              <a:ext uri="{FF2B5EF4-FFF2-40B4-BE49-F238E27FC236}">
                <a16:creationId xmlns:a16="http://schemas.microsoft.com/office/drawing/2014/main" id="{3D39008E-7847-996C-D94F-6BCCF142EC56}"/>
              </a:ext>
            </a:extLst>
          </p:cNvPr>
          <p:cNvSpPr>
            <a:spLocks/>
          </p:cNvSpPr>
          <p:nvPr/>
        </p:nvSpPr>
        <p:spPr>
          <a:xfrm>
            <a:off x="4598250" y="1056179"/>
            <a:ext cx="7439026" cy="3214377"/>
          </a:xfrm>
          <a:prstGeom prst="roundRect">
            <a:avLst>
              <a:gd name="adj" fmla="val 3636"/>
            </a:avLst>
          </a:prstGeom>
          <a:noFill/>
          <a:ln w="6350" cap="flat" cmpd="sng" algn="ctr">
            <a:solidFill>
              <a:srgbClr val="002060"/>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effectLst/>
              <a:uLnTx/>
              <a:uFillTx/>
              <a:latin typeface="Calibri" panose="020F0502020204030204"/>
              <a:ea typeface="+mn-ea"/>
              <a:cs typeface="+mn-cs"/>
            </a:endParaRPr>
          </a:p>
        </p:txBody>
      </p:sp>
      <p:sp>
        <p:nvSpPr>
          <p:cNvPr id="355" name="Rectangle: Rounded Corners 1218">
            <a:extLst>
              <a:ext uri="{FF2B5EF4-FFF2-40B4-BE49-F238E27FC236}">
                <a16:creationId xmlns:a16="http://schemas.microsoft.com/office/drawing/2014/main" id="{EF462CB9-9860-61D8-CD4A-D57400AD05E6}"/>
              </a:ext>
            </a:extLst>
          </p:cNvPr>
          <p:cNvSpPr/>
          <p:nvPr/>
        </p:nvSpPr>
        <p:spPr>
          <a:xfrm>
            <a:off x="8853244" y="1598260"/>
            <a:ext cx="1021199" cy="347869"/>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r>
              <a:rPr lang="en-US" sz="1000" b="1" noProof="0">
                <a:solidFill>
                  <a:schemeClr val="bg1"/>
                </a:solidFill>
              </a:rPr>
              <a:t>Agents</a:t>
            </a:r>
          </a:p>
        </p:txBody>
      </p:sp>
      <p:sp>
        <p:nvSpPr>
          <p:cNvPr id="356" name="Rectangle: Rounded Corners 1218">
            <a:extLst>
              <a:ext uri="{FF2B5EF4-FFF2-40B4-BE49-F238E27FC236}">
                <a16:creationId xmlns:a16="http://schemas.microsoft.com/office/drawing/2014/main" id="{5DBAB03E-A8EC-C16A-E647-60239D45EEE1}"/>
              </a:ext>
            </a:extLst>
          </p:cNvPr>
          <p:cNvSpPr/>
          <p:nvPr/>
        </p:nvSpPr>
        <p:spPr>
          <a:xfrm>
            <a:off x="10770771" y="1589198"/>
            <a:ext cx="1021199" cy="347869"/>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r>
              <a:rPr lang="en-US" sz="1000" b="1" noProof="0">
                <a:solidFill>
                  <a:schemeClr val="bg1"/>
                </a:solidFill>
              </a:rPr>
              <a:t>LLM Brain </a:t>
            </a:r>
            <a:r>
              <a:rPr lang="en-US" sz="700" b="1" i="1" noProof="0">
                <a:solidFill>
                  <a:schemeClr val="bg1"/>
                </a:solidFill>
              </a:rPr>
              <a:t>Decision</a:t>
            </a:r>
            <a:endParaRPr lang="en-US" sz="1000" b="1" i="1" noProof="0">
              <a:solidFill>
                <a:schemeClr val="bg1"/>
              </a:solidFill>
            </a:endParaRPr>
          </a:p>
        </p:txBody>
      </p:sp>
      <p:sp>
        <p:nvSpPr>
          <p:cNvPr id="357" name="Rectángulo: esquinas redondeadas 356">
            <a:extLst>
              <a:ext uri="{FF2B5EF4-FFF2-40B4-BE49-F238E27FC236}">
                <a16:creationId xmlns:a16="http://schemas.microsoft.com/office/drawing/2014/main" id="{EEFF29A5-51AC-1899-737C-B5C9A7F4898D}"/>
              </a:ext>
            </a:extLst>
          </p:cNvPr>
          <p:cNvSpPr/>
          <p:nvPr/>
        </p:nvSpPr>
        <p:spPr>
          <a:xfrm>
            <a:off x="4798262" y="864894"/>
            <a:ext cx="2200960" cy="347869"/>
          </a:xfrm>
          <a:prstGeom prst="roundRect">
            <a:avLst>
              <a:gd name="adj" fmla="val 50000"/>
            </a:avLst>
          </a:prstGeom>
          <a:solidFill>
            <a:srgbClr val="00206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t>Agentic Platform</a:t>
            </a:r>
          </a:p>
        </p:txBody>
      </p:sp>
      <p:sp>
        <p:nvSpPr>
          <p:cNvPr id="358" name="CuadroTexto 357">
            <a:extLst>
              <a:ext uri="{FF2B5EF4-FFF2-40B4-BE49-F238E27FC236}">
                <a16:creationId xmlns:a16="http://schemas.microsoft.com/office/drawing/2014/main" id="{2CA19A44-3F60-CE54-B257-A0BDEA223A72}"/>
              </a:ext>
            </a:extLst>
          </p:cNvPr>
          <p:cNvSpPr txBox="1"/>
          <p:nvPr/>
        </p:nvSpPr>
        <p:spPr>
          <a:xfrm>
            <a:off x="7470063" y="1965801"/>
            <a:ext cx="219932" cy="230063"/>
          </a:xfrm>
          <a:prstGeom prst="rect">
            <a:avLst/>
          </a:prstGeom>
          <a:noFill/>
        </p:spPr>
        <p:txBody>
          <a:bodyPr wrap="none" rtlCol="0">
            <a:spAutoFit/>
          </a:bodyPr>
          <a:lstStyle/>
          <a:p>
            <a:pPr defTabSz="108000">
              <a:lnSpc>
                <a:spcPts val="300"/>
              </a:lnSpc>
            </a:pPr>
            <a:r>
              <a:rPr lang="en-US" sz="900" b="1" noProof="0"/>
              <a:t>.</a:t>
            </a:r>
          </a:p>
          <a:p>
            <a:pPr defTabSz="108000">
              <a:lnSpc>
                <a:spcPts val="300"/>
              </a:lnSpc>
            </a:pPr>
            <a:r>
              <a:rPr lang="en-US" sz="900" b="1" noProof="0"/>
              <a:t>.</a:t>
            </a:r>
          </a:p>
          <a:p>
            <a:pPr defTabSz="108000">
              <a:lnSpc>
                <a:spcPts val="300"/>
              </a:lnSpc>
            </a:pPr>
            <a:r>
              <a:rPr lang="en-US" sz="900" b="1" noProof="0"/>
              <a:t>.</a:t>
            </a:r>
          </a:p>
        </p:txBody>
      </p:sp>
      <p:grpSp>
        <p:nvGrpSpPr>
          <p:cNvPr id="359" name="Grupo 358">
            <a:extLst>
              <a:ext uri="{FF2B5EF4-FFF2-40B4-BE49-F238E27FC236}">
                <a16:creationId xmlns:a16="http://schemas.microsoft.com/office/drawing/2014/main" id="{350EEC7A-8352-0F9F-ECF8-22DA44ECB1D7}"/>
              </a:ext>
            </a:extLst>
          </p:cNvPr>
          <p:cNvGrpSpPr/>
          <p:nvPr/>
        </p:nvGrpSpPr>
        <p:grpSpPr>
          <a:xfrm>
            <a:off x="4715574" y="1570258"/>
            <a:ext cx="1775239" cy="2050135"/>
            <a:chOff x="6666032" y="1364033"/>
            <a:chExt cx="2059180" cy="2452615"/>
          </a:xfrm>
        </p:grpSpPr>
        <p:sp>
          <p:nvSpPr>
            <p:cNvPr id="360" name="Elipse 102">
              <a:extLst>
                <a:ext uri="{FF2B5EF4-FFF2-40B4-BE49-F238E27FC236}">
                  <a16:creationId xmlns:a16="http://schemas.microsoft.com/office/drawing/2014/main" id="{EB8987EC-1BB0-A95C-E6F3-0F2F0900F662}"/>
                </a:ext>
              </a:extLst>
            </p:cNvPr>
            <p:cNvSpPr/>
            <p:nvPr/>
          </p:nvSpPr>
          <p:spPr>
            <a:xfrm>
              <a:off x="6666032" y="1364033"/>
              <a:ext cx="2059180" cy="2452615"/>
            </a:xfrm>
            <a:prstGeom prst="ellipse">
              <a:avLst/>
            </a:prstGeom>
            <a:solidFill>
              <a:srgbClr val="C0E3F2"/>
            </a:solidFill>
            <a:ln w="19050" cap="flat" cmpd="sng" algn="ctr">
              <a:solidFill>
                <a:srgbClr val="002060"/>
              </a:solidFill>
              <a:prstDash val="solid"/>
              <a:miter lim="800000"/>
            </a:ln>
            <a:effectLst>
              <a:glow rad="12700">
                <a:srgbClr val="156082">
                  <a:alpha val="97000"/>
                </a:srgbClr>
              </a:glow>
              <a:outerShdw blurRad="50800" dir="7800000" algn="ctr" rotWithShape="0">
                <a:srgbClr val="000000">
                  <a:alpha val="43137"/>
                </a:srgbClr>
              </a:outerShdw>
              <a:softEdge rad="0"/>
            </a:effectLst>
            <a:scene3d>
              <a:camera prst="isometricOffAxis1Top"/>
              <a:lightRig rig="chilly" dir="t"/>
            </a:scene3d>
            <a:sp3d extrusionH="82550" contourW="12700" prstMaterial="metal">
              <a:extrusionClr>
                <a:srgbClr val="FCFDFE"/>
              </a:extrusionClr>
              <a:contourClr>
                <a:schemeClr val="bg1">
                  <a:lumMod val="75000"/>
                </a:scheme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361" name="Imagem 9" descr="Ícone&#10;&#10;Descrição gerada automaticamente">
              <a:extLst>
                <a:ext uri="{FF2B5EF4-FFF2-40B4-BE49-F238E27FC236}">
                  <a16:creationId xmlns:a16="http://schemas.microsoft.com/office/drawing/2014/main" id="{BEBDFB98-8DBF-4649-5A4B-9F05F2804B8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7228651" y="1781378"/>
              <a:ext cx="871159" cy="960507"/>
            </a:xfrm>
            <a:prstGeom prst="rect">
              <a:avLst/>
            </a:prstGeom>
            <a:ln>
              <a:noFill/>
            </a:ln>
          </p:spPr>
        </p:pic>
      </p:grpSp>
      <p:grpSp>
        <p:nvGrpSpPr>
          <p:cNvPr id="362" name="Grupo 361">
            <a:extLst>
              <a:ext uri="{FF2B5EF4-FFF2-40B4-BE49-F238E27FC236}">
                <a16:creationId xmlns:a16="http://schemas.microsoft.com/office/drawing/2014/main" id="{F4796D15-EBD8-8A80-FFB4-C318DDC14081}"/>
              </a:ext>
            </a:extLst>
          </p:cNvPr>
          <p:cNvGrpSpPr/>
          <p:nvPr/>
        </p:nvGrpSpPr>
        <p:grpSpPr>
          <a:xfrm>
            <a:off x="6930363" y="1484547"/>
            <a:ext cx="1310651" cy="542133"/>
            <a:chOff x="6506289" y="1661460"/>
            <a:chExt cx="1310651" cy="542133"/>
          </a:xfrm>
        </p:grpSpPr>
        <p:grpSp>
          <p:nvGrpSpPr>
            <p:cNvPr id="363" name="Grupo 362">
              <a:extLst>
                <a:ext uri="{FF2B5EF4-FFF2-40B4-BE49-F238E27FC236}">
                  <a16:creationId xmlns:a16="http://schemas.microsoft.com/office/drawing/2014/main" id="{14B9BF24-1970-C4C8-A149-E01676C71888}"/>
                </a:ext>
              </a:extLst>
            </p:cNvPr>
            <p:cNvGrpSpPr/>
            <p:nvPr/>
          </p:nvGrpSpPr>
          <p:grpSpPr>
            <a:xfrm>
              <a:off x="6506289" y="1661460"/>
              <a:ext cx="447834" cy="542133"/>
              <a:chOff x="6314271" y="2697954"/>
              <a:chExt cx="447834" cy="542133"/>
            </a:xfrm>
          </p:grpSpPr>
          <p:sp>
            <p:nvSpPr>
              <p:cNvPr id="369" name="Elipse 102">
                <a:extLst>
                  <a:ext uri="{FF2B5EF4-FFF2-40B4-BE49-F238E27FC236}">
                    <a16:creationId xmlns:a16="http://schemas.microsoft.com/office/drawing/2014/main" id="{7C8FDDA7-0612-59BC-F7A9-EF3149156B5E}"/>
                  </a:ext>
                </a:extLst>
              </p:cNvPr>
              <p:cNvSpPr/>
              <p:nvPr/>
            </p:nvSpPr>
            <p:spPr>
              <a:xfrm>
                <a:off x="6314271" y="2706688"/>
                <a:ext cx="447834" cy="533399"/>
              </a:xfrm>
              <a:prstGeom prst="ellipse">
                <a:avLst/>
              </a:prstGeom>
              <a:solidFill>
                <a:srgbClr val="E6F4FA"/>
              </a:solidFill>
              <a:ln w="19050" cap="flat" cmpd="sng" algn="ctr">
                <a:noFill/>
                <a:prstDash val="solid"/>
                <a:miter lim="800000"/>
              </a:ln>
              <a:effectLst>
                <a:glow rad="12700">
                  <a:srgbClr val="156082">
                    <a:alpha val="97000"/>
                  </a:srgbClr>
                </a:glow>
                <a:outerShdw blurRad="50800" dir="7800000" algn="ctr" rotWithShape="0">
                  <a:srgbClr val="000000">
                    <a:alpha val="43137"/>
                  </a:srgbClr>
                </a:outerShdw>
                <a:softEdge rad="0"/>
              </a:effectLst>
              <a:scene3d>
                <a:camera prst="isometricOffAxis1Top"/>
                <a:lightRig rig="chilly" dir="t"/>
              </a:scene3d>
              <a:sp3d extrusionH="82550" contourW="12700" prstMaterial="metal">
                <a:extrusionClr>
                  <a:srgbClr val="FCFDFE"/>
                </a:extrusionClr>
                <a:contourClr>
                  <a:schemeClr val="bg1">
                    <a:lumMod val="75000"/>
                  </a:scheme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370" name="Imagem 9" descr="Ícone&#10;&#10;Descrição gerada automaticamente">
                <a:extLst>
                  <a:ext uri="{FF2B5EF4-FFF2-40B4-BE49-F238E27FC236}">
                    <a16:creationId xmlns:a16="http://schemas.microsoft.com/office/drawing/2014/main" id="{7D45C28C-F168-755F-4621-2F9CEAE6A37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6397824" y="2697954"/>
                <a:ext cx="280728" cy="309521"/>
              </a:xfrm>
              <a:prstGeom prst="rect">
                <a:avLst/>
              </a:prstGeom>
            </p:spPr>
          </p:pic>
        </p:grpSp>
        <p:grpSp>
          <p:nvGrpSpPr>
            <p:cNvPr id="364" name="Grupo 363">
              <a:extLst>
                <a:ext uri="{FF2B5EF4-FFF2-40B4-BE49-F238E27FC236}">
                  <a16:creationId xmlns:a16="http://schemas.microsoft.com/office/drawing/2014/main" id="{E50E7694-636D-D918-9830-08231D444293}"/>
                </a:ext>
              </a:extLst>
            </p:cNvPr>
            <p:cNvGrpSpPr/>
            <p:nvPr/>
          </p:nvGrpSpPr>
          <p:grpSpPr>
            <a:xfrm>
              <a:off x="7420621" y="1731594"/>
              <a:ext cx="396319" cy="388622"/>
              <a:chOff x="5725562" y="3167579"/>
              <a:chExt cx="396319" cy="388622"/>
            </a:xfrm>
          </p:grpSpPr>
          <p:sp>
            <p:nvSpPr>
              <p:cNvPr id="366" name="Rectángulo: esquinas redondeadas 91">
                <a:extLst>
                  <a:ext uri="{FF2B5EF4-FFF2-40B4-BE49-F238E27FC236}">
                    <a16:creationId xmlns:a16="http://schemas.microsoft.com/office/drawing/2014/main" id="{2D40705C-09F5-5C10-ECE1-8DC3583FDBA4}"/>
                  </a:ext>
                </a:extLst>
              </p:cNvPr>
              <p:cNvSpPr/>
              <p:nvPr/>
            </p:nvSpPr>
            <p:spPr>
              <a:xfrm>
                <a:off x="5725562" y="3180824"/>
                <a:ext cx="396319" cy="375377"/>
              </a:xfrm>
              <a:prstGeom prst="roundRect">
                <a:avLst/>
              </a:prstGeom>
              <a:solidFill>
                <a:srgbClr val="C4E5F2">
                  <a:alpha val="20000"/>
                </a:srgbClr>
              </a:solidFill>
              <a:ln>
                <a:noFill/>
              </a:ln>
              <a:effectLst/>
              <a:scene3d>
                <a:camera prst="isometricTopUp"/>
                <a:lightRig rig="chilly" dir="t"/>
              </a:scene3d>
              <a:sp3d extrusionH="95250" contourW="12700" prstMaterial="metal">
                <a:extrusionClr>
                  <a:srgbClr val="FCFDFE"/>
                </a:extrusionClr>
                <a:contourClr>
                  <a:schemeClr val="bg1">
                    <a:lumMod val="7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7" name="Elipse 366">
                <a:extLst>
                  <a:ext uri="{FF2B5EF4-FFF2-40B4-BE49-F238E27FC236}">
                    <a16:creationId xmlns:a16="http://schemas.microsoft.com/office/drawing/2014/main" id="{9D849FA7-E7A9-99CD-05CD-8A1AB04394AA}"/>
                  </a:ext>
                </a:extLst>
              </p:cNvPr>
              <p:cNvSpPr/>
              <p:nvPr/>
            </p:nvSpPr>
            <p:spPr>
              <a:xfrm>
                <a:off x="5782274" y="3167579"/>
                <a:ext cx="282894" cy="282894"/>
              </a:xfrm>
              <a:prstGeom prst="ellipse">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368" name="Gráfico 367" descr="Inteligencia artificial con relleno sólido">
                <a:extLst>
                  <a:ext uri="{FF2B5EF4-FFF2-40B4-BE49-F238E27FC236}">
                    <a16:creationId xmlns:a16="http://schemas.microsoft.com/office/drawing/2014/main" id="{368D80DE-2837-E9FB-508A-3C21C48FDA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435" y="3180824"/>
                <a:ext cx="218810" cy="229567"/>
              </a:xfrm>
              <a:prstGeom prst="rect">
                <a:avLst/>
              </a:prstGeom>
            </p:spPr>
          </p:pic>
        </p:grpSp>
        <p:sp>
          <p:nvSpPr>
            <p:cNvPr id="365" name="Flecha: a la izquierda y derecha 1">
              <a:extLst>
                <a:ext uri="{FF2B5EF4-FFF2-40B4-BE49-F238E27FC236}">
                  <a16:creationId xmlns:a16="http://schemas.microsoft.com/office/drawing/2014/main" id="{13F92A29-B731-1C66-4845-C88DC4AD281E}"/>
                </a:ext>
              </a:extLst>
            </p:cNvPr>
            <p:cNvSpPr/>
            <p:nvPr/>
          </p:nvSpPr>
          <p:spPr>
            <a:xfrm>
              <a:off x="7002902" y="1917622"/>
              <a:ext cx="315200" cy="114249"/>
            </a:xfrm>
            <a:prstGeom prst="leftRightArrow">
              <a:avLst/>
            </a:prstGeom>
            <a:solidFill>
              <a:srgbClr val="7599CF">
                <a:alpha val="50196"/>
              </a:srgb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Aptos" panose="02110004020202020204"/>
                <a:ea typeface="+mn-ea"/>
                <a:cs typeface="+mn-cs"/>
              </a:endParaRPr>
            </a:p>
          </p:txBody>
        </p:sp>
      </p:grpSp>
      <p:sp>
        <p:nvSpPr>
          <p:cNvPr id="371" name="Rectangle: Rounded Corners 1218">
            <a:extLst>
              <a:ext uri="{FF2B5EF4-FFF2-40B4-BE49-F238E27FC236}">
                <a16:creationId xmlns:a16="http://schemas.microsoft.com/office/drawing/2014/main" id="{71F0AE84-60BA-D6A6-4395-D3E7F53BFF4A}"/>
              </a:ext>
            </a:extLst>
          </p:cNvPr>
          <p:cNvSpPr/>
          <p:nvPr/>
        </p:nvSpPr>
        <p:spPr>
          <a:xfrm>
            <a:off x="8900221" y="2414666"/>
            <a:ext cx="844378" cy="292510"/>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r>
              <a:rPr lang="en-US" sz="700" b="1" noProof="0">
                <a:solidFill>
                  <a:schemeClr val="bg1"/>
                </a:solidFill>
              </a:rPr>
              <a:t>MCP GW </a:t>
            </a:r>
          </a:p>
          <a:p>
            <a:pPr algn="ctr"/>
            <a:r>
              <a:rPr lang="en-US" sz="600" b="1" i="1" noProof="0">
                <a:solidFill>
                  <a:schemeClr val="bg1"/>
                </a:solidFill>
              </a:rPr>
              <a:t>Tools</a:t>
            </a:r>
            <a:endParaRPr lang="en-US" sz="700" b="1" i="1" noProof="0">
              <a:solidFill>
                <a:schemeClr val="bg1"/>
              </a:solidFill>
            </a:endParaRPr>
          </a:p>
        </p:txBody>
      </p:sp>
      <p:sp>
        <p:nvSpPr>
          <p:cNvPr id="372" name="Rectangle: Rounded Corners 1218">
            <a:extLst>
              <a:ext uri="{FF2B5EF4-FFF2-40B4-BE49-F238E27FC236}">
                <a16:creationId xmlns:a16="http://schemas.microsoft.com/office/drawing/2014/main" id="{538DEB91-B2A0-B084-C326-B56741895057}"/>
              </a:ext>
            </a:extLst>
          </p:cNvPr>
          <p:cNvSpPr/>
          <p:nvPr/>
        </p:nvSpPr>
        <p:spPr>
          <a:xfrm>
            <a:off x="9875005" y="2416352"/>
            <a:ext cx="844378" cy="292510"/>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r>
              <a:rPr lang="en-US" sz="700" b="1" noProof="0">
                <a:solidFill>
                  <a:schemeClr val="bg1"/>
                </a:solidFill>
              </a:rPr>
              <a:t>Memory</a:t>
            </a:r>
          </a:p>
        </p:txBody>
      </p:sp>
      <p:sp>
        <p:nvSpPr>
          <p:cNvPr id="373" name="Rectangle: Rounded Corners 1218">
            <a:extLst>
              <a:ext uri="{FF2B5EF4-FFF2-40B4-BE49-F238E27FC236}">
                <a16:creationId xmlns:a16="http://schemas.microsoft.com/office/drawing/2014/main" id="{10EEB29F-319D-CE69-325C-5E0132023B1C}"/>
              </a:ext>
            </a:extLst>
          </p:cNvPr>
          <p:cNvSpPr/>
          <p:nvPr/>
        </p:nvSpPr>
        <p:spPr>
          <a:xfrm>
            <a:off x="10848665" y="2421134"/>
            <a:ext cx="844378" cy="292510"/>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r>
              <a:rPr lang="en-US" sz="700" b="1" noProof="0">
                <a:solidFill>
                  <a:schemeClr val="bg1"/>
                </a:solidFill>
              </a:rPr>
              <a:t>Knowledge</a:t>
            </a:r>
          </a:p>
        </p:txBody>
      </p:sp>
      <p:sp>
        <p:nvSpPr>
          <p:cNvPr id="374" name="Rectangle: Rounded Corners 1218">
            <a:extLst>
              <a:ext uri="{FF2B5EF4-FFF2-40B4-BE49-F238E27FC236}">
                <a16:creationId xmlns:a16="http://schemas.microsoft.com/office/drawing/2014/main" id="{21CC2E39-3D36-98C8-B2CC-5AAEA99C4D06}"/>
              </a:ext>
            </a:extLst>
          </p:cNvPr>
          <p:cNvSpPr/>
          <p:nvPr/>
        </p:nvSpPr>
        <p:spPr>
          <a:xfrm>
            <a:off x="8900221" y="2960092"/>
            <a:ext cx="844378" cy="292510"/>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r>
              <a:rPr lang="en-US" sz="700" b="1" noProof="0">
                <a:solidFill>
                  <a:schemeClr val="bg1"/>
                </a:solidFill>
              </a:rPr>
              <a:t>Long Term</a:t>
            </a:r>
          </a:p>
        </p:txBody>
      </p:sp>
      <p:sp>
        <p:nvSpPr>
          <p:cNvPr id="375" name="Rectangle: Rounded Corners 1218">
            <a:extLst>
              <a:ext uri="{FF2B5EF4-FFF2-40B4-BE49-F238E27FC236}">
                <a16:creationId xmlns:a16="http://schemas.microsoft.com/office/drawing/2014/main" id="{4B5AC480-377D-BA6C-993E-4B6406BB7B3A}"/>
              </a:ext>
            </a:extLst>
          </p:cNvPr>
          <p:cNvSpPr/>
          <p:nvPr/>
        </p:nvSpPr>
        <p:spPr>
          <a:xfrm>
            <a:off x="9874443" y="2968128"/>
            <a:ext cx="844378" cy="292510"/>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r>
              <a:rPr lang="en-US" sz="700" b="1" noProof="0">
                <a:solidFill>
                  <a:schemeClr val="bg1"/>
                </a:solidFill>
              </a:rPr>
              <a:t>Short Term</a:t>
            </a:r>
          </a:p>
        </p:txBody>
      </p:sp>
      <p:sp>
        <p:nvSpPr>
          <p:cNvPr id="376" name="Rectangle: Rounded Corners 1218">
            <a:extLst>
              <a:ext uri="{FF2B5EF4-FFF2-40B4-BE49-F238E27FC236}">
                <a16:creationId xmlns:a16="http://schemas.microsoft.com/office/drawing/2014/main" id="{CAFAB713-3C5C-0A4B-2F5E-1E9A9365AF23}"/>
              </a:ext>
            </a:extLst>
          </p:cNvPr>
          <p:cNvSpPr/>
          <p:nvPr/>
        </p:nvSpPr>
        <p:spPr>
          <a:xfrm>
            <a:off x="10848665" y="2966560"/>
            <a:ext cx="844378" cy="292510"/>
          </a:xfrm>
          <a:prstGeom prst="roundRect">
            <a:avLst>
              <a:gd name="adj" fmla="val 5394"/>
            </a:avLst>
          </a:prstGeom>
          <a:solidFill>
            <a:srgbClr val="7599CF"/>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algn="ctr"/>
            <a:r>
              <a:rPr lang="en-US" sz="700" b="1" noProof="0">
                <a:solidFill>
                  <a:schemeClr val="bg1"/>
                </a:solidFill>
              </a:rPr>
              <a:t>Episodic</a:t>
            </a:r>
          </a:p>
        </p:txBody>
      </p:sp>
      <p:grpSp>
        <p:nvGrpSpPr>
          <p:cNvPr id="377" name="Grupo 376">
            <a:extLst>
              <a:ext uri="{FF2B5EF4-FFF2-40B4-BE49-F238E27FC236}">
                <a16:creationId xmlns:a16="http://schemas.microsoft.com/office/drawing/2014/main" id="{885572F8-B469-2878-5424-8498971FCBCE}"/>
              </a:ext>
            </a:extLst>
          </p:cNvPr>
          <p:cNvGrpSpPr/>
          <p:nvPr/>
        </p:nvGrpSpPr>
        <p:grpSpPr>
          <a:xfrm>
            <a:off x="6930363" y="2041058"/>
            <a:ext cx="1310651" cy="542133"/>
            <a:chOff x="10153471" y="1592350"/>
            <a:chExt cx="1310651" cy="542133"/>
          </a:xfrm>
        </p:grpSpPr>
        <p:grpSp>
          <p:nvGrpSpPr>
            <p:cNvPr id="378" name="Grupo 377">
              <a:extLst>
                <a:ext uri="{FF2B5EF4-FFF2-40B4-BE49-F238E27FC236}">
                  <a16:creationId xmlns:a16="http://schemas.microsoft.com/office/drawing/2014/main" id="{8BDFAFBA-8FAA-0E1F-E7FF-C5A439AD6A24}"/>
                </a:ext>
              </a:extLst>
            </p:cNvPr>
            <p:cNvGrpSpPr/>
            <p:nvPr/>
          </p:nvGrpSpPr>
          <p:grpSpPr>
            <a:xfrm>
              <a:off x="10153471" y="1592350"/>
              <a:ext cx="447834" cy="542133"/>
              <a:chOff x="6314271" y="2697954"/>
              <a:chExt cx="447834" cy="542133"/>
            </a:xfrm>
          </p:grpSpPr>
          <p:sp>
            <p:nvSpPr>
              <p:cNvPr id="384" name="Elipse 102">
                <a:extLst>
                  <a:ext uri="{FF2B5EF4-FFF2-40B4-BE49-F238E27FC236}">
                    <a16:creationId xmlns:a16="http://schemas.microsoft.com/office/drawing/2014/main" id="{4198036A-52E0-1B54-142A-654E646638D9}"/>
                  </a:ext>
                </a:extLst>
              </p:cNvPr>
              <p:cNvSpPr/>
              <p:nvPr/>
            </p:nvSpPr>
            <p:spPr>
              <a:xfrm>
                <a:off x="6314271" y="2706688"/>
                <a:ext cx="447834" cy="533399"/>
              </a:xfrm>
              <a:prstGeom prst="ellipse">
                <a:avLst/>
              </a:prstGeom>
              <a:solidFill>
                <a:srgbClr val="E6F4FA"/>
              </a:solidFill>
              <a:ln w="19050" cap="flat" cmpd="sng" algn="ctr">
                <a:noFill/>
                <a:prstDash val="solid"/>
                <a:miter lim="800000"/>
              </a:ln>
              <a:effectLst>
                <a:glow rad="12700">
                  <a:srgbClr val="156082">
                    <a:alpha val="97000"/>
                  </a:srgbClr>
                </a:glow>
                <a:outerShdw blurRad="50800" dir="7800000" algn="ctr" rotWithShape="0">
                  <a:srgbClr val="000000">
                    <a:alpha val="43137"/>
                  </a:srgbClr>
                </a:outerShdw>
                <a:softEdge rad="0"/>
              </a:effectLst>
              <a:scene3d>
                <a:camera prst="isometricOffAxis1Top"/>
                <a:lightRig rig="chilly" dir="t"/>
              </a:scene3d>
              <a:sp3d extrusionH="82550" contourW="12700" prstMaterial="metal">
                <a:extrusionClr>
                  <a:srgbClr val="FCFDFE"/>
                </a:extrusionClr>
                <a:contourClr>
                  <a:schemeClr val="bg1">
                    <a:lumMod val="75000"/>
                  </a:scheme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385" name="Imagem 9" descr="Ícone&#10;&#10;Descrição gerada automaticamente">
                <a:extLst>
                  <a:ext uri="{FF2B5EF4-FFF2-40B4-BE49-F238E27FC236}">
                    <a16:creationId xmlns:a16="http://schemas.microsoft.com/office/drawing/2014/main" id="{2A0C163F-7F3A-C482-C7D7-B40CDC3BBAA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6397824" y="2697954"/>
                <a:ext cx="280728" cy="309521"/>
              </a:xfrm>
              <a:prstGeom prst="rect">
                <a:avLst/>
              </a:prstGeom>
            </p:spPr>
          </p:pic>
        </p:grpSp>
        <p:grpSp>
          <p:nvGrpSpPr>
            <p:cNvPr id="379" name="Grupo 378">
              <a:extLst>
                <a:ext uri="{FF2B5EF4-FFF2-40B4-BE49-F238E27FC236}">
                  <a16:creationId xmlns:a16="http://schemas.microsoft.com/office/drawing/2014/main" id="{BFB5C143-EEBD-8B82-7F1F-9C5520B41C0D}"/>
                </a:ext>
              </a:extLst>
            </p:cNvPr>
            <p:cNvGrpSpPr/>
            <p:nvPr/>
          </p:nvGrpSpPr>
          <p:grpSpPr>
            <a:xfrm>
              <a:off x="11067803" y="1662484"/>
              <a:ext cx="396319" cy="388622"/>
              <a:chOff x="5725562" y="3167579"/>
              <a:chExt cx="396319" cy="388622"/>
            </a:xfrm>
          </p:grpSpPr>
          <p:sp>
            <p:nvSpPr>
              <p:cNvPr id="381" name="Rectángulo: esquinas redondeadas 91">
                <a:extLst>
                  <a:ext uri="{FF2B5EF4-FFF2-40B4-BE49-F238E27FC236}">
                    <a16:creationId xmlns:a16="http://schemas.microsoft.com/office/drawing/2014/main" id="{B87F3E3A-6BCB-E256-394A-3D3C496B5D3D}"/>
                  </a:ext>
                </a:extLst>
              </p:cNvPr>
              <p:cNvSpPr/>
              <p:nvPr/>
            </p:nvSpPr>
            <p:spPr>
              <a:xfrm>
                <a:off x="5725562" y="3180824"/>
                <a:ext cx="396319" cy="375377"/>
              </a:xfrm>
              <a:prstGeom prst="roundRect">
                <a:avLst/>
              </a:prstGeom>
              <a:solidFill>
                <a:srgbClr val="C4E5F2">
                  <a:alpha val="20000"/>
                </a:srgbClr>
              </a:solidFill>
              <a:ln>
                <a:noFill/>
              </a:ln>
              <a:effectLst/>
              <a:scene3d>
                <a:camera prst="isometricTopUp"/>
                <a:lightRig rig="chilly" dir="t"/>
              </a:scene3d>
              <a:sp3d extrusionH="95250" contourW="12700" prstMaterial="metal">
                <a:extrusionClr>
                  <a:srgbClr val="FCFDFE"/>
                </a:extrusionClr>
                <a:contourClr>
                  <a:schemeClr val="bg1">
                    <a:lumMod val="7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82" name="Elipse 381">
                <a:extLst>
                  <a:ext uri="{FF2B5EF4-FFF2-40B4-BE49-F238E27FC236}">
                    <a16:creationId xmlns:a16="http://schemas.microsoft.com/office/drawing/2014/main" id="{0BDC7A92-042E-1977-0CCA-EFABAD670F26}"/>
                  </a:ext>
                </a:extLst>
              </p:cNvPr>
              <p:cNvSpPr/>
              <p:nvPr/>
            </p:nvSpPr>
            <p:spPr>
              <a:xfrm>
                <a:off x="5782274" y="3167579"/>
                <a:ext cx="282894" cy="282894"/>
              </a:xfrm>
              <a:prstGeom prst="ellipse">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383" name="Gráfico 382" descr="Inteligencia artificial con relleno sólido">
                <a:extLst>
                  <a:ext uri="{FF2B5EF4-FFF2-40B4-BE49-F238E27FC236}">
                    <a16:creationId xmlns:a16="http://schemas.microsoft.com/office/drawing/2014/main" id="{F379598A-CB1D-1E42-FFCF-24F1761736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435" y="3180824"/>
                <a:ext cx="218810" cy="229567"/>
              </a:xfrm>
              <a:prstGeom prst="rect">
                <a:avLst/>
              </a:prstGeom>
            </p:spPr>
          </p:pic>
        </p:grpSp>
        <p:sp>
          <p:nvSpPr>
            <p:cNvPr id="380" name="Flecha: a la izquierda y derecha 1">
              <a:extLst>
                <a:ext uri="{FF2B5EF4-FFF2-40B4-BE49-F238E27FC236}">
                  <a16:creationId xmlns:a16="http://schemas.microsoft.com/office/drawing/2014/main" id="{B888C0AE-AFD7-990D-7B43-B0FC4D3925F1}"/>
                </a:ext>
              </a:extLst>
            </p:cNvPr>
            <p:cNvSpPr/>
            <p:nvPr/>
          </p:nvSpPr>
          <p:spPr>
            <a:xfrm>
              <a:off x="10650084" y="1848512"/>
              <a:ext cx="315200" cy="114249"/>
            </a:xfrm>
            <a:prstGeom prst="leftRightArrow">
              <a:avLst/>
            </a:prstGeom>
            <a:solidFill>
              <a:srgbClr val="7599CF">
                <a:alpha val="50196"/>
              </a:srgb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Aptos" panose="02110004020202020204"/>
                <a:ea typeface="+mn-ea"/>
                <a:cs typeface="+mn-cs"/>
              </a:endParaRPr>
            </a:p>
          </p:txBody>
        </p:sp>
      </p:grpSp>
      <p:grpSp>
        <p:nvGrpSpPr>
          <p:cNvPr id="386" name="Grupo 385">
            <a:extLst>
              <a:ext uri="{FF2B5EF4-FFF2-40B4-BE49-F238E27FC236}">
                <a16:creationId xmlns:a16="http://schemas.microsoft.com/office/drawing/2014/main" id="{67AC9F38-7FAF-253E-3829-FCBFF5C3647D}"/>
              </a:ext>
            </a:extLst>
          </p:cNvPr>
          <p:cNvGrpSpPr/>
          <p:nvPr/>
        </p:nvGrpSpPr>
        <p:grpSpPr>
          <a:xfrm>
            <a:off x="6980120" y="2612234"/>
            <a:ext cx="396319" cy="388622"/>
            <a:chOff x="5725562" y="3167579"/>
            <a:chExt cx="396319" cy="388622"/>
          </a:xfrm>
        </p:grpSpPr>
        <p:sp>
          <p:nvSpPr>
            <p:cNvPr id="387" name="Rectángulo: esquinas redondeadas 91">
              <a:extLst>
                <a:ext uri="{FF2B5EF4-FFF2-40B4-BE49-F238E27FC236}">
                  <a16:creationId xmlns:a16="http://schemas.microsoft.com/office/drawing/2014/main" id="{DA9165B4-76E0-6295-D6D6-D30EE5FC920F}"/>
                </a:ext>
              </a:extLst>
            </p:cNvPr>
            <p:cNvSpPr/>
            <p:nvPr/>
          </p:nvSpPr>
          <p:spPr>
            <a:xfrm>
              <a:off x="5725562" y="3180824"/>
              <a:ext cx="396319" cy="375377"/>
            </a:xfrm>
            <a:prstGeom prst="roundRect">
              <a:avLst/>
            </a:prstGeom>
            <a:solidFill>
              <a:srgbClr val="C4E5F2">
                <a:alpha val="20000"/>
              </a:srgbClr>
            </a:solidFill>
            <a:ln>
              <a:noFill/>
            </a:ln>
            <a:effectLst/>
            <a:scene3d>
              <a:camera prst="isometricTopUp"/>
              <a:lightRig rig="chilly" dir="t"/>
            </a:scene3d>
            <a:sp3d extrusionH="95250" contourW="12700" prstMaterial="metal">
              <a:extrusionClr>
                <a:srgbClr val="FCFDFE"/>
              </a:extrusionClr>
              <a:contourClr>
                <a:schemeClr val="bg1">
                  <a:lumMod val="7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88" name="Elipse 387">
              <a:extLst>
                <a:ext uri="{FF2B5EF4-FFF2-40B4-BE49-F238E27FC236}">
                  <a16:creationId xmlns:a16="http://schemas.microsoft.com/office/drawing/2014/main" id="{82F24F9D-D196-A1CE-C3C6-7F59545535FB}"/>
                </a:ext>
              </a:extLst>
            </p:cNvPr>
            <p:cNvSpPr/>
            <p:nvPr/>
          </p:nvSpPr>
          <p:spPr>
            <a:xfrm>
              <a:off x="5782274" y="3167579"/>
              <a:ext cx="282894" cy="282894"/>
            </a:xfrm>
            <a:prstGeom prst="ellipse">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389" name="Gráfico 388" descr="Inteligencia artificial con relleno sólido">
              <a:extLst>
                <a:ext uri="{FF2B5EF4-FFF2-40B4-BE49-F238E27FC236}">
                  <a16:creationId xmlns:a16="http://schemas.microsoft.com/office/drawing/2014/main" id="{47F348A2-B9E8-33F9-2C51-C49EA5F85E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435" y="3180824"/>
              <a:ext cx="218810" cy="229567"/>
            </a:xfrm>
            <a:prstGeom prst="rect">
              <a:avLst/>
            </a:prstGeom>
          </p:spPr>
        </p:pic>
      </p:grpSp>
      <p:grpSp>
        <p:nvGrpSpPr>
          <p:cNvPr id="390" name="Grupo 389">
            <a:extLst>
              <a:ext uri="{FF2B5EF4-FFF2-40B4-BE49-F238E27FC236}">
                <a16:creationId xmlns:a16="http://schemas.microsoft.com/office/drawing/2014/main" id="{688D9352-8443-73B8-88DC-E25265BE743C}"/>
              </a:ext>
            </a:extLst>
          </p:cNvPr>
          <p:cNvGrpSpPr/>
          <p:nvPr/>
        </p:nvGrpSpPr>
        <p:grpSpPr>
          <a:xfrm>
            <a:off x="8695779" y="1454384"/>
            <a:ext cx="447834" cy="542133"/>
            <a:chOff x="6314271" y="2697954"/>
            <a:chExt cx="447834" cy="542133"/>
          </a:xfrm>
        </p:grpSpPr>
        <p:sp>
          <p:nvSpPr>
            <p:cNvPr id="391" name="Elipse 102">
              <a:extLst>
                <a:ext uri="{FF2B5EF4-FFF2-40B4-BE49-F238E27FC236}">
                  <a16:creationId xmlns:a16="http://schemas.microsoft.com/office/drawing/2014/main" id="{9AC76CA2-F053-DDF2-D8F3-1196D0FDAF9E}"/>
                </a:ext>
              </a:extLst>
            </p:cNvPr>
            <p:cNvSpPr/>
            <p:nvPr/>
          </p:nvSpPr>
          <p:spPr>
            <a:xfrm>
              <a:off x="6314271" y="2706688"/>
              <a:ext cx="447834" cy="533399"/>
            </a:xfrm>
            <a:prstGeom prst="ellipse">
              <a:avLst/>
            </a:prstGeom>
            <a:solidFill>
              <a:srgbClr val="E6F4FA"/>
            </a:solidFill>
            <a:ln w="19050" cap="flat" cmpd="sng" algn="ctr">
              <a:noFill/>
              <a:prstDash val="solid"/>
              <a:miter lim="800000"/>
            </a:ln>
            <a:effectLst>
              <a:glow rad="12700">
                <a:srgbClr val="156082">
                  <a:alpha val="97000"/>
                </a:srgbClr>
              </a:glow>
              <a:outerShdw blurRad="50800" dir="7800000" algn="ctr" rotWithShape="0">
                <a:srgbClr val="000000">
                  <a:alpha val="43137"/>
                </a:srgbClr>
              </a:outerShdw>
              <a:softEdge rad="0"/>
            </a:effectLst>
            <a:scene3d>
              <a:camera prst="isometricOffAxis1Top"/>
              <a:lightRig rig="chilly" dir="t"/>
            </a:scene3d>
            <a:sp3d extrusionH="82550" contourW="12700" prstMaterial="metal">
              <a:extrusionClr>
                <a:srgbClr val="FCFDFE"/>
              </a:extrusionClr>
              <a:contourClr>
                <a:schemeClr val="bg1">
                  <a:lumMod val="75000"/>
                </a:scheme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392" name="Imagem 9" descr="Ícone&#10;&#10;Descrição gerada automaticamente">
              <a:extLst>
                <a:ext uri="{FF2B5EF4-FFF2-40B4-BE49-F238E27FC236}">
                  <a16:creationId xmlns:a16="http://schemas.microsoft.com/office/drawing/2014/main" id="{E6D81704-23C9-44EE-1B2E-FA4E1D5B360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6397824" y="2697954"/>
              <a:ext cx="280728" cy="309521"/>
            </a:xfrm>
            <a:prstGeom prst="rect">
              <a:avLst/>
            </a:prstGeom>
          </p:spPr>
        </p:pic>
      </p:grpSp>
      <p:grpSp>
        <p:nvGrpSpPr>
          <p:cNvPr id="393" name="Grupo 392">
            <a:extLst>
              <a:ext uri="{FF2B5EF4-FFF2-40B4-BE49-F238E27FC236}">
                <a16:creationId xmlns:a16="http://schemas.microsoft.com/office/drawing/2014/main" id="{02F9B06D-A616-C3E4-C843-3D1B124762FE}"/>
              </a:ext>
            </a:extLst>
          </p:cNvPr>
          <p:cNvGrpSpPr/>
          <p:nvPr/>
        </p:nvGrpSpPr>
        <p:grpSpPr>
          <a:xfrm>
            <a:off x="11554891" y="1497749"/>
            <a:ext cx="396319" cy="388622"/>
            <a:chOff x="5725562" y="3167579"/>
            <a:chExt cx="396319" cy="388622"/>
          </a:xfrm>
        </p:grpSpPr>
        <p:sp>
          <p:nvSpPr>
            <p:cNvPr id="394" name="Rectángulo: esquinas redondeadas 91">
              <a:extLst>
                <a:ext uri="{FF2B5EF4-FFF2-40B4-BE49-F238E27FC236}">
                  <a16:creationId xmlns:a16="http://schemas.microsoft.com/office/drawing/2014/main" id="{507637F8-B2EF-A29A-7192-BF6FC463914C}"/>
                </a:ext>
              </a:extLst>
            </p:cNvPr>
            <p:cNvSpPr/>
            <p:nvPr/>
          </p:nvSpPr>
          <p:spPr>
            <a:xfrm>
              <a:off x="5725562" y="3180824"/>
              <a:ext cx="396319" cy="375377"/>
            </a:xfrm>
            <a:prstGeom prst="roundRect">
              <a:avLst/>
            </a:prstGeom>
            <a:solidFill>
              <a:srgbClr val="C4E5F2">
                <a:alpha val="20000"/>
              </a:srgbClr>
            </a:solidFill>
            <a:ln>
              <a:noFill/>
            </a:ln>
            <a:effectLst/>
            <a:scene3d>
              <a:camera prst="isometricTopUp"/>
              <a:lightRig rig="chilly" dir="t"/>
            </a:scene3d>
            <a:sp3d extrusionH="95250" contourW="12700" prstMaterial="metal">
              <a:extrusionClr>
                <a:srgbClr val="FCFDFE"/>
              </a:extrusionClr>
              <a:contourClr>
                <a:schemeClr val="bg1">
                  <a:lumMod val="7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95" name="Elipse 394">
              <a:extLst>
                <a:ext uri="{FF2B5EF4-FFF2-40B4-BE49-F238E27FC236}">
                  <a16:creationId xmlns:a16="http://schemas.microsoft.com/office/drawing/2014/main" id="{C1E13A8B-6113-F481-984F-9093A111D340}"/>
                </a:ext>
              </a:extLst>
            </p:cNvPr>
            <p:cNvSpPr/>
            <p:nvPr/>
          </p:nvSpPr>
          <p:spPr>
            <a:xfrm>
              <a:off x="5782274" y="3167579"/>
              <a:ext cx="282894" cy="282894"/>
            </a:xfrm>
            <a:prstGeom prst="ellipse">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396" name="Gráfico 395" descr="Inteligencia artificial con relleno sólido">
              <a:extLst>
                <a:ext uri="{FF2B5EF4-FFF2-40B4-BE49-F238E27FC236}">
                  <a16:creationId xmlns:a16="http://schemas.microsoft.com/office/drawing/2014/main" id="{3CB22FA9-ECB9-4ABE-AA21-5ABCC2B834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435" y="3180824"/>
              <a:ext cx="218810" cy="229567"/>
            </a:xfrm>
            <a:prstGeom prst="rect">
              <a:avLst/>
            </a:prstGeom>
          </p:spPr>
        </p:pic>
      </p:grpSp>
      <p:sp>
        <p:nvSpPr>
          <p:cNvPr id="397" name="Rectangle 155">
            <a:extLst>
              <a:ext uri="{FF2B5EF4-FFF2-40B4-BE49-F238E27FC236}">
                <a16:creationId xmlns:a16="http://schemas.microsoft.com/office/drawing/2014/main" id="{3F9E275F-0446-E105-FF06-C59C5A812026}"/>
              </a:ext>
            </a:extLst>
          </p:cNvPr>
          <p:cNvSpPr/>
          <p:nvPr/>
        </p:nvSpPr>
        <p:spPr>
          <a:xfrm>
            <a:off x="5704634" y="3608075"/>
            <a:ext cx="808212" cy="407206"/>
          </a:xfrm>
          <a:prstGeom prst="rect">
            <a:avLst/>
          </a:prstGeom>
          <a:solidFill>
            <a:srgbClr val="536E7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noProof="0">
                <a:latin typeface="Calibri" panose="020F0502020204030204" pitchFamily="34" charset="0"/>
                <a:ea typeface="Calibri" panose="020F0502020204030204" pitchFamily="34" charset="0"/>
                <a:cs typeface="Calibri" panose="020F0502020204030204" pitchFamily="34" charset="0"/>
              </a:rPr>
              <a:t>Oracle  Tool</a:t>
            </a:r>
          </a:p>
        </p:txBody>
      </p:sp>
      <p:cxnSp>
        <p:nvCxnSpPr>
          <p:cNvPr id="399" name="Conector recto de flecha 69">
            <a:extLst>
              <a:ext uri="{FF2B5EF4-FFF2-40B4-BE49-F238E27FC236}">
                <a16:creationId xmlns:a16="http://schemas.microsoft.com/office/drawing/2014/main" id="{9C4B2FA6-DA15-6A6F-FBB4-BDC94098233F}"/>
              </a:ext>
            </a:extLst>
          </p:cNvPr>
          <p:cNvCxnSpPr>
            <a:stCxn id="371" idx="1"/>
            <a:endCxn id="397" idx="3"/>
          </p:cNvCxnSpPr>
          <p:nvPr/>
        </p:nvCxnSpPr>
        <p:spPr>
          <a:xfrm rot="10800000" flipV="1">
            <a:off x="6512847" y="2560920"/>
            <a:ext cx="2387375" cy="1250757"/>
          </a:xfrm>
          <a:prstGeom prst="bentConnector3">
            <a:avLst>
              <a:gd name="adj1" fmla="val 1074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01" name="Conector: angular 400">
            <a:extLst>
              <a:ext uri="{FF2B5EF4-FFF2-40B4-BE49-F238E27FC236}">
                <a16:creationId xmlns:a16="http://schemas.microsoft.com/office/drawing/2014/main" id="{6F54A835-3AE9-8597-22F6-617AA40C7C41}"/>
              </a:ext>
            </a:extLst>
          </p:cNvPr>
          <p:cNvCxnSpPr>
            <a:stCxn id="355" idx="2"/>
            <a:endCxn id="372" idx="0"/>
          </p:cNvCxnSpPr>
          <p:nvPr/>
        </p:nvCxnSpPr>
        <p:spPr>
          <a:xfrm rot="16200000" flipH="1">
            <a:off x="9595408" y="1714565"/>
            <a:ext cx="470223" cy="933350"/>
          </a:xfrm>
          <a:prstGeom prst="bentConnector3">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02" name="Conector: angular 401">
            <a:extLst>
              <a:ext uri="{FF2B5EF4-FFF2-40B4-BE49-F238E27FC236}">
                <a16:creationId xmlns:a16="http://schemas.microsoft.com/office/drawing/2014/main" id="{99819590-ACFF-E7DD-82AF-A9293F1F5C74}"/>
              </a:ext>
            </a:extLst>
          </p:cNvPr>
          <p:cNvCxnSpPr>
            <a:cxnSpLocks/>
            <a:stCxn id="355" idx="2"/>
            <a:endCxn id="371" idx="0"/>
          </p:cNvCxnSpPr>
          <p:nvPr/>
        </p:nvCxnSpPr>
        <p:spPr>
          <a:xfrm rot="5400000">
            <a:off x="9108859" y="2159680"/>
            <a:ext cx="468537" cy="41434"/>
          </a:xfrm>
          <a:prstGeom prst="bentConnector3">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03" name="Conector: angular 402">
            <a:extLst>
              <a:ext uri="{FF2B5EF4-FFF2-40B4-BE49-F238E27FC236}">
                <a16:creationId xmlns:a16="http://schemas.microsoft.com/office/drawing/2014/main" id="{E6E54003-C222-9D63-0841-14E5A66C9619}"/>
              </a:ext>
            </a:extLst>
          </p:cNvPr>
          <p:cNvCxnSpPr>
            <a:stCxn id="355" idx="2"/>
            <a:endCxn id="373" idx="0"/>
          </p:cNvCxnSpPr>
          <p:nvPr/>
        </p:nvCxnSpPr>
        <p:spPr>
          <a:xfrm rot="16200000" flipH="1">
            <a:off x="10079847" y="1230126"/>
            <a:ext cx="475005" cy="1907010"/>
          </a:xfrm>
          <a:prstGeom prst="bentConnector3">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04" name="Conector: angular 403">
            <a:extLst>
              <a:ext uri="{FF2B5EF4-FFF2-40B4-BE49-F238E27FC236}">
                <a16:creationId xmlns:a16="http://schemas.microsoft.com/office/drawing/2014/main" id="{7F55EA16-8F27-BA54-322B-23621B3154D1}"/>
              </a:ext>
            </a:extLst>
          </p:cNvPr>
          <p:cNvCxnSpPr>
            <a:stCxn id="372" idx="2"/>
            <a:endCxn id="374" idx="0"/>
          </p:cNvCxnSpPr>
          <p:nvPr/>
        </p:nvCxnSpPr>
        <p:spPr>
          <a:xfrm rot="5400000">
            <a:off x="9684187" y="2347085"/>
            <a:ext cx="251230" cy="974784"/>
          </a:xfrm>
          <a:prstGeom prst="bentConnector3">
            <a:avLst>
              <a:gd name="adj1" fmla="val 50000"/>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05" name="Conector: angular 404">
            <a:extLst>
              <a:ext uri="{FF2B5EF4-FFF2-40B4-BE49-F238E27FC236}">
                <a16:creationId xmlns:a16="http://schemas.microsoft.com/office/drawing/2014/main" id="{7DF61FEF-E3FC-E1B7-0CAF-4FE538E719C3}"/>
              </a:ext>
            </a:extLst>
          </p:cNvPr>
          <p:cNvCxnSpPr>
            <a:stCxn id="372" idx="2"/>
            <a:endCxn id="376" idx="0"/>
          </p:cNvCxnSpPr>
          <p:nvPr/>
        </p:nvCxnSpPr>
        <p:spPr>
          <a:xfrm rot="16200000" flipH="1">
            <a:off x="10655175" y="2350881"/>
            <a:ext cx="257698" cy="973660"/>
          </a:xfrm>
          <a:prstGeom prst="bentConnector3">
            <a:avLst>
              <a:gd name="adj1" fmla="val 50000"/>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06" name="Conector: angular 405">
            <a:extLst>
              <a:ext uri="{FF2B5EF4-FFF2-40B4-BE49-F238E27FC236}">
                <a16:creationId xmlns:a16="http://schemas.microsoft.com/office/drawing/2014/main" id="{7A987DF4-20FE-4F28-F53D-856979AF916D}"/>
              </a:ext>
            </a:extLst>
          </p:cNvPr>
          <p:cNvCxnSpPr>
            <a:stCxn id="372" idx="2"/>
            <a:endCxn id="375" idx="0"/>
          </p:cNvCxnSpPr>
          <p:nvPr/>
        </p:nvCxnSpPr>
        <p:spPr>
          <a:xfrm rot="5400000">
            <a:off x="10167280" y="2838214"/>
            <a:ext cx="259266" cy="562"/>
          </a:xfrm>
          <a:prstGeom prst="bentConnector3">
            <a:avLst>
              <a:gd name="adj1" fmla="val 50000"/>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407" name="Rectangle: Rounded Corners 193">
            <a:extLst>
              <a:ext uri="{FF2B5EF4-FFF2-40B4-BE49-F238E27FC236}">
                <a16:creationId xmlns:a16="http://schemas.microsoft.com/office/drawing/2014/main" id="{2239677A-056D-CD2F-0ABD-C70F08721E0C}"/>
              </a:ext>
            </a:extLst>
          </p:cNvPr>
          <p:cNvSpPr>
            <a:spLocks/>
          </p:cNvSpPr>
          <p:nvPr/>
        </p:nvSpPr>
        <p:spPr>
          <a:xfrm>
            <a:off x="6841182" y="1315945"/>
            <a:ext cx="1697626" cy="1841626"/>
          </a:xfrm>
          <a:prstGeom prst="roundRect">
            <a:avLst>
              <a:gd name="adj" fmla="val 3636"/>
            </a:avLst>
          </a:prstGeom>
          <a:noFill/>
          <a:ln w="6350" cap="flat" cmpd="sng" algn="ctr">
            <a:solidFill>
              <a:srgbClr val="002060"/>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effectLst/>
              <a:uLnTx/>
              <a:uFillTx/>
              <a:latin typeface="Calibri" panose="020F0502020204030204"/>
              <a:ea typeface="+mn-ea"/>
              <a:cs typeface="+mn-cs"/>
            </a:endParaRPr>
          </a:p>
        </p:txBody>
      </p:sp>
      <p:sp>
        <p:nvSpPr>
          <p:cNvPr id="410" name="Flecha: a la izquierda y derecha 1">
            <a:extLst>
              <a:ext uri="{FF2B5EF4-FFF2-40B4-BE49-F238E27FC236}">
                <a16:creationId xmlns:a16="http://schemas.microsoft.com/office/drawing/2014/main" id="{6A5A6B1B-E93C-9325-A899-E42FF4E291CF}"/>
              </a:ext>
            </a:extLst>
          </p:cNvPr>
          <p:cNvSpPr/>
          <p:nvPr/>
        </p:nvSpPr>
        <p:spPr>
          <a:xfrm rot="19804682">
            <a:off x="9914038" y="1660197"/>
            <a:ext cx="315200" cy="114249"/>
          </a:xfrm>
          <a:prstGeom prst="rightArrow">
            <a:avLst/>
          </a:prstGeom>
          <a:solidFill>
            <a:srgbClr val="7599CF">
              <a:alpha val="50196"/>
            </a:srgb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Aptos" panose="02110004020202020204"/>
              <a:ea typeface="+mn-ea"/>
              <a:cs typeface="+mn-cs"/>
            </a:endParaRPr>
          </a:p>
        </p:txBody>
      </p:sp>
      <p:sp>
        <p:nvSpPr>
          <p:cNvPr id="411" name="Rectángulo: esquinas redondeadas 115">
            <a:extLst>
              <a:ext uri="{FF2B5EF4-FFF2-40B4-BE49-F238E27FC236}">
                <a16:creationId xmlns:a16="http://schemas.microsoft.com/office/drawing/2014/main" id="{7639C9F6-C9C9-F6F7-54D9-282B6E1C2780}"/>
              </a:ext>
            </a:extLst>
          </p:cNvPr>
          <p:cNvSpPr/>
          <p:nvPr/>
        </p:nvSpPr>
        <p:spPr>
          <a:xfrm>
            <a:off x="10514151" y="1177336"/>
            <a:ext cx="1021198" cy="347869"/>
          </a:xfrm>
          <a:prstGeom prst="rect">
            <a:avLst/>
          </a:prstGeom>
          <a:no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1" noProof="0">
                <a:solidFill>
                  <a:srgbClr val="7599CF"/>
                </a:solidFill>
              </a:rPr>
              <a:t>LLM Catalog</a:t>
            </a:r>
          </a:p>
        </p:txBody>
      </p:sp>
      <p:sp>
        <p:nvSpPr>
          <p:cNvPr id="412" name="Flecha: a la izquierda y derecha 1">
            <a:extLst>
              <a:ext uri="{FF2B5EF4-FFF2-40B4-BE49-F238E27FC236}">
                <a16:creationId xmlns:a16="http://schemas.microsoft.com/office/drawing/2014/main" id="{6047DDC6-05A2-F6F5-ED21-79E02818AAAC}"/>
              </a:ext>
            </a:extLst>
          </p:cNvPr>
          <p:cNvSpPr/>
          <p:nvPr/>
        </p:nvSpPr>
        <p:spPr>
          <a:xfrm>
            <a:off x="10019801" y="1800600"/>
            <a:ext cx="576000" cy="183920"/>
          </a:xfrm>
          <a:prstGeom prst="leftRightArrow">
            <a:avLst/>
          </a:prstGeom>
          <a:solidFill>
            <a:srgbClr val="7599CF">
              <a:alpha val="50196"/>
            </a:srgb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Aptos" panose="02110004020202020204"/>
              <a:ea typeface="+mn-ea"/>
              <a:cs typeface="+mn-cs"/>
            </a:endParaRPr>
          </a:p>
        </p:txBody>
      </p:sp>
      <p:sp>
        <p:nvSpPr>
          <p:cNvPr id="413" name="Flecha: a la izquierda y derecha 1">
            <a:extLst>
              <a:ext uri="{FF2B5EF4-FFF2-40B4-BE49-F238E27FC236}">
                <a16:creationId xmlns:a16="http://schemas.microsoft.com/office/drawing/2014/main" id="{F1A24E81-F422-EA17-BC8F-56DAF1B7B72E}"/>
              </a:ext>
            </a:extLst>
          </p:cNvPr>
          <p:cNvSpPr/>
          <p:nvPr/>
        </p:nvSpPr>
        <p:spPr>
          <a:xfrm rot="2319407">
            <a:off x="10427100" y="1656189"/>
            <a:ext cx="315200" cy="114249"/>
          </a:xfrm>
          <a:prstGeom prst="rightArrow">
            <a:avLst/>
          </a:prstGeom>
          <a:solidFill>
            <a:srgbClr val="7599CF">
              <a:alpha val="50196"/>
            </a:srgb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Aptos" panose="02110004020202020204"/>
              <a:ea typeface="+mn-ea"/>
              <a:cs typeface="+mn-cs"/>
            </a:endParaRPr>
          </a:p>
        </p:txBody>
      </p:sp>
      <p:pic>
        <p:nvPicPr>
          <p:cNvPr id="414" name="Graphic 28" descr="Storytelling with solid fill">
            <a:extLst>
              <a:ext uri="{FF2B5EF4-FFF2-40B4-BE49-F238E27FC236}">
                <a16:creationId xmlns:a16="http://schemas.microsoft.com/office/drawing/2014/main" id="{06FA5D72-9422-9E10-7624-62606C50E3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47515" y="1220486"/>
            <a:ext cx="367642" cy="367642"/>
          </a:xfrm>
          <a:prstGeom prst="rect">
            <a:avLst/>
          </a:prstGeom>
        </p:spPr>
      </p:pic>
      <p:sp>
        <p:nvSpPr>
          <p:cNvPr id="415" name="CuadroTexto 184">
            <a:extLst>
              <a:ext uri="{FF2B5EF4-FFF2-40B4-BE49-F238E27FC236}">
                <a16:creationId xmlns:a16="http://schemas.microsoft.com/office/drawing/2014/main" id="{C5101597-52EB-C6FF-DB6F-D2A72F8A05EA}"/>
              </a:ext>
            </a:extLst>
          </p:cNvPr>
          <p:cNvSpPr txBox="1"/>
          <p:nvPr/>
        </p:nvSpPr>
        <p:spPr>
          <a:xfrm>
            <a:off x="7247335" y="3018789"/>
            <a:ext cx="219932" cy="230063"/>
          </a:xfrm>
          <a:prstGeom prst="rect">
            <a:avLst/>
          </a:prstGeom>
          <a:noFill/>
        </p:spPr>
        <p:txBody>
          <a:bodyPr wrap="none" rtlCol="0">
            <a:spAutoFit/>
          </a:bodyPr>
          <a:lstStyle/>
          <a:p>
            <a:pPr defTabSz="108000">
              <a:lnSpc>
                <a:spcPts val="300"/>
              </a:lnSpc>
            </a:pPr>
            <a:r>
              <a:rPr lang="en-US" sz="900" b="1" noProof="0"/>
              <a:t>.</a:t>
            </a:r>
          </a:p>
          <a:p>
            <a:pPr defTabSz="108000">
              <a:lnSpc>
                <a:spcPts val="300"/>
              </a:lnSpc>
            </a:pPr>
            <a:r>
              <a:rPr lang="en-US" sz="900" b="1" noProof="0"/>
              <a:t>.</a:t>
            </a:r>
          </a:p>
          <a:p>
            <a:pPr defTabSz="108000">
              <a:lnSpc>
                <a:spcPts val="300"/>
              </a:lnSpc>
            </a:pPr>
            <a:r>
              <a:rPr lang="en-US" sz="900" b="1" noProof="0"/>
              <a:t>.</a:t>
            </a:r>
          </a:p>
        </p:txBody>
      </p:sp>
      <p:sp>
        <p:nvSpPr>
          <p:cNvPr id="420" name="Speech Bubble: Oval 64">
            <a:extLst>
              <a:ext uri="{FF2B5EF4-FFF2-40B4-BE49-F238E27FC236}">
                <a16:creationId xmlns:a16="http://schemas.microsoft.com/office/drawing/2014/main" id="{49DF6C97-3CE0-6CB7-6928-59C4F0BC942A}"/>
              </a:ext>
            </a:extLst>
          </p:cNvPr>
          <p:cNvSpPr/>
          <p:nvPr/>
        </p:nvSpPr>
        <p:spPr>
          <a:xfrm>
            <a:off x="4337224" y="1593255"/>
            <a:ext cx="1146261" cy="518227"/>
          </a:xfrm>
          <a:prstGeom prst="wedgeEllipseCallout">
            <a:avLst>
              <a:gd name="adj1" fmla="val -27098"/>
              <a:gd name="adj2" fmla="val 134371"/>
            </a:avLst>
          </a:prstGeom>
          <a:solidFill>
            <a:srgbClr val="F3FAFF"/>
          </a:solidFill>
          <a:ln>
            <a:solidFill>
              <a:srgbClr val="D1E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noProof="0">
                <a:solidFill>
                  <a:schemeClr val="tx1"/>
                </a:solidFill>
                <a:latin typeface="Calibri" panose="020F0502020204030204" pitchFamily="34" charset="0"/>
                <a:ea typeface="Calibri" panose="020F0502020204030204" pitchFamily="34" charset="0"/>
                <a:cs typeface="Calibri" panose="020F0502020204030204" pitchFamily="34" charset="0"/>
              </a:rPr>
              <a:t>Validate TTI for all clients</a:t>
            </a:r>
          </a:p>
        </p:txBody>
      </p:sp>
      <p:sp>
        <p:nvSpPr>
          <p:cNvPr id="421" name="Rectángulo 420">
            <a:extLst>
              <a:ext uri="{FF2B5EF4-FFF2-40B4-BE49-F238E27FC236}">
                <a16:creationId xmlns:a16="http://schemas.microsoft.com/office/drawing/2014/main" id="{A9DD3FF3-5A1E-A06C-F2E8-CFDBD22F4BE6}"/>
              </a:ext>
            </a:extLst>
          </p:cNvPr>
          <p:cNvSpPr/>
          <p:nvPr/>
        </p:nvSpPr>
        <p:spPr>
          <a:xfrm>
            <a:off x="9235654" y="3615669"/>
            <a:ext cx="1017890" cy="5964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700" b="1" noProof="0">
                <a:solidFill>
                  <a:schemeClr val="tx1"/>
                </a:solidFill>
              </a:rPr>
              <a:t>Vector Database</a:t>
            </a:r>
          </a:p>
        </p:txBody>
      </p:sp>
      <p:sp>
        <p:nvSpPr>
          <p:cNvPr id="422" name="Diagrama de flujo: disco magnético 421">
            <a:extLst>
              <a:ext uri="{FF2B5EF4-FFF2-40B4-BE49-F238E27FC236}">
                <a16:creationId xmlns:a16="http://schemas.microsoft.com/office/drawing/2014/main" id="{F3602814-F19D-1E03-4458-8D62A7684019}"/>
              </a:ext>
            </a:extLst>
          </p:cNvPr>
          <p:cNvSpPr/>
          <p:nvPr/>
        </p:nvSpPr>
        <p:spPr>
          <a:xfrm>
            <a:off x="9530655" y="3699241"/>
            <a:ext cx="437077" cy="276053"/>
          </a:xfrm>
          <a:prstGeom prst="flowChartMagneticDisk">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noProof="0"/>
          </a:p>
        </p:txBody>
      </p:sp>
      <p:sp>
        <p:nvSpPr>
          <p:cNvPr id="423" name="Deep_learning" descr="{&quot;Key&quot;:&quot;POWER_USER_SHAPE_ICON&quot;,&quot;Value&quot;:&quot;POWER_USER_SHAPE_ICON_STYLE_1&quot;}">
            <a:extLst>
              <a:ext uri="{FF2B5EF4-FFF2-40B4-BE49-F238E27FC236}">
                <a16:creationId xmlns:a16="http://schemas.microsoft.com/office/drawing/2014/main" id="{0749A95A-4CAE-CD37-C67D-A7F250651936}"/>
              </a:ext>
            </a:extLst>
          </p:cNvPr>
          <p:cNvSpPr>
            <a:spLocks noChangeAspect="1"/>
          </p:cNvSpPr>
          <p:nvPr/>
        </p:nvSpPr>
        <p:spPr>
          <a:xfrm>
            <a:off x="10643995" y="3644317"/>
            <a:ext cx="409339" cy="410472"/>
          </a:xfrm>
          <a:custGeom>
            <a:avLst/>
            <a:gdLst>
              <a:gd name="connsiteX0" fmla="*/ 615028 w 1566926"/>
              <a:gd name="connsiteY0" fmla="*/ 1389264 h 1571262"/>
              <a:gd name="connsiteX1" fmla="*/ 575313 w 1566926"/>
              <a:gd name="connsiteY1" fmla="*/ 1380491 h 1571262"/>
              <a:gd name="connsiteX2" fmla="*/ 284652 w 1566926"/>
              <a:gd name="connsiteY2" fmla="*/ 1255788 h 1571262"/>
              <a:gd name="connsiteX3" fmla="*/ 279093 w 1566926"/>
              <a:gd name="connsiteY3" fmla="*/ 1256524 h 1571262"/>
              <a:gd name="connsiteX4" fmla="*/ 198257 w 1566926"/>
              <a:gd name="connsiteY4" fmla="*/ 1294297 h 1571262"/>
              <a:gd name="connsiteX5" fmla="*/ 68129 w 1566926"/>
              <a:gd name="connsiteY5" fmla="*/ 1264026 h 1571262"/>
              <a:gd name="connsiteX6" fmla="*/ 55203 w 1566926"/>
              <a:gd name="connsiteY6" fmla="*/ 1002832 h 1571262"/>
              <a:gd name="connsiteX7" fmla="*/ 218751 w 1566926"/>
              <a:gd name="connsiteY7" fmla="*/ 966466 h 1571262"/>
              <a:gd name="connsiteX8" fmla="*/ 225113 w 1566926"/>
              <a:gd name="connsiteY8" fmla="*/ 964323 h 1571262"/>
              <a:gd name="connsiteX9" fmla="*/ 340976 w 1566926"/>
              <a:gd name="connsiteY9" fmla="*/ 819662 h 1571262"/>
              <a:gd name="connsiteX10" fmla="*/ 340708 w 1566926"/>
              <a:gd name="connsiteY10" fmla="*/ 805664 h 1571262"/>
              <a:gd name="connsiteX11" fmla="*/ 268444 w 1566926"/>
              <a:gd name="connsiteY11" fmla="*/ 722150 h 1571262"/>
              <a:gd name="connsiteX12" fmla="*/ 261345 w 1566926"/>
              <a:gd name="connsiteY12" fmla="*/ 721011 h 1571262"/>
              <a:gd name="connsiteX13" fmla="*/ 28883 w 1566926"/>
              <a:gd name="connsiteY13" fmla="*/ 673728 h 1571262"/>
              <a:gd name="connsiteX14" fmla="*/ 36049 w 1566926"/>
              <a:gd name="connsiteY14" fmla="*/ 473279 h 1571262"/>
              <a:gd name="connsiteX15" fmla="*/ 251232 w 1566926"/>
              <a:gd name="connsiteY15" fmla="*/ 428475 h 1571262"/>
              <a:gd name="connsiteX16" fmla="*/ 257930 w 1566926"/>
              <a:gd name="connsiteY16" fmla="*/ 428207 h 1571262"/>
              <a:gd name="connsiteX17" fmla="*/ 614961 w 1566926"/>
              <a:gd name="connsiteY17" fmla="*/ 212019 h 1571262"/>
              <a:gd name="connsiteX18" fmla="*/ 617305 w 1566926"/>
              <a:gd name="connsiteY18" fmla="*/ 206996 h 1571262"/>
              <a:gd name="connsiteX19" fmla="*/ 672491 w 1566926"/>
              <a:gd name="connsiteY19" fmla="*/ 38627 h 1571262"/>
              <a:gd name="connsiteX20" fmla="*/ 941185 w 1566926"/>
              <a:gd name="connsiteY20" fmla="*/ 110823 h 1571262"/>
              <a:gd name="connsiteX21" fmla="*/ 946677 w 1566926"/>
              <a:gd name="connsiteY21" fmla="*/ 204384 h 1571262"/>
              <a:gd name="connsiteX22" fmla="*/ 951364 w 1566926"/>
              <a:gd name="connsiteY22" fmla="*/ 214363 h 1571262"/>
              <a:gd name="connsiteX23" fmla="*/ 980632 w 1566926"/>
              <a:gd name="connsiteY23" fmla="*/ 229030 h 1571262"/>
              <a:gd name="connsiteX24" fmla="*/ 1285893 w 1566926"/>
              <a:gd name="connsiteY24" fmla="*/ 417156 h 1571262"/>
              <a:gd name="connsiteX25" fmla="*/ 1304846 w 1566926"/>
              <a:gd name="connsiteY25" fmla="*/ 430819 h 1571262"/>
              <a:gd name="connsiteX26" fmla="*/ 1311878 w 1566926"/>
              <a:gd name="connsiteY26" fmla="*/ 431287 h 1571262"/>
              <a:gd name="connsiteX27" fmla="*/ 1343021 w 1566926"/>
              <a:gd name="connsiteY27" fmla="*/ 416955 h 1571262"/>
              <a:gd name="connsiteX28" fmla="*/ 1472747 w 1566926"/>
              <a:gd name="connsiteY28" fmla="*/ 426264 h 1571262"/>
              <a:gd name="connsiteX29" fmla="*/ 1517418 w 1566926"/>
              <a:gd name="connsiteY29" fmla="*/ 698508 h 1571262"/>
              <a:gd name="connsiteX30" fmla="*/ 1354875 w 1566926"/>
              <a:gd name="connsiteY30" fmla="*/ 742108 h 1571262"/>
              <a:gd name="connsiteX31" fmla="*/ 1353803 w 1566926"/>
              <a:gd name="connsiteY31" fmla="*/ 741773 h 1571262"/>
              <a:gd name="connsiteX32" fmla="*/ 1318643 w 1566926"/>
              <a:gd name="connsiteY32" fmla="*/ 726771 h 1571262"/>
              <a:gd name="connsiteX33" fmla="*/ 1312347 w 1566926"/>
              <a:gd name="connsiteY33" fmla="*/ 728110 h 1571262"/>
              <a:gd name="connsiteX34" fmla="*/ 1233119 w 1566926"/>
              <a:gd name="connsiteY34" fmla="*/ 814103 h 1571262"/>
              <a:gd name="connsiteX35" fmla="*/ 1232717 w 1566926"/>
              <a:gd name="connsiteY35" fmla="*/ 826225 h 1571262"/>
              <a:gd name="connsiteX36" fmla="*/ 1343489 w 1566926"/>
              <a:gd name="connsiteY36" fmla="*/ 964256 h 1571262"/>
              <a:gd name="connsiteX37" fmla="*/ 1349651 w 1566926"/>
              <a:gd name="connsiteY37" fmla="*/ 966399 h 1571262"/>
              <a:gd name="connsiteX38" fmla="*/ 1528468 w 1566926"/>
              <a:gd name="connsiteY38" fmla="*/ 1020647 h 1571262"/>
              <a:gd name="connsiteX39" fmla="*/ 1479712 w 1566926"/>
              <a:gd name="connsiteY39" fmla="*/ 1275009 h 1571262"/>
              <a:gd name="connsiteX40" fmla="*/ 1315830 w 1566926"/>
              <a:gd name="connsiteY40" fmla="*/ 1274205 h 1571262"/>
              <a:gd name="connsiteX41" fmla="*/ 1288572 w 1566926"/>
              <a:gd name="connsiteY41" fmla="*/ 1255654 h 1571262"/>
              <a:gd name="connsiteX42" fmla="*/ 1282277 w 1566926"/>
              <a:gd name="connsiteY42" fmla="*/ 1255185 h 1571262"/>
              <a:gd name="connsiteX43" fmla="*/ 956589 w 1566926"/>
              <a:gd name="connsiteY43" fmla="*/ 1392479 h 1571262"/>
              <a:gd name="connsiteX44" fmla="*/ 954445 w 1566926"/>
              <a:gd name="connsiteY44" fmla="*/ 1395828 h 1571262"/>
              <a:gd name="connsiteX45" fmla="*/ 641951 w 1566926"/>
              <a:gd name="connsiteY45" fmla="*/ 1488049 h 1571262"/>
              <a:gd name="connsiteX46" fmla="*/ 618644 w 1566926"/>
              <a:gd name="connsiteY46" fmla="*/ 1393350 h 1571262"/>
              <a:gd name="connsiteX47" fmla="*/ 615249 w 1566926"/>
              <a:gd name="connsiteY47" fmla="*/ 1389278 h 1571262"/>
              <a:gd name="connsiteX48" fmla="*/ 615028 w 1566926"/>
              <a:gd name="connsiteY48" fmla="*/ 1389264 h 1571262"/>
              <a:gd name="connsiteX49" fmla="*/ 910913 w 1566926"/>
              <a:gd name="connsiteY49" fmla="*/ 169290 h 1571262"/>
              <a:gd name="connsiteX50" fmla="*/ 781991 w 1566926"/>
              <a:gd name="connsiteY50" fmla="*/ 40368 h 1571262"/>
              <a:gd name="connsiteX51" fmla="*/ 653068 w 1566926"/>
              <a:gd name="connsiteY51" fmla="*/ 169290 h 1571262"/>
              <a:gd name="connsiteX52" fmla="*/ 781991 w 1566926"/>
              <a:gd name="connsiteY52" fmla="*/ 298213 h 1571262"/>
              <a:gd name="connsiteX53" fmla="*/ 910913 w 1566926"/>
              <a:gd name="connsiteY53" fmla="*/ 169290 h 1571262"/>
              <a:gd name="connsiteX54" fmla="*/ 1274776 w 1566926"/>
              <a:gd name="connsiteY54" fmla="*/ 461693 h 1571262"/>
              <a:gd name="connsiteX55" fmla="*/ 1274441 w 1566926"/>
              <a:gd name="connsiteY55" fmla="*/ 456878 h 1571262"/>
              <a:gd name="connsiteX56" fmla="*/ 1273972 w 1566926"/>
              <a:gd name="connsiteY56" fmla="*/ 456536 h 1571262"/>
              <a:gd name="connsiteX57" fmla="*/ 953977 w 1566926"/>
              <a:gd name="connsiteY57" fmla="*/ 261512 h 1571262"/>
              <a:gd name="connsiteX58" fmla="*/ 937100 w 1566926"/>
              <a:gd name="connsiteY58" fmla="*/ 246845 h 1571262"/>
              <a:gd name="connsiteX59" fmla="*/ 931923 w 1566926"/>
              <a:gd name="connsiteY59" fmla="*/ 246818 h 1571262"/>
              <a:gd name="connsiteX60" fmla="*/ 931206 w 1566926"/>
              <a:gd name="connsiteY60" fmla="*/ 247849 h 1571262"/>
              <a:gd name="connsiteX61" fmla="*/ 871734 w 1566926"/>
              <a:gd name="connsiteY61" fmla="*/ 315157 h 1571262"/>
              <a:gd name="connsiteX62" fmla="*/ 870026 w 1566926"/>
              <a:gd name="connsiteY62" fmla="*/ 322832 h 1571262"/>
              <a:gd name="connsiteX63" fmla="*/ 870328 w 1566926"/>
              <a:gd name="connsiteY63" fmla="*/ 323260 h 1571262"/>
              <a:gd name="connsiteX64" fmla="*/ 1031062 w 1566926"/>
              <a:gd name="connsiteY64" fmla="*/ 547351 h 1571262"/>
              <a:gd name="connsiteX65" fmla="*/ 1043988 w 1566926"/>
              <a:gd name="connsiteY65" fmla="*/ 554316 h 1571262"/>
              <a:gd name="connsiteX66" fmla="*/ 1228631 w 1566926"/>
              <a:gd name="connsiteY66" fmla="*/ 554316 h 1571262"/>
              <a:gd name="connsiteX67" fmla="*/ 1233119 w 1566926"/>
              <a:gd name="connsiteY67" fmla="*/ 550432 h 1571262"/>
              <a:gd name="connsiteX68" fmla="*/ 1274776 w 1566926"/>
              <a:gd name="connsiteY68" fmla="*/ 461693 h 1571262"/>
              <a:gd name="connsiteX69" fmla="*/ 337694 w 1566926"/>
              <a:gd name="connsiteY69" fmla="*/ 552240 h 1571262"/>
              <a:gd name="connsiteX70" fmla="*/ 340708 w 1566926"/>
              <a:gd name="connsiteY70" fmla="*/ 554785 h 1571262"/>
              <a:gd name="connsiteX71" fmla="*/ 522874 w 1566926"/>
              <a:gd name="connsiteY71" fmla="*/ 554785 h 1571262"/>
              <a:gd name="connsiteX72" fmla="*/ 536067 w 1566926"/>
              <a:gd name="connsiteY72" fmla="*/ 548088 h 1571262"/>
              <a:gd name="connsiteX73" fmla="*/ 703164 w 1566926"/>
              <a:gd name="connsiteY73" fmla="*/ 318907 h 1571262"/>
              <a:gd name="connsiteX74" fmla="*/ 703003 w 1566926"/>
              <a:gd name="connsiteY74" fmla="*/ 317347 h 1571262"/>
              <a:gd name="connsiteX75" fmla="*/ 702829 w 1566926"/>
              <a:gd name="connsiteY75" fmla="*/ 317233 h 1571262"/>
              <a:gd name="connsiteX76" fmla="*/ 634383 w 1566926"/>
              <a:gd name="connsiteY76" fmla="*/ 251332 h 1571262"/>
              <a:gd name="connsiteX77" fmla="*/ 627739 w 1566926"/>
              <a:gd name="connsiteY77" fmla="*/ 249611 h 1571262"/>
              <a:gd name="connsiteX78" fmla="*/ 627552 w 1566926"/>
              <a:gd name="connsiteY78" fmla="*/ 249724 h 1571262"/>
              <a:gd name="connsiteX79" fmla="*/ 292890 w 1566926"/>
              <a:gd name="connsiteY79" fmla="*/ 452250 h 1571262"/>
              <a:gd name="connsiteX80" fmla="*/ 290827 w 1566926"/>
              <a:gd name="connsiteY80" fmla="*/ 459677 h 1571262"/>
              <a:gd name="connsiteX81" fmla="*/ 291617 w 1566926"/>
              <a:gd name="connsiteY81" fmla="*/ 460755 h 1571262"/>
              <a:gd name="connsiteX82" fmla="*/ 337694 w 1566926"/>
              <a:gd name="connsiteY82" fmla="*/ 552240 h 1571262"/>
              <a:gd name="connsiteX83" fmla="*/ 834096 w 1566926"/>
              <a:gd name="connsiteY83" fmla="*/ 338396 h 1571262"/>
              <a:gd name="connsiteX84" fmla="*/ 831684 w 1566926"/>
              <a:gd name="connsiteY84" fmla="*/ 337191 h 1571262"/>
              <a:gd name="connsiteX85" fmla="*/ 741205 w 1566926"/>
              <a:gd name="connsiteY85" fmla="*/ 337191 h 1571262"/>
              <a:gd name="connsiteX86" fmla="*/ 738860 w 1566926"/>
              <a:gd name="connsiteY86" fmla="*/ 338396 h 1571262"/>
              <a:gd name="connsiteX87" fmla="*/ 584890 w 1566926"/>
              <a:gd name="connsiteY87" fmla="*/ 549561 h 1571262"/>
              <a:gd name="connsiteX88" fmla="*/ 585526 w 1566926"/>
              <a:gd name="connsiteY88" fmla="*/ 553680 h 1571262"/>
              <a:gd name="connsiteX89" fmla="*/ 587301 w 1566926"/>
              <a:gd name="connsiteY89" fmla="*/ 554249 h 1571262"/>
              <a:gd name="connsiteX90" fmla="*/ 982708 w 1566926"/>
              <a:gd name="connsiteY90" fmla="*/ 554249 h 1571262"/>
              <a:gd name="connsiteX91" fmla="*/ 985688 w 1566926"/>
              <a:gd name="connsiteY91" fmla="*/ 551336 h 1571262"/>
              <a:gd name="connsiteX92" fmla="*/ 985119 w 1566926"/>
              <a:gd name="connsiteY92" fmla="*/ 549561 h 1571262"/>
              <a:gd name="connsiteX93" fmla="*/ 834096 w 1566926"/>
              <a:gd name="connsiteY93" fmla="*/ 338396 h 1571262"/>
              <a:gd name="connsiteX94" fmla="*/ 298850 w 1566926"/>
              <a:gd name="connsiteY94" fmla="*/ 578158 h 1571262"/>
              <a:gd name="connsiteX95" fmla="*/ 169258 w 1566926"/>
              <a:gd name="connsiteY95" fmla="*/ 448566 h 1571262"/>
              <a:gd name="connsiteX96" fmla="*/ 39666 w 1566926"/>
              <a:gd name="connsiteY96" fmla="*/ 578158 h 1571262"/>
              <a:gd name="connsiteX97" fmla="*/ 169258 w 1566926"/>
              <a:gd name="connsiteY97" fmla="*/ 707751 h 1571262"/>
              <a:gd name="connsiteX98" fmla="*/ 298850 w 1566926"/>
              <a:gd name="connsiteY98" fmla="*/ 578158 h 1571262"/>
              <a:gd name="connsiteX99" fmla="*/ 1385615 w 1566926"/>
              <a:gd name="connsiteY99" fmla="*/ 449450 h 1571262"/>
              <a:gd name="connsiteX100" fmla="*/ 1272231 w 1566926"/>
              <a:gd name="connsiteY100" fmla="*/ 591111 h 1571262"/>
              <a:gd name="connsiteX101" fmla="*/ 1412136 w 1566926"/>
              <a:gd name="connsiteY101" fmla="*/ 706599 h 1571262"/>
              <a:gd name="connsiteX102" fmla="*/ 1525521 w 1566926"/>
              <a:gd name="connsiteY102" fmla="*/ 564938 h 1571262"/>
              <a:gd name="connsiteX103" fmla="*/ 1385615 w 1566926"/>
              <a:gd name="connsiteY103" fmla="*/ 449450 h 1571262"/>
              <a:gd name="connsiteX104" fmla="*/ 499366 w 1566926"/>
              <a:gd name="connsiteY104" fmla="*/ 592825 h 1571262"/>
              <a:gd name="connsiteX105" fmla="*/ 343253 w 1566926"/>
              <a:gd name="connsiteY105" fmla="*/ 592825 h 1571262"/>
              <a:gd name="connsiteX106" fmla="*/ 338565 w 1566926"/>
              <a:gd name="connsiteY106" fmla="*/ 596978 h 1571262"/>
              <a:gd name="connsiteX107" fmla="*/ 300391 w 1566926"/>
              <a:gd name="connsiteY107" fmla="*/ 690672 h 1571262"/>
              <a:gd name="connsiteX108" fmla="*/ 301127 w 1566926"/>
              <a:gd name="connsiteY108" fmla="*/ 698709 h 1571262"/>
              <a:gd name="connsiteX109" fmla="*/ 367162 w 1566926"/>
              <a:gd name="connsiteY109" fmla="*/ 775125 h 1571262"/>
              <a:gd name="connsiteX110" fmla="*/ 371596 w 1566926"/>
              <a:gd name="connsiteY110" fmla="*/ 775487 h 1571262"/>
              <a:gd name="connsiteX111" fmla="*/ 372118 w 1566926"/>
              <a:gd name="connsiteY111" fmla="*/ 774924 h 1571262"/>
              <a:gd name="connsiteX112" fmla="*/ 501643 w 1566926"/>
              <a:gd name="connsiteY112" fmla="*/ 597313 h 1571262"/>
              <a:gd name="connsiteX113" fmla="*/ 501060 w 1566926"/>
              <a:gd name="connsiteY113" fmla="*/ 593381 h 1571262"/>
              <a:gd name="connsiteX114" fmla="*/ 499366 w 1566926"/>
              <a:gd name="connsiteY114" fmla="*/ 592825 h 1571262"/>
              <a:gd name="connsiteX115" fmla="*/ 1069371 w 1566926"/>
              <a:gd name="connsiteY115" fmla="*/ 596911 h 1571262"/>
              <a:gd name="connsiteX116" fmla="*/ 1201374 w 1566926"/>
              <a:gd name="connsiteY116" fmla="*/ 781420 h 1571262"/>
              <a:gd name="connsiteX117" fmla="*/ 1208941 w 1566926"/>
              <a:gd name="connsiteY117" fmla="*/ 782673 h 1571262"/>
              <a:gd name="connsiteX118" fmla="*/ 1209879 w 1566926"/>
              <a:gd name="connsiteY118" fmla="*/ 781822 h 1571262"/>
              <a:gd name="connsiteX119" fmla="*/ 1277723 w 1566926"/>
              <a:gd name="connsiteY119" fmla="*/ 703263 h 1571262"/>
              <a:gd name="connsiteX120" fmla="*/ 1277521 w 1566926"/>
              <a:gd name="connsiteY120" fmla="*/ 693083 h 1571262"/>
              <a:gd name="connsiteX121" fmla="*/ 1232717 w 1566926"/>
              <a:gd name="connsiteY121" fmla="*/ 596710 h 1571262"/>
              <a:gd name="connsiteX122" fmla="*/ 1228230 w 1566926"/>
              <a:gd name="connsiteY122" fmla="*/ 592691 h 1571262"/>
              <a:gd name="connsiteX123" fmla="*/ 1071513 w 1566926"/>
              <a:gd name="connsiteY123" fmla="*/ 592691 h 1571262"/>
              <a:gd name="connsiteX124" fmla="*/ 1068881 w 1566926"/>
              <a:gd name="connsiteY124" fmla="*/ 595417 h 1571262"/>
              <a:gd name="connsiteX125" fmla="*/ 1069371 w 1566926"/>
              <a:gd name="connsiteY125" fmla="*/ 596911 h 1571262"/>
              <a:gd name="connsiteX126" fmla="*/ 1175991 w 1566926"/>
              <a:gd name="connsiteY126" fmla="*/ 818255 h 1571262"/>
              <a:gd name="connsiteX127" fmla="*/ 1176125 w 1566926"/>
              <a:gd name="connsiteY127" fmla="*/ 813166 h 1571262"/>
              <a:gd name="connsiteX128" fmla="*/ 1031531 w 1566926"/>
              <a:gd name="connsiteY128" fmla="*/ 612984 h 1571262"/>
              <a:gd name="connsiteX129" fmla="*/ 1005546 w 1566926"/>
              <a:gd name="connsiteY129" fmla="*/ 592959 h 1571262"/>
              <a:gd name="connsiteX130" fmla="*/ 564531 w 1566926"/>
              <a:gd name="connsiteY130" fmla="*/ 592825 h 1571262"/>
              <a:gd name="connsiteX131" fmla="*/ 548323 w 1566926"/>
              <a:gd name="connsiteY131" fmla="*/ 600996 h 1571262"/>
              <a:gd name="connsiteX132" fmla="*/ 402189 w 1566926"/>
              <a:gd name="connsiteY132" fmla="*/ 801445 h 1571262"/>
              <a:gd name="connsiteX133" fmla="*/ 402591 w 1566926"/>
              <a:gd name="connsiteY133" fmla="*/ 819327 h 1571262"/>
              <a:gd name="connsiteX134" fmla="*/ 592458 w 1566926"/>
              <a:gd name="connsiteY134" fmla="*/ 1055807 h 1571262"/>
              <a:gd name="connsiteX135" fmla="*/ 605853 w 1566926"/>
              <a:gd name="connsiteY135" fmla="*/ 1062036 h 1571262"/>
              <a:gd name="connsiteX136" fmla="*/ 953642 w 1566926"/>
              <a:gd name="connsiteY136" fmla="*/ 1061232 h 1571262"/>
              <a:gd name="connsiteX137" fmla="*/ 976077 w 1566926"/>
              <a:gd name="connsiteY137" fmla="*/ 1058486 h 1571262"/>
              <a:gd name="connsiteX138" fmla="*/ 981034 w 1566926"/>
              <a:gd name="connsiteY138" fmla="*/ 1054937 h 1571262"/>
              <a:gd name="connsiteX139" fmla="*/ 1175991 w 1566926"/>
              <a:gd name="connsiteY139" fmla="*/ 818255 h 1571262"/>
              <a:gd name="connsiteX140" fmla="*/ 330796 w 1566926"/>
              <a:gd name="connsiteY140" fmla="*/ 1074158 h 1571262"/>
              <a:gd name="connsiteX141" fmla="*/ 342717 w 1566926"/>
              <a:gd name="connsiteY141" fmla="*/ 1068465 h 1571262"/>
              <a:gd name="connsiteX142" fmla="*/ 541157 w 1566926"/>
              <a:gd name="connsiteY142" fmla="*/ 1064313 h 1571262"/>
              <a:gd name="connsiteX143" fmla="*/ 544017 w 1566926"/>
              <a:gd name="connsiteY143" fmla="*/ 1061179 h 1571262"/>
              <a:gd name="connsiteX144" fmla="*/ 543367 w 1566926"/>
              <a:gd name="connsiteY144" fmla="*/ 1059491 h 1571262"/>
              <a:gd name="connsiteX145" fmla="*/ 376137 w 1566926"/>
              <a:gd name="connsiteY145" fmla="*/ 851139 h 1571262"/>
              <a:gd name="connsiteX146" fmla="*/ 368039 w 1566926"/>
              <a:gd name="connsiteY146" fmla="*/ 850262 h 1571262"/>
              <a:gd name="connsiteX147" fmla="*/ 367162 w 1566926"/>
              <a:gd name="connsiteY147" fmla="*/ 851139 h 1571262"/>
              <a:gd name="connsiteX148" fmla="*/ 259872 w 1566926"/>
              <a:gd name="connsiteY148" fmla="*/ 985084 h 1571262"/>
              <a:gd name="connsiteX149" fmla="*/ 260153 w 1566926"/>
              <a:gd name="connsiteY149" fmla="*/ 987964 h 1571262"/>
              <a:gd name="connsiteX150" fmla="*/ 260341 w 1566926"/>
              <a:gd name="connsiteY150" fmla="*/ 988098 h 1571262"/>
              <a:gd name="connsiteX151" fmla="*/ 326711 w 1566926"/>
              <a:gd name="connsiteY151" fmla="*/ 1073019 h 1571262"/>
              <a:gd name="connsiteX152" fmla="*/ 329858 w 1566926"/>
              <a:gd name="connsiteY152" fmla="*/ 1074700 h 1571262"/>
              <a:gd name="connsiteX153" fmla="*/ 330796 w 1566926"/>
              <a:gd name="connsiteY153" fmla="*/ 1074158 h 1571262"/>
              <a:gd name="connsiteX154" fmla="*/ 1031196 w 1566926"/>
              <a:gd name="connsiteY154" fmla="*/ 1060897 h 1571262"/>
              <a:gd name="connsiteX155" fmla="*/ 1241155 w 1566926"/>
              <a:gd name="connsiteY155" fmla="*/ 1068666 h 1571262"/>
              <a:gd name="connsiteX156" fmla="*/ 1245509 w 1566926"/>
              <a:gd name="connsiteY156" fmla="*/ 1065786 h 1571262"/>
              <a:gd name="connsiteX157" fmla="*/ 1303641 w 1566926"/>
              <a:gd name="connsiteY157" fmla="*/ 988835 h 1571262"/>
              <a:gd name="connsiteX158" fmla="*/ 1304846 w 1566926"/>
              <a:gd name="connsiteY158" fmla="*/ 979057 h 1571262"/>
              <a:gd name="connsiteX159" fmla="*/ 1304779 w 1566926"/>
              <a:gd name="connsiteY159" fmla="*/ 978990 h 1571262"/>
              <a:gd name="connsiteX160" fmla="*/ 1205861 w 1566926"/>
              <a:gd name="connsiteY160" fmla="*/ 855760 h 1571262"/>
              <a:gd name="connsiteX161" fmla="*/ 1197489 w 1566926"/>
              <a:gd name="connsiteY161" fmla="*/ 854843 h 1571262"/>
              <a:gd name="connsiteX162" fmla="*/ 1196619 w 1566926"/>
              <a:gd name="connsiteY162" fmla="*/ 855693 h 1571262"/>
              <a:gd name="connsiteX163" fmla="*/ 1029924 w 1566926"/>
              <a:gd name="connsiteY163" fmla="*/ 1058085 h 1571262"/>
              <a:gd name="connsiteX164" fmla="*/ 1030218 w 1566926"/>
              <a:gd name="connsiteY164" fmla="*/ 1060529 h 1571262"/>
              <a:gd name="connsiteX165" fmla="*/ 1031196 w 1566926"/>
              <a:gd name="connsiteY165" fmla="*/ 1060897 h 1571262"/>
              <a:gd name="connsiteX166" fmla="*/ 296573 w 1566926"/>
              <a:gd name="connsiteY166" fmla="*/ 1128272 h 1571262"/>
              <a:gd name="connsiteX167" fmla="*/ 168521 w 1566926"/>
              <a:gd name="connsiteY167" fmla="*/ 1000220 h 1571262"/>
              <a:gd name="connsiteX168" fmla="*/ 40470 w 1566926"/>
              <a:gd name="connsiteY168" fmla="*/ 1128272 h 1571262"/>
              <a:gd name="connsiteX169" fmla="*/ 168521 w 1566926"/>
              <a:gd name="connsiteY169" fmla="*/ 1256323 h 1571262"/>
              <a:gd name="connsiteX170" fmla="*/ 296573 w 1566926"/>
              <a:gd name="connsiteY170" fmla="*/ 1128272 h 1571262"/>
              <a:gd name="connsiteX171" fmla="*/ 1436113 w 1566926"/>
              <a:gd name="connsiteY171" fmla="*/ 1005277 h 1571262"/>
              <a:gd name="connsiteX172" fmla="*/ 1278057 w 1566926"/>
              <a:gd name="connsiteY172" fmla="*/ 1091169 h 1571262"/>
              <a:gd name="connsiteX173" fmla="*/ 1362175 w 1566926"/>
              <a:gd name="connsiteY173" fmla="*/ 1250196 h 1571262"/>
              <a:gd name="connsiteX174" fmla="*/ 1520230 w 1566926"/>
              <a:gd name="connsiteY174" fmla="*/ 1164303 h 1571262"/>
              <a:gd name="connsiteX175" fmla="*/ 1436113 w 1566926"/>
              <a:gd name="connsiteY175" fmla="*/ 1005277 h 1571262"/>
              <a:gd name="connsiteX176" fmla="*/ 935693 w 1566926"/>
              <a:gd name="connsiteY176" fmla="*/ 1101081 h 1571262"/>
              <a:gd name="connsiteX177" fmla="*/ 632977 w 1566926"/>
              <a:gd name="connsiteY177" fmla="*/ 1101081 h 1571262"/>
              <a:gd name="connsiteX178" fmla="*/ 629240 w 1566926"/>
              <a:gd name="connsiteY178" fmla="*/ 1104711 h 1571262"/>
              <a:gd name="connsiteX179" fmla="*/ 630030 w 1566926"/>
              <a:gd name="connsiteY179" fmla="*/ 1107042 h 1571262"/>
              <a:gd name="connsiteX180" fmla="*/ 728279 w 1566926"/>
              <a:gd name="connsiteY180" fmla="*/ 1236567 h 1571262"/>
              <a:gd name="connsiteX181" fmla="*/ 734507 w 1566926"/>
              <a:gd name="connsiteY181" fmla="*/ 1239179 h 1571262"/>
              <a:gd name="connsiteX182" fmla="*/ 765181 w 1566926"/>
              <a:gd name="connsiteY182" fmla="*/ 1231343 h 1571262"/>
              <a:gd name="connsiteX183" fmla="*/ 828202 w 1566926"/>
              <a:gd name="connsiteY183" fmla="*/ 1235562 h 1571262"/>
              <a:gd name="connsiteX184" fmla="*/ 839989 w 1566926"/>
              <a:gd name="connsiteY184" fmla="*/ 1231611 h 1571262"/>
              <a:gd name="connsiteX185" fmla="*/ 939042 w 1566926"/>
              <a:gd name="connsiteY185" fmla="*/ 1107979 h 1571262"/>
              <a:gd name="connsiteX186" fmla="*/ 938372 w 1566926"/>
              <a:gd name="connsiteY186" fmla="*/ 1102032 h 1571262"/>
              <a:gd name="connsiteX187" fmla="*/ 935693 w 1566926"/>
              <a:gd name="connsiteY187" fmla="*/ 1101081 h 1571262"/>
              <a:gd name="connsiteX188" fmla="*/ 948150 w 1566926"/>
              <a:gd name="connsiteY188" fmla="*/ 1347741 h 1571262"/>
              <a:gd name="connsiteX189" fmla="*/ 951954 w 1566926"/>
              <a:gd name="connsiteY189" fmla="*/ 1349657 h 1571262"/>
              <a:gd name="connsiteX190" fmla="*/ 952235 w 1566926"/>
              <a:gd name="connsiteY190" fmla="*/ 1349550 h 1571262"/>
              <a:gd name="connsiteX191" fmla="*/ 1224144 w 1566926"/>
              <a:gd name="connsiteY191" fmla="*/ 1235562 h 1571262"/>
              <a:gd name="connsiteX192" fmla="*/ 1256492 w 1566926"/>
              <a:gd name="connsiteY192" fmla="*/ 1225784 h 1571262"/>
              <a:gd name="connsiteX193" fmla="*/ 1259707 w 1566926"/>
              <a:gd name="connsiteY193" fmla="*/ 1220875 h 1571262"/>
              <a:gd name="connsiteX194" fmla="*/ 1259104 w 1566926"/>
              <a:gd name="connsiteY194" fmla="*/ 1219422 h 1571262"/>
              <a:gd name="connsiteX195" fmla="*/ 1233788 w 1566926"/>
              <a:gd name="connsiteY195" fmla="*/ 1113136 h 1571262"/>
              <a:gd name="connsiteX196" fmla="*/ 1229837 w 1566926"/>
              <a:gd name="connsiteY196" fmla="*/ 1108207 h 1571262"/>
              <a:gd name="connsiteX197" fmla="*/ 1229435 w 1566926"/>
              <a:gd name="connsiteY197" fmla="*/ 1108180 h 1571262"/>
              <a:gd name="connsiteX198" fmla="*/ 1014185 w 1566926"/>
              <a:gd name="connsiteY198" fmla="*/ 1101282 h 1571262"/>
              <a:gd name="connsiteX199" fmla="*/ 990343 w 1566926"/>
              <a:gd name="connsiteY199" fmla="*/ 1107711 h 1571262"/>
              <a:gd name="connsiteX200" fmla="*/ 874480 w 1566926"/>
              <a:gd name="connsiteY200" fmla="*/ 1251568 h 1571262"/>
              <a:gd name="connsiteX201" fmla="*/ 874842 w 1566926"/>
              <a:gd name="connsiteY201" fmla="*/ 1256196 h 1571262"/>
              <a:gd name="connsiteX202" fmla="*/ 875418 w 1566926"/>
              <a:gd name="connsiteY202" fmla="*/ 1256591 h 1571262"/>
              <a:gd name="connsiteX203" fmla="*/ 948150 w 1566926"/>
              <a:gd name="connsiteY203" fmla="*/ 1347741 h 1571262"/>
              <a:gd name="connsiteX204" fmla="*/ 335953 w 1566926"/>
              <a:gd name="connsiteY204" fmla="*/ 1112399 h 1571262"/>
              <a:gd name="connsiteX205" fmla="*/ 311843 w 1566926"/>
              <a:gd name="connsiteY205" fmla="*/ 1220024 h 1571262"/>
              <a:gd name="connsiteX206" fmla="*/ 312573 w 1566926"/>
              <a:gd name="connsiteY206" fmla="*/ 1222770 h 1571262"/>
              <a:gd name="connsiteX207" fmla="*/ 312847 w 1566926"/>
              <a:gd name="connsiteY207" fmla="*/ 1222904 h 1571262"/>
              <a:gd name="connsiteX208" fmla="*/ 618243 w 1566926"/>
              <a:gd name="connsiteY208" fmla="*/ 1353501 h 1571262"/>
              <a:gd name="connsiteX209" fmla="*/ 623667 w 1566926"/>
              <a:gd name="connsiteY209" fmla="*/ 1351559 h 1571262"/>
              <a:gd name="connsiteX210" fmla="*/ 635455 w 1566926"/>
              <a:gd name="connsiteY210" fmla="*/ 1322894 h 1571262"/>
              <a:gd name="connsiteX211" fmla="*/ 688296 w 1566926"/>
              <a:gd name="connsiteY211" fmla="*/ 1260342 h 1571262"/>
              <a:gd name="connsiteX212" fmla="*/ 689301 w 1566926"/>
              <a:gd name="connsiteY212" fmla="*/ 1252573 h 1571262"/>
              <a:gd name="connsiteX213" fmla="*/ 583082 w 1566926"/>
              <a:gd name="connsiteY213" fmla="*/ 1112533 h 1571262"/>
              <a:gd name="connsiteX214" fmla="*/ 573036 w 1566926"/>
              <a:gd name="connsiteY214" fmla="*/ 1107510 h 1571262"/>
              <a:gd name="connsiteX215" fmla="*/ 340440 w 1566926"/>
              <a:gd name="connsiteY215" fmla="*/ 1107510 h 1571262"/>
              <a:gd name="connsiteX216" fmla="*/ 335933 w 1566926"/>
              <a:gd name="connsiteY216" fmla="*/ 1111977 h 1571262"/>
              <a:gd name="connsiteX217" fmla="*/ 335953 w 1566926"/>
              <a:gd name="connsiteY217" fmla="*/ 1112399 h 1571262"/>
              <a:gd name="connsiteX218" fmla="*/ 795325 w 1566926"/>
              <a:gd name="connsiteY218" fmla="*/ 1270388 h 1571262"/>
              <a:gd name="connsiteX219" fmla="*/ 658694 w 1566926"/>
              <a:gd name="connsiteY219" fmla="*/ 1391689 h 1571262"/>
              <a:gd name="connsiteX220" fmla="*/ 778569 w 1566926"/>
              <a:gd name="connsiteY220" fmla="*/ 1529572 h 1571262"/>
              <a:gd name="connsiteX221" fmla="*/ 915199 w 1566926"/>
              <a:gd name="connsiteY221" fmla="*/ 1408271 h 1571262"/>
              <a:gd name="connsiteX222" fmla="*/ 795325 w 1566926"/>
              <a:gd name="connsiteY222" fmla="*/ 1270388 h 157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Lst>
            <a:rect l="l" t="t" r="r" b="b"/>
            <a:pathLst>
              <a:path w="1566926" h="1571262">
                <a:moveTo>
                  <a:pt x="615028" y="1389264"/>
                </a:moveTo>
                <a:cubicBezTo>
                  <a:pt x="601145" y="1388862"/>
                  <a:pt x="587904" y="1385936"/>
                  <a:pt x="575313" y="1380491"/>
                </a:cubicBezTo>
                <a:cubicBezTo>
                  <a:pt x="529417" y="1360580"/>
                  <a:pt x="432527" y="1319010"/>
                  <a:pt x="284652" y="1255788"/>
                </a:cubicBezTo>
                <a:cubicBezTo>
                  <a:pt x="282790" y="1255004"/>
                  <a:pt x="280660" y="1255285"/>
                  <a:pt x="279093" y="1256524"/>
                </a:cubicBezTo>
                <a:cubicBezTo>
                  <a:pt x="251011" y="1278538"/>
                  <a:pt x="224062" y="1291129"/>
                  <a:pt x="198257" y="1294297"/>
                </a:cubicBezTo>
                <a:cubicBezTo>
                  <a:pt x="146507" y="1300546"/>
                  <a:pt x="103136" y="1290460"/>
                  <a:pt x="68129" y="1264026"/>
                </a:cubicBezTo>
                <a:cubicBezTo>
                  <a:pt x="-15520" y="1200803"/>
                  <a:pt x="-23490" y="1074091"/>
                  <a:pt x="55203" y="1002832"/>
                </a:cubicBezTo>
                <a:cubicBezTo>
                  <a:pt x="99004" y="963184"/>
                  <a:pt x="153520" y="951062"/>
                  <a:pt x="218751" y="966466"/>
                </a:cubicBezTo>
                <a:cubicBezTo>
                  <a:pt x="221122" y="967042"/>
                  <a:pt x="223600" y="966205"/>
                  <a:pt x="225113" y="964323"/>
                </a:cubicBezTo>
                <a:lnTo>
                  <a:pt x="340976" y="819662"/>
                </a:lnTo>
                <a:cubicBezTo>
                  <a:pt x="344271" y="815563"/>
                  <a:pt x="344157" y="809676"/>
                  <a:pt x="340708" y="805664"/>
                </a:cubicBezTo>
                <a:lnTo>
                  <a:pt x="268444" y="722150"/>
                </a:lnTo>
                <a:cubicBezTo>
                  <a:pt x="266650" y="720094"/>
                  <a:pt x="263656" y="719611"/>
                  <a:pt x="261345" y="721011"/>
                </a:cubicBezTo>
                <a:cubicBezTo>
                  <a:pt x="181112" y="768964"/>
                  <a:pt x="84337" y="751885"/>
                  <a:pt x="28883" y="673728"/>
                </a:cubicBezTo>
                <a:cubicBezTo>
                  <a:pt x="-12305" y="615663"/>
                  <a:pt x="-9023" y="529536"/>
                  <a:pt x="36049" y="473279"/>
                </a:cubicBezTo>
                <a:cubicBezTo>
                  <a:pt x="89360" y="406775"/>
                  <a:pt x="177563" y="391439"/>
                  <a:pt x="251232" y="428475"/>
                </a:cubicBezTo>
                <a:cubicBezTo>
                  <a:pt x="253349" y="429553"/>
                  <a:pt x="255887" y="429452"/>
                  <a:pt x="257930" y="428207"/>
                </a:cubicBezTo>
                <a:lnTo>
                  <a:pt x="614961" y="212019"/>
                </a:lnTo>
                <a:cubicBezTo>
                  <a:pt x="616709" y="210974"/>
                  <a:pt x="617640" y="208978"/>
                  <a:pt x="617305" y="206996"/>
                </a:cubicBezTo>
                <a:cubicBezTo>
                  <a:pt x="606255" y="141564"/>
                  <a:pt x="623132" y="81288"/>
                  <a:pt x="672491" y="38627"/>
                </a:cubicBezTo>
                <a:cubicBezTo>
                  <a:pt x="759019" y="-36048"/>
                  <a:pt x="903412" y="2662"/>
                  <a:pt x="941185" y="110823"/>
                </a:cubicBezTo>
                <a:cubicBezTo>
                  <a:pt x="952389" y="142883"/>
                  <a:pt x="954224" y="174066"/>
                  <a:pt x="946677" y="204384"/>
                </a:cubicBezTo>
                <a:cubicBezTo>
                  <a:pt x="945665" y="208402"/>
                  <a:pt x="947628" y="212575"/>
                  <a:pt x="951364" y="214363"/>
                </a:cubicBezTo>
                <a:cubicBezTo>
                  <a:pt x="962214" y="219587"/>
                  <a:pt x="971925" y="223404"/>
                  <a:pt x="980632" y="229030"/>
                </a:cubicBezTo>
                <a:cubicBezTo>
                  <a:pt x="1083147" y="295018"/>
                  <a:pt x="1184899" y="357731"/>
                  <a:pt x="1285893" y="417156"/>
                </a:cubicBezTo>
                <a:cubicBezTo>
                  <a:pt x="1292055" y="420773"/>
                  <a:pt x="1298618" y="426599"/>
                  <a:pt x="1304846" y="430819"/>
                </a:cubicBezTo>
                <a:cubicBezTo>
                  <a:pt x="1306923" y="432259"/>
                  <a:pt x="1309602" y="432439"/>
                  <a:pt x="1311878" y="431287"/>
                </a:cubicBezTo>
                <a:cubicBezTo>
                  <a:pt x="1328956" y="422715"/>
                  <a:pt x="1339337" y="417940"/>
                  <a:pt x="1343021" y="416955"/>
                </a:cubicBezTo>
                <a:cubicBezTo>
                  <a:pt x="1392112" y="404009"/>
                  <a:pt x="1435376" y="407110"/>
                  <a:pt x="1472747" y="426264"/>
                </a:cubicBezTo>
                <a:cubicBezTo>
                  <a:pt x="1574545" y="478369"/>
                  <a:pt x="1600530" y="615261"/>
                  <a:pt x="1517418" y="698508"/>
                </a:cubicBezTo>
                <a:cubicBezTo>
                  <a:pt x="1474488" y="741458"/>
                  <a:pt x="1420308" y="755991"/>
                  <a:pt x="1354875" y="742108"/>
                </a:cubicBezTo>
                <a:cubicBezTo>
                  <a:pt x="1354540" y="742020"/>
                  <a:pt x="1354139" y="741907"/>
                  <a:pt x="1353803" y="741773"/>
                </a:cubicBezTo>
                <a:lnTo>
                  <a:pt x="1318643" y="726771"/>
                </a:lnTo>
                <a:cubicBezTo>
                  <a:pt x="1316500" y="725813"/>
                  <a:pt x="1313955" y="726349"/>
                  <a:pt x="1312347" y="728110"/>
                </a:cubicBezTo>
                <a:lnTo>
                  <a:pt x="1233119" y="814103"/>
                </a:lnTo>
                <a:cubicBezTo>
                  <a:pt x="1230038" y="817492"/>
                  <a:pt x="1229837" y="822642"/>
                  <a:pt x="1232717" y="826225"/>
                </a:cubicBezTo>
                <a:lnTo>
                  <a:pt x="1343489" y="964256"/>
                </a:lnTo>
                <a:cubicBezTo>
                  <a:pt x="1344963" y="966064"/>
                  <a:pt x="1347374" y="966888"/>
                  <a:pt x="1349651" y="966399"/>
                </a:cubicBezTo>
                <a:cubicBezTo>
                  <a:pt x="1418767" y="950928"/>
                  <a:pt x="1482123" y="963787"/>
                  <a:pt x="1528468" y="1020647"/>
                </a:cubicBezTo>
                <a:cubicBezTo>
                  <a:pt x="1591288" y="1097732"/>
                  <a:pt x="1575081" y="1224177"/>
                  <a:pt x="1479712" y="1275009"/>
                </a:cubicBezTo>
                <a:cubicBezTo>
                  <a:pt x="1426469" y="1303358"/>
                  <a:pt x="1371886" y="1303091"/>
                  <a:pt x="1315830" y="1274205"/>
                </a:cubicBezTo>
                <a:cubicBezTo>
                  <a:pt x="1306923" y="1269651"/>
                  <a:pt x="1297278" y="1261012"/>
                  <a:pt x="1288572" y="1255654"/>
                </a:cubicBezTo>
                <a:cubicBezTo>
                  <a:pt x="1286697" y="1254482"/>
                  <a:pt x="1284353" y="1254301"/>
                  <a:pt x="1282277" y="1255185"/>
                </a:cubicBezTo>
                <a:lnTo>
                  <a:pt x="956589" y="1392479"/>
                </a:lnTo>
                <a:cubicBezTo>
                  <a:pt x="955229" y="1393041"/>
                  <a:pt x="954372" y="1394388"/>
                  <a:pt x="954445" y="1395828"/>
                </a:cubicBezTo>
                <a:cubicBezTo>
                  <a:pt x="960004" y="1571497"/>
                  <a:pt x="729350" y="1638336"/>
                  <a:pt x="641951" y="1488049"/>
                </a:cubicBezTo>
                <a:cubicBezTo>
                  <a:pt x="624090" y="1457288"/>
                  <a:pt x="616321" y="1425717"/>
                  <a:pt x="618644" y="1393350"/>
                </a:cubicBezTo>
                <a:cubicBezTo>
                  <a:pt x="618832" y="1391287"/>
                  <a:pt x="617312" y="1389465"/>
                  <a:pt x="615249" y="1389278"/>
                </a:cubicBezTo>
                <a:cubicBezTo>
                  <a:pt x="615175" y="1389271"/>
                  <a:pt x="615102" y="1389264"/>
                  <a:pt x="615028" y="1389264"/>
                </a:cubicBezTo>
                <a:close/>
                <a:moveTo>
                  <a:pt x="910913" y="169290"/>
                </a:moveTo>
                <a:cubicBezTo>
                  <a:pt x="910913" y="98092"/>
                  <a:pt x="853189" y="40368"/>
                  <a:pt x="781991" y="40368"/>
                </a:cubicBezTo>
                <a:cubicBezTo>
                  <a:pt x="710792" y="40368"/>
                  <a:pt x="653068" y="98092"/>
                  <a:pt x="653068" y="169290"/>
                </a:cubicBezTo>
                <a:cubicBezTo>
                  <a:pt x="653068" y="240489"/>
                  <a:pt x="710792" y="298213"/>
                  <a:pt x="781991" y="298213"/>
                </a:cubicBezTo>
                <a:cubicBezTo>
                  <a:pt x="853189" y="298213"/>
                  <a:pt x="910913" y="240489"/>
                  <a:pt x="910913" y="169290"/>
                </a:cubicBezTo>
                <a:close/>
                <a:moveTo>
                  <a:pt x="1274776" y="461693"/>
                </a:moveTo>
                <a:cubicBezTo>
                  <a:pt x="1275981" y="460266"/>
                  <a:pt x="1275847" y="458110"/>
                  <a:pt x="1274441" y="456878"/>
                </a:cubicBezTo>
                <a:cubicBezTo>
                  <a:pt x="1274307" y="456750"/>
                  <a:pt x="1274106" y="456637"/>
                  <a:pt x="1273972" y="456536"/>
                </a:cubicBezTo>
                <a:cubicBezTo>
                  <a:pt x="1158197" y="389115"/>
                  <a:pt x="1051536" y="324111"/>
                  <a:pt x="953977" y="261512"/>
                </a:cubicBezTo>
                <a:cubicBezTo>
                  <a:pt x="949644" y="258746"/>
                  <a:pt x="944018" y="253857"/>
                  <a:pt x="937100" y="246845"/>
                </a:cubicBezTo>
                <a:cubicBezTo>
                  <a:pt x="935653" y="245418"/>
                  <a:pt x="933336" y="245405"/>
                  <a:pt x="931923" y="246818"/>
                </a:cubicBezTo>
                <a:cubicBezTo>
                  <a:pt x="931621" y="247119"/>
                  <a:pt x="931380" y="247467"/>
                  <a:pt x="931206" y="247849"/>
                </a:cubicBezTo>
                <a:cubicBezTo>
                  <a:pt x="918032" y="275978"/>
                  <a:pt x="898209" y="298414"/>
                  <a:pt x="871734" y="315157"/>
                </a:cubicBezTo>
                <a:cubicBezTo>
                  <a:pt x="869142" y="316804"/>
                  <a:pt x="868379" y="320240"/>
                  <a:pt x="870026" y="322832"/>
                </a:cubicBezTo>
                <a:cubicBezTo>
                  <a:pt x="870120" y="322979"/>
                  <a:pt x="870221" y="323120"/>
                  <a:pt x="870328" y="323260"/>
                </a:cubicBezTo>
                <a:cubicBezTo>
                  <a:pt x="923725" y="391526"/>
                  <a:pt x="977303" y="466227"/>
                  <a:pt x="1031062" y="547351"/>
                </a:cubicBezTo>
                <a:cubicBezTo>
                  <a:pt x="1033949" y="551698"/>
                  <a:pt x="1038804" y="554316"/>
                  <a:pt x="1043988" y="554316"/>
                </a:cubicBezTo>
                <a:lnTo>
                  <a:pt x="1228631" y="554316"/>
                </a:lnTo>
                <a:cubicBezTo>
                  <a:pt x="1230842" y="554309"/>
                  <a:pt x="1232784" y="552662"/>
                  <a:pt x="1233119" y="550432"/>
                </a:cubicBezTo>
                <a:cubicBezTo>
                  <a:pt x="1237807" y="518017"/>
                  <a:pt x="1251670" y="488435"/>
                  <a:pt x="1274776" y="461693"/>
                </a:cubicBezTo>
                <a:close/>
                <a:moveTo>
                  <a:pt x="337694" y="552240"/>
                </a:moveTo>
                <a:cubicBezTo>
                  <a:pt x="337955" y="553707"/>
                  <a:pt x="339221" y="554778"/>
                  <a:pt x="340708" y="554785"/>
                </a:cubicBezTo>
                <a:lnTo>
                  <a:pt x="522874" y="554785"/>
                </a:lnTo>
                <a:cubicBezTo>
                  <a:pt x="528091" y="554785"/>
                  <a:pt x="532986" y="552300"/>
                  <a:pt x="536067" y="548088"/>
                </a:cubicBezTo>
                <a:lnTo>
                  <a:pt x="703164" y="318907"/>
                </a:lnTo>
                <a:cubicBezTo>
                  <a:pt x="703546" y="318405"/>
                  <a:pt x="703472" y="317708"/>
                  <a:pt x="703003" y="317347"/>
                </a:cubicBezTo>
                <a:cubicBezTo>
                  <a:pt x="702950" y="317300"/>
                  <a:pt x="702890" y="317266"/>
                  <a:pt x="702829" y="317233"/>
                </a:cubicBezTo>
                <a:cubicBezTo>
                  <a:pt x="673408" y="301206"/>
                  <a:pt x="650590" y="279239"/>
                  <a:pt x="634383" y="251332"/>
                </a:cubicBezTo>
                <a:cubicBezTo>
                  <a:pt x="633050" y="249028"/>
                  <a:pt x="630077" y="248258"/>
                  <a:pt x="627739" y="249611"/>
                </a:cubicBezTo>
                <a:cubicBezTo>
                  <a:pt x="627672" y="249651"/>
                  <a:pt x="627612" y="249684"/>
                  <a:pt x="627552" y="249724"/>
                </a:cubicBezTo>
                <a:cubicBezTo>
                  <a:pt x="517000" y="320936"/>
                  <a:pt x="405450" y="388445"/>
                  <a:pt x="292890" y="452250"/>
                </a:cubicBezTo>
                <a:cubicBezTo>
                  <a:pt x="290271" y="453703"/>
                  <a:pt x="289346" y="457032"/>
                  <a:pt x="290827" y="459677"/>
                </a:cubicBezTo>
                <a:cubicBezTo>
                  <a:pt x="291048" y="460066"/>
                  <a:pt x="291309" y="460427"/>
                  <a:pt x="291617" y="460755"/>
                </a:cubicBezTo>
                <a:cubicBezTo>
                  <a:pt x="315727" y="486158"/>
                  <a:pt x="331084" y="516657"/>
                  <a:pt x="337694" y="552240"/>
                </a:cubicBezTo>
                <a:close/>
                <a:moveTo>
                  <a:pt x="834096" y="338396"/>
                </a:moveTo>
                <a:cubicBezTo>
                  <a:pt x="833533" y="337626"/>
                  <a:pt x="832636" y="337177"/>
                  <a:pt x="831684" y="337191"/>
                </a:cubicBezTo>
                <a:lnTo>
                  <a:pt x="741205" y="337191"/>
                </a:lnTo>
                <a:cubicBezTo>
                  <a:pt x="740280" y="337204"/>
                  <a:pt x="739410" y="337646"/>
                  <a:pt x="738860" y="338396"/>
                </a:cubicBezTo>
                <a:lnTo>
                  <a:pt x="584890" y="549561"/>
                </a:lnTo>
                <a:cubicBezTo>
                  <a:pt x="583926" y="550874"/>
                  <a:pt x="584214" y="552715"/>
                  <a:pt x="585526" y="553680"/>
                </a:cubicBezTo>
                <a:cubicBezTo>
                  <a:pt x="586042" y="554055"/>
                  <a:pt x="586665" y="554256"/>
                  <a:pt x="587301" y="554249"/>
                </a:cubicBezTo>
                <a:lnTo>
                  <a:pt x="982708" y="554249"/>
                </a:lnTo>
                <a:cubicBezTo>
                  <a:pt x="984335" y="554269"/>
                  <a:pt x="985668" y="552963"/>
                  <a:pt x="985688" y="551336"/>
                </a:cubicBezTo>
                <a:cubicBezTo>
                  <a:pt x="985695" y="550700"/>
                  <a:pt x="985494" y="550077"/>
                  <a:pt x="985119" y="549561"/>
                </a:cubicBezTo>
                <a:lnTo>
                  <a:pt x="834096" y="338396"/>
                </a:lnTo>
                <a:close/>
                <a:moveTo>
                  <a:pt x="298850" y="578158"/>
                </a:moveTo>
                <a:cubicBezTo>
                  <a:pt x="298850" y="506585"/>
                  <a:pt x="240832" y="448566"/>
                  <a:pt x="169258" y="448566"/>
                </a:cubicBezTo>
                <a:cubicBezTo>
                  <a:pt x="97684" y="448566"/>
                  <a:pt x="39666" y="506585"/>
                  <a:pt x="39666" y="578158"/>
                </a:cubicBezTo>
                <a:cubicBezTo>
                  <a:pt x="39666" y="649732"/>
                  <a:pt x="97684" y="707751"/>
                  <a:pt x="169258" y="707751"/>
                </a:cubicBezTo>
                <a:cubicBezTo>
                  <a:pt x="240832" y="707751"/>
                  <a:pt x="298850" y="649732"/>
                  <a:pt x="298850" y="578158"/>
                </a:cubicBezTo>
                <a:close/>
                <a:moveTo>
                  <a:pt x="1385615" y="449450"/>
                </a:moveTo>
                <a:cubicBezTo>
                  <a:pt x="1315629" y="456677"/>
                  <a:pt x="1264931" y="520100"/>
                  <a:pt x="1272231" y="591111"/>
                </a:cubicBezTo>
                <a:cubicBezTo>
                  <a:pt x="1279598" y="662122"/>
                  <a:pt x="1342217" y="713825"/>
                  <a:pt x="1412136" y="706599"/>
                </a:cubicBezTo>
                <a:cubicBezTo>
                  <a:pt x="1482123" y="699372"/>
                  <a:pt x="1532821" y="635949"/>
                  <a:pt x="1525521" y="564938"/>
                </a:cubicBezTo>
                <a:cubicBezTo>
                  <a:pt x="1518155" y="493927"/>
                  <a:pt x="1455534" y="442224"/>
                  <a:pt x="1385615" y="449450"/>
                </a:cubicBezTo>
                <a:close/>
                <a:moveTo>
                  <a:pt x="499366" y="592825"/>
                </a:moveTo>
                <a:lnTo>
                  <a:pt x="343253" y="592825"/>
                </a:lnTo>
                <a:cubicBezTo>
                  <a:pt x="340869" y="592839"/>
                  <a:pt x="338866" y="594614"/>
                  <a:pt x="338565" y="596978"/>
                </a:cubicBezTo>
                <a:cubicBezTo>
                  <a:pt x="333944" y="634817"/>
                  <a:pt x="319277" y="659262"/>
                  <a:pt x="300391" y="690672"/>
                </a:cubicBezTo>
                <a:cubicBezTo>
                  <a:pt x="298877" y="693231"/>
                  <a:pt x="299178" y="696466"/>
                  <a:pt x="301127" y="698709"/>
                </a:cubicBezTo>
                <a:lnTo>
                  <a:pt x="367162" y="775125"/>
                </a:lnTo>
                <a:cubicBezTo>
                  <a:pt x="368287" y="776451"/>
                  <a:pt x="370277" y="776612"/>
                  <a:pt x="371596" y="775487"/>
                </a:cubicBezTo>
                <a:cubicBezTo>
                  <a:pt x="371797" y="775319"/>
                  <a:pt x="371971" y="775132"/>
                  <a:pt x="372118" y="774924"/>
                </a:cubicBezTo>
                <a:lnTo>
                  <a:pt x="501643" y="597313"/>
                </a:lnTo>
                <a:cubicBezTo>
                  <a:pt x="502568" y="596067"/>
                  <a:pt x="502306" y="594306"/>
                  <a:pt x="501060" y="593381"/>
                </a:cubicBezTo>
                <a:cubicBezTo>
                  <a:pt x="500565" y="593013"/>
                  <a:pt x="499976" y="592819"/>
                  <a:pt x="499366" y="592825"/>
                </a:cubicBezTo>
                <a:close/>
                <a:moveTo>
                  <a:pt x="1069371" y="596911"/>
                </a:moveTo>
                <a:lnTo>
                  <a:pt x="1201374" y="781420"/>
                </a:lnTo>
                <a:cubicBezTo>
                  <a:pt x="1203115" y="783858"/>
                  <a:pt x="1206531" y="784421"/>
                  <a:pt x="1208941" y="782673"/>
                </a:cubicBezTo>
                <a:cubicBezTo>
                  <a:pt x="1209276" y="782425"/>
                  <a:pt x="1209611" y="782144"/>
                  <a:pt x="1209879" y="781822"/>
                </a:cubicBezTo>
                <a:lnTo>
                  <a:pt x="1277723" y="703263"/>
                </a:lnTo>
                <a:cubicBezTo>
                  <a:pt x="1280268" y="700330"/>
                  <a:pt x="1280133" y="695957"/>
                  <a:pt x="1277521" y="693083"/>
                </a:cubicBezTo>
                <a:cubicBezTo>
                  <a:pt x="1251268" y="665089"/>
                  <a:pt x="1236333" y="632962"/>
                  <a:pt x="1232717" y="596710"/>
                </a:cubicBezTo>
                <a:cubicBezTo>
                  <a:pt x="1232449" y="594419"/>
                  <a:pt x="1230507" y="592678"/>
                  <a:pt x="1228230" y="592691"/>
                </a:cubicBezTo>
                <a:lnTo>
                  <a:pt x="1071513" y="592691"/>
                </a:lnTo>
                <a:cubicBezTo>
                  <a:pt x="1070034" y="592718"/>
                  <a:pt x="1068855" y="593937"/>
                  <a:pt x="1068881" y="595417"/>
                </a:cubicBezTo>
                <a:cubicBezTo>
                  <a:pt x="1068895" y="595953"/>
                  <a:pt x="1069062" y="596475"/>
                  <a:pt x="1069371" y="596911"/>
                </a:cubicBezTo>
                <a:close/>
                <a:moveTo>
                  <a:pt x="1175991" y="818255"/>
                </a:moveTo>
                <a:cubicBezTo>
                  <a:pt x="1177203" y="816809"/>
                  <a:pt x="1177257" y="814706"/>
                  <a:pt x="1176125" y="813166"/>
                </a:cubicBezTo>
                <a:cubicBezTo>
                  <a:pt x="1134066" y="756286"/>
                  <a:pt x="1085866" y="689554"/>
                  <a:pt x="1031531" y="612984"/>
                </a:cubicBezTo>
                <a:cubicBezTo>
                  <a:pt x="1022623" y="600460"/>
                  <a:pt x="1019543" y="592959"/>
                  <a:pt x="1005546" y="592959"/>
                </a:cubicBezTo>
                <a:cubicBezTo>
                  <a:pt x="960761" y="592872"/>
                  <a:pt x="813756" y="592825"/>
                  <a:pt x="564531" y="592825"/>
                </a:cubicBezTo>
                <a:cubicBezTo>
                  <a:pt x="558128" y="592825"/>
                  <a:pt x="552114" y="595859"/>
                  <a:pt x="548323" y="600996"/>
                </a:cubicBezTo>
                <a:lnTo>
                  <a:pt x="402189" y="801445"/>
                </a:lnTo>
                <a:cubicBezTo>
                  <a:pt x="398278" y="806816"/>
                  <a:pt x="398438" y="814137"/>
                  <a:pt x="402591" y="819327"/>
                </a:cubicBezTo>
                <a:lnTo>
                  <a:pt x="592458" y="1055807"/>
                </a:lnTo>
                <a:cubicBezTo>
                  <a:pt x="595713" y="1059853"/>
                  <a:pt x="600662" y="1062156"/>
                  <a:pt x="605853" y="1062036"/>
                </a:cubicBezTo>
                <a:cubicBezTo>
                  <a:pt x="718949" y="1059444"/>
                  <a:pt x="834879" y="1059176"/>
                  <a:pt x="953642" y="1061232"/>
                </a:cubicBezTo>
                <a:cubicBezTo>
                  <a:pt x="963286" y="1061413"/>
                  <a:pt x="970767" y="1060496"/>
                  <a:pt x="976077" y="1058486"/>
                </a:cubicBezTo>
                <a:cubicBezTo>
                  <a:pt x="978013" y="1057736"/>
                  <a:pt x="979714" y="1056517"/>
                  <a:pt x="981034" y="1054937"/>
                </a:cubicBezTo>
                <a:lnTo>
                  <a:pt x="1175991" y="818255"/>
                </a:lnTo>
                <a:close/>
                <a:moveTo>
                  <a:pt x="330796" y="1074158"/>
                </a:moveTo>
                <a:cubicBezTo>
                  <a:pt x="334948" y="1070361"/>
                  <a:pt x="338920" y="1068465"/>
                  <a:pt x="342717" y="1068465"/>
                </a:cubicBezTo>
                <a:cubicBezTo>
                  <a:pt x="423352" y="1067883"/>
                  <a:pt x="489501" y="1066503"/>
                  <a:pt x="541157" y="1064313"/>
                </a:cubicBezTo>
                <a:cubicBezTo>
                  <a:pt x="542818" y="1064212"/>
                  <a:pt x="544097" y="1062806"/>
                  <a:pt x="544017" y="1061179"/>
                </a:cubicBezTo>
                <a:cubicBezTo>
                  <a:pt x="543983" y="1060563"/>
                  <a:pt x="543762" y="1059973"/>
                  <a:pt x="543367" y="1059491"/>
                </a:cubicBezTo>
                <a:lnTo>
                  <a:pt x="376137" y="851139"/>
                </a:lnTo>
                <a:cubicBezTo>
                  <a:pt x="374141" y="848661"/>
                  <a:pt x="370518" y="848266"/>
                  <a:pt x="368039" y="850262"/>
                </a:cubicBezTo>
                <a:cubicBezTo>
                  <a:pt x="367718" y="850523"/>
                  <a:pt x="367423" y="850817"/>
                  <a:pt x="367162" y="851139"/>
                </a:cubicBezTo>
                <a:lnTo>
                  <a:pt x="259872" y="985084"/>
                </a:lnTo>
                <a:cubicBezTo>
                  <a:pt x="259162" y="985982"/>
                  <a:pt x="259283" y="987274"/>
                  <a:pt x="260153" y="987964"/>
                </a:cubicBezTo>
                <a:cubicBezTo>
                  <a:pt x="260214" y="988011"/>
                  <a:pt x="260274" y="988058"/>
                  <a:pt x="260341" y="988098"/>
                </a:cubicBezTo>
                <a:cubicBezTo>
                  <a:pt x="293110" y="1009482"/>
                  <a:pt x="315238" y="1037792"/>
                  <a:pt x="326711" y="1073019"/>
                </a:cubicBezTo>
                <a:cubicBezTo>
                  <a:pt x="327139" y="1074352"/>
                  <a:pt x="328552" y="1075109"/>
                  <a:pt x="329858" y="1074700"/>
                </a:cubicBezTo>
                <a:cubicBezTo>
                  <a:pt x="330214" y="1074593"/>
                  <a:pt x="330528" y="1074406"/>
                  <a:pt x="330796" y="1074158"/>
                </a:cubicBezTo>
                <a:close/>
                <a:moveTo>
                  <a:pt x="1031196" y="1060897"/>
                </a:moveTo>
                <a:lnTo>
                  <a:pt x="1241155" y="1068666"/>
                </a:lnTo>
                <a:cubicBezTo>
                  <a:pt x="1243031" y="1068753"/>
                  <a:pt x="1244839" y="1067595"/>
                  <a:pt x="1245509" y="1065786"/>
                </a:cubicBezTo>
                <a:cubicBezTo>
                  <a:pt x="1256827" y="1035695"/>
                  <a:pt x="1276249" y="1010045"/>
                  <a:pt x="1303641" y="988835"/>
                </a:cubicBezTo>
                <a:cubicBezTo>
                  <a:pt x="1306655" y="986464"/>
                  <a:pt x="1307190" y="982084"/>
                  <a:pt x="1304846" y="979057"/>
                </a:cubicBezTo>
                <a:cubicBezTo>
                  <a:pt x="1304846" y="979037"/>
                  <a:pt x="1304779" y="979010"/>
                  <a:pt x="1304779" y="978990"/>
                </a:cubicBezTo>
                <a:lnTo>
                  <a:pt x="1205861" y="855760"/>
                </a:lnTo>
                <a:cubicBezTo>
                  <a:pt x="1203784" y="853195"/>
                  <a:pt x="1200034" y="852780"/>
                  <a:pt x="1197489" y="854843"/>
                </a:cubicBezTo>
                <a:cubicBezTo>
                  <a:pt x="1197154" y="855097"/>
                  <a:pt x="1196886" y="855378"/>
                  <a:pt x="1196619" y="855693"/>
                </a:cubicBezTo>
                <a:lnTo>
                  <a:pt x="1029924" y="1058085"/>
                </a:lnTo>
                <a:cubicBezTo>
                  <a:pt x="1029328" y="1058841"/>
                  <a:pt x="1029461" y="1059933"/>
                  <a:pt x="1030218" y="1060529"/>
                </a:cubicBezTo>
                <a:cubicBezTo>
                  <a:pt x="1030500" y="1060750"/>
                  <a:pt x="1030841" y="1060877"/>
                  <a:pt x="1031196" y="1060897"/>
                </a:cubicBezTo>
                <a:close/>
                <a:moveTo>
                  <a:pt x="296573" y="1128272"/>
                </a:moveTo>
                <a:cubicBezTo>
                  <a:pt x="296573" y="1057549"/>
                  <a:pt x="239244" y="1000220"/>
                  <a:pt x="168521" y="1000220"/>
                </a:cubicBezTo>
                <a:cubicBezTo>
                  <a:pt x="97798" y="1000220"/>
                  <a:pt x="40470" y="1057549"/>
                  <a:pt x="40470" y="1128272"/>
                </a:cubicBezTo>
                <a:cubicBezTo>
                  <a:pt x="40470" y="1198995"/>
                  <a:pt x="97798" y="1256323"/>
                  <a:pt x="168521" y="1256323"/>
                </a:cubicBezTo>
                <a:cubicBezTo>
                  <a:pt x="239244" y="1256323"/>
                  <a:pt x="296573" y="1198995"/>
                  <a:pt x="296573" y="1128272"/>
                </a:cubicBezTo>
                <a:close/>
                <a:moveTo>
                  <a:pt x="1436113" y="1005277"/>
                </a:moveTo>
                <a:cubicBezTo>
                  <a:pt x="1369207" y="985084"/>
                  <a:pt x="1298484" y="1023540"/>
                  <a:pt x="1278057" y="1091169"/>
                </a:cubicBezTo>
                <a:cubicBezTo>
                  <a:pt x="1257631" y="1158805"/>
                  <a:pt x="1295269" y="1229997"/>
                  <a:pt x="1362175" y="1250196"/>
                </a:cubicBezTo>
                <a:cubicBezTo>
                  <a:pt x="1429081" y="1270388"/>
                  <a:pt x="1499804" y="1231932"/>
                  <a:pt x="1520230" y="1164303"/>
                </a:cubicBezTo>
                <a:cubicBezTo>
                  <a:pt x="1540657" y="1096667"/>
                  <a:pt x="1503019" y="1025475"/>
                  <a:pt x="1436113" y="1005277"/>
                </a:cubicBezTo>
                <a:close/>
                <a:moveTo>
                  <a:pt x="935693" y="1101081"/>
                </a:moveTo>
                <a:lnTo>
                  <a:pt x="632977" y="1101081"/>
                </a:lnTo>
                <a:cubicBezTo>
                  <a:pt x="630941" y="1101054"/>
                  <a:pt x="629273" y="1102675"/>
                  <a:pt x="629240" y="1104711"/>
                </a:cubicBezTo>
                <a:cubicBezTo>
                  <a:pt x="629233" y="1105555"/>
                  <a:pt x="629507" y="1106379"/>
                  <a:pt x="630030" y="1107042"/>
                </a:cubicBezTo>
                <a:lnTo>
                  <a:pt x="728279" y="1236567"/>
                </a:lnTo>
                <a:cubicBezTo>
                  <a:pt x="729732" y="1238475"/>
                  <a:pt x="732103" y="1239466"/>
                  <a:pt x="734507" y="1239179"/>
                </a:cubicBezTo>
                <a:cubicBezTo>
                  <a:pt x="744151" y="1237906"/>
                  <a:pt x="753527" y="1232950"/>
                  <a:pt x="765181" y="1231343"/>
                </a:cubicBezTo>
                <a:cubicBezTo>
                  <a:pt x="785185" y="1228617"/>
                  <a:pt x="806188" y="1230023"/>
                  <a:pt x="828202" y="1235562"/>
                </a:cubicBezTo>
                <a:cubicBezTo>
                  <a:pt x="832569" y="1236660"/>
                  <a:pt x="837170" y="1235120"/>
                  <a:pt x="839989" y="1231611"/>
                </a:cubicBezTo>
                <a:lnTo>
                  <a:pt x="939042" y="1107979"/>
                </a:lnTo>
                <a:cubicBezTo>
                  <a:pt x="940515" y="1106171"/>
                  <a:pt x="940220" y="1103505"/>
                  <a:pt x="938372" y="1102032"/>
                </a:cubicBezTo>
                <a:cubicBezTo>
                  <a:pt x="937609" y="1101422"/>
                  <a:pt x="936664" y="1101088"/>
                  <a:pt x="935693" y="1101081"/>
                </a:cubicBezTo>
                <a:close/>
                <a:moveTo>
                  <a:pt x="948150" y="1347741"/>
                </a:moveTo>
                <a:cubicBezTo>
                  <a:pt x="948672" y="1349322"/>
                  <a:pt x="950380" y="1350179"/>
                  <a:pt x="951954" y="1349657"/>
                </a:cubicBezTo>
                <a:cubicBezTo>
                  <a:pt x="952054" y="1349623"/>
                  <a:pt x="952142" y="1349590"/>
                  <a:pt x="952235" y="1349550"/>
                </a:cubicBezTo>
                <a:cubicBezTo>
                  <a:pt x="994114" y="1331467"/>
                  <a:pt x="1084754" y="1293473"/>
                  <a:pt x="1224144" y="1235562"/>
                </a:cubicBezTo>
                <a:cubicBezTo>
                  <a:pt x="1233721" y="1231591"/>
                  <a:pt x="1244504" y="1228329"/>
                  <a:pt x="1256492" y="1225784"/>
                </a:cubicBezTo>
                <a:cubicBezTo>
                  <a:pt x="1258769" y="1225315"/>
                  <a:pt x="1260176" y="1223119"/>
                  <a:pt x="1259707" y="1220875"/>
                </a:cubicBezTo>
                <a:cubicBezTo>
                  <a:pt x="1259573" y="1220352"/>
                  <a:pt x="1259372" y="1219864"/>
                  <a:pt x="1259104" y="1219422"/>
                </a:cubicBezTo>
                <a:cubicBezTo>
                  <a:pt x="1237874" y="1187496"/>
                  <a:pt x="1229435" y="1152067"/>
                  <a:pt x="1233788" y="1113136"/>
                </a:cubicBezTo>
                <a:cubicBezTo>
                  <a:pt x="1234056" y="1110671"/>
                  <a:pt x="1232315" y="1108461"/>
                  <a:pt x="1229837" y="1108207"/>
                </a:cubicBezTo>
                <a:cubicBezTo>
                  <a:pt x="1229703" y="1108187"/>
                  <a:pt x="1229569" y="1108180"/>
                  <a:pt x="1229435" y="1108180"/>
                </a:cubicBezTo>
                <a:cubicBezTo>
                  <a:pt x="1190055" y="1107376"/>
                  <a:pt x="1118307" y="1105079"/>
                  <a:pt x="1014185" y="1101282"/>
                </a:cubicBezTo>
                <a:cubicBezTo>
                  <a:pt x="1002043" y="1100833"/>
                  <a:pt x="994093" y="1102976"/>
                  <a:pt x="990343" y="1107711"/>
                </a:cubicBezTo>
                <a:cubicBezTo>
                  <a:pt x="934488" y="1178883"/>
                  <a:pt x="895864" y="1226836"/>
                  <a:pt x="874480" y="1251568"/>
                </a:cubicBezTo>
                <a:cubicBezTo>
                  <a:pt x="873302" y="1252948"/>
                  <a:pt x="873462" y="1255018"/>
                  <a:pt x="874842" y="1256196"/>
                </a:cubicBezTo>
                <a:cubicBezTo>
                  <a:pt x="875016" y="1256350"/>
                  <a:pt x="875210" y="1256478"/>
                  <a:pt x="875418" y="1256591"/>
                </a:cubicBezTo>
                <a:cubicBezTo>
                  <a:pt x="910244" y="1275612"/>
                  <a:pt x="934488" y="1305997"/>
                  <a:pt x="948150" y="1347741"/>
                </a:cubicBezTo>
                <a:close/>
                <a:moveTo>
                  <a:pt x="335953" y="1112399"/>
                </a:moveTo>
                <a:cubicBezTo>
                  <a:pt x="339522" y="1151022"/>
                  <a:pt x="331486" y="1186893"/>
                  <a:pt x="311843" y="1220024"/>
                </a:cubicBezTo>
                <a:cubicBezTo>
                  <a:pt x="311287" y="1220982"/>
                  <a:pt x="311608" y="1222214"/>
                  <a:pt x="312573" y="1222770"/>
                </a:cubicBezTo>
                <a:cubicBezTo>
                  <a:pt x="312660" y="1222824"/>
                  <a:pt x="312754" y="1222864"/>
                  <a:pt x="312847" y="1222904"/>
                </a:cubicBezTo>
                <a:lnTo>
                  <a:pt x="618243" y="1353501"/>
                </a:lnTo>
                <a:cubicBezTo>
                  <a:pt x="620279" y="1354378"/>
                  <a:pt x="622649" y="1353534"/>
                  <a:pt x="623667" y="1351559"/>
                </a:cubicBezTo>
                <a:cubicBezTo>
                  <a:pt x="627887" y="1343455"/>
                  <a:pt x="629829" y="1333878"/>
                  <a:pt x="635455" y="1322894"/>
                </a:cubicBezTo>
                <a:cubicBezTo>
                  <a:pt x="647824" y="1298831"/>
                  <a:pt x="665438" y="1277976"/>
                  <a:pt x="688296" y="1260342"/>
                </a:cubicBezTo>
                <a:cubicBezTo>
                  <a:pt x="690707" y="1258467"/>
                  <a:pt x="691156" y="1254997"/>
                  <a:pt x="689301" y="1252573"/>
                </a:cubicBezTo>
                <a:lnTo>
                  <a:pt x="583082" y="1112533"/>
                </a:lnTo>
                <a:cubicBezTo>
                  <a:pt x="580678" y="1109365"/>
                  <a:pt x="576961" y="1107510"/>
                  <a:pt x="573036" y="1107510"/>
                </a:cubicBezTo>
                <a:lnTo>
                  <a:pt x="340440" y="1107510"/>
                </a:lnTo>
                <a:cubicBezTo>
                  <a:pt x="337962" y="1107497"/>
                  <a:pt x="335946" y="1109499"/>
                  <a:pt x="335933" y="1111977"/>
                </a:cubicBezTo>
                <a:cubicBezTo>
                  <a:pt x="335933" y="1112118"/>
                  <a:pt x="335940" y="1112259"/>
                  <a:pt x="335953" y="1112399"/>
                </a:cubicBezTo>
                <a:close/>
                <a:moveTo>
                  <a:pt x="795325" y="1270388"/>
                </a:moveTo>
                <a:cubicBezTo>
                  <a:pt x="724495" y="1265807"/>
                  <a:pt x="663322" y="1320115"/>
                  <a:pt x="658694" y="1391689"/>
                </a:cubicBezTo>
                <a:cubicBezTo>
                  <a:pt x="654066" y="1463256"/>
                  <a:pt x="707731" y="1524991"/>
                  <a:pt x="778569" y="1529572"/>
                </a:cubicBezTo>
                <a:cubicBezTo>
                  <a:pt x="849399" y="1534153"/>
                  <a:pt x="910571" y="1479845"/>
                  <a:pt x="915199" y="1408271"/>
                </a:cubicBezTo>
                <a:cubicBezTo>
                  <a:pt x="919827" y="1336704"/>
                  <a:pt x="866162" y="1274969"/>
                  <a:pt x="795325" y="1270388"/>
                </a:cubicBezTo>
                <a:close/>
              </a:path>
            </a:pathLst>
          </a:custGeom>
          <a:solidFill>
            <a:srgbClr val="002060"/>
          </a:solidFill>
          <a:ln w="6697" cap="flat">
            <a:solidFill>
              <a:srgbClr val="002060"/>
            </a:solidFill>
            <a:prstDash val="solid"/>
            <a:miter/>
          </a:ln>
        </p:spPr>
        <p:txBody>
          <a:bodyPr rtlCol="0" anchor="ctr"/>
          <a:lstStyle/>
          <a:p>
            <a:endParaRPr lang="en-US" sz="1000" noProof="0"/>
          </a:p>
        </p:txBody>
      </p:sp>
      <p:cxnSp>
        <p:nvCxnSpPr>
          <p:cNvPr id="424" name="Conector recto de flecha 423">
            <a:extLst>
              <a:ext uri="{FF2B5EF4-FFF2-40B4-BE49-F238E27FC236}">
                <a16:creationId xmlns:a16="http://schemas.microsoft.com/office/drawing/2014/main" id="{54676B24-6E6A-D756-E4BB-57617B0B8EF5}"/>
              </a:ext>
            </a:extLst>
          </p:cNvPr>
          <p:cNvCxnSpPr/>
          <p:nvPr/>
        </p:nvCxnSpPr>
        <p:spPr>
          <a:xfrm flipV="1">
            <a:off x="9679751" y="3428630"/>
            <a:ext cx="0" cy="187039"/>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25" name="Conector recto de flecha 424">
            <a:extLst>
              <a:ext uri="{FF2B5EF4-FFF2-40B4-BE49-F238E27FC236}">
                <a16:creationId xmlns:a16="http://schemas.microsoft.com/office/drawing/2014/main" id="{A8EF9819-7134-176A-D70E-1BF35A23255B}"/>
              </a:ext>
            </a:extLst>
          </p:cNvPr>
          <p:cNvCxnSpPr/>
          <p:nvPr/>
        </p:nvCxnSpPr>
        <p:spPr>
          <a:xfrm>
            <a:off x="9810505" y="3428630"/>
            <a:ext cx="0" cy="187039"/>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426" name="Rectángulo 425">
            <a:extLst>
              <a:ext uri="{FF2B5EF4-FFF2-40B4-BE49-F238E27FC236}">
                <a16:creationId xmlns:a16="http://schemas.microsoft.com/office/drawing/2014/main" id="{038BCE4E-1A02-E660-DF57-61C42888E678}"/>
              </a:ext>
            </a:extLst>
          </p:cNvPr>
          <p:cNvSpPr/>
          <p:nvPr/>
        </p:nvSpPr>
        <p:spPr>
          <a:xfrm>
            <a:off x="10380352" y="3615669"/>
            <a:ext cx="1017890" cy="5964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700" b="1" noProof="0">
                <a:solidFill>
                  <a:schemeClr val="tx1"/>
                </a:solidFill>
              </a:rPr>
              <a:t>Semantic Database</a:t>
            </a:r>
          </a:p>
        </p:txBody>
      </p:sp>
      <p:cxnSp>
        <p:nvCxnSpPr>
          <p:cNvPr id="427" name="Conector recto de flecha 426">
            <a:extLst>
              <a:ext uri="{FF2B5EF4-FFF2-40B4-BE49-F238E27FC236}">
                <a16:creationId xmlns:a16="http://schemas.microsoft.com/office/drawing/2014/main" id="{F5062DD4-A968-8C4E-6FE8-3B07D2E35E44}"/>
              </a:ext>
            </a:extLst>
          </p:cNvPr>
          <p:cNvCxnSpPr/>
          <p:nvPr/>
        </p:nvCxnSpPr>
        <p:spPr>
          <a:xfrm flipV="1">
            <a:off x="10778212" y="3428630"/>
            <a:ext cx="0" cy="187039"/>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428" name="Conector recto de flecha 427">
            <a:extLst>
              <a:ext uri="{FF2B5EF4-FFF2-40B4-BE49-F238E27FC236}">
                <a16:creationId xmlns:a16="http://schemas.microsoft.com/office/drawing/2014/main" id="{E4E64120-D6FE-D29C-C8D1-EF97D02E6F3C}"/>
              </a:ext>
            </a:extLst>
          </p:cNvPr>
          <p:cNvCxnSpPr/>
          <p:nvPr/>
        </p:nvCxnSpPr>
        <p:spPr>
          <a:xfrm>
            <a:off x="10908966" y="3428630"/>
            <a:ext cx="0" cy="187039"/>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sp>
        <p:nvSpPr>
          <p:cNvPr id="429" name="Bocadillo: rectángulo 428">
            <a:extLst>
              <a:ext uri="{FF2B5EF4-FFF2-40B4-BE49-F238E27FC236}">
                <a16:creationId xmlns:a16="http://schemas.microsoft.com/office/drawing/2014/main" id="{F502AED0-558F-EF0A-CFA5-40CD3024B6F7}"/>
              </a:ext>
            </a:extLst>
          </p:cNvPr>
          <p:cNvSpPr/>
          <p:nvPr/>
        </p:nvSpPr>
        <p:spPr>
          <a:xfrm>
            <a:off x="5135416" y="4558284"/>
            <a:ext cx="6901860" cy="1998988"/>
          </a:xfrm>
          <a:prstGeom prst="wedgeRectCallout">
            <a:avLst>
              <a:gd name="adj1" fmla="val -58251"/>
              <a:gd name="adj2" fmla="val -1672"/>
            </a:avLst>
          </a:prstGeom>
          <a:solidFill>
            <a:schemeClr val="bg1"/>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82550" algn="just">
              <a:spcAft>
                <a:spcPts val="600"/>
              </a:spcAft>
              <a:buFont typeface="Arial" panose="020B0604020202020204" pitchFamily="34" charset="0"/>
              <a:buChar char="•"/>
            </a:pPr>
            <a:r>
              <a:rPr lang="en-US" sz="900" noProof="0">
                <a:solidFill>
                  <a:schemeClr val="tx1"/>
                </a:solidFill>
              </a:rPr>
              <a:t>What is the balance drawn down in EUR at the end of each month from 2024 onwards? In table format with the balance in EUR millions.</a:t>
            </a:r>
            <a:endParaRPr lang="en-US" sz="500" noProof="0">
              <a:solidFill>
                <a:schemeClr val="tx1"/>
              </a:solidFill>
            </a:endParaRPr>
          </a:p>
          <a:p>
            <a:pPr marL="171450" indent="-82550" algn="just">
              <a:spcAft>
                <a:spcPts val="600"/>
              </a:spcAft>
              <a:buFont typeface="Arial" panose="020B0604020202020204" pitchFamily="34" charset="0"/>
              <a:buChar char="•"/>
            </a:pPr>
            <a:r>
              <a:rPr lang="en-US" sz="900" noProof="0">
                <a:solidFill>
                  <a:schemeClr val="tx1"/>
                </a:solidFill>
              </a:rPr>
              <a:t>Could you compare, for each quarter, which deals (comparing by Deal Name) have seen a greater decrease in the balance drawn? Bring out a table including: *deal name, balance change (in millions of EUR), Booking unit, Product level 1, Product level 2.</a:t>
            </a:r>
            <a:endParaRPr lang="en-US" sz="500" noProof="0">
              <a:solidFill>
                <a:schemeClr val="tx1"/>
              </a:solidFill>
            </a:endParaRPr>
          </a:p>
          <a:p>
            <a:pPr marL="171450" indent="-82550" algn="just">
              <a:spcAft>
                <a:spcPts val="600"/>
              </a:spcAft>
              <a:buFont typeface="Arial" panose="020B0604020202020204" pitchFamily="34" charset="0"/>
              <a:buChar char="•"/>
            </a:pPr>
            <a:r>
              <a:rPr lang="en-US" sz="900" noProof="0">
                <a:solidFill>
                  <a:schemeClr val="tx1"/>
                </a:solidFill>
              </a:rPr>
              <a:t>Could you compare, for each quarter, which deals (comparing by Deal Name) have seen a greater increase in the balance drawn? Draw a table including: deal name, balance change (in millions of EUR), Booking unit, Product level 1, Product level 2.</a:t>
            </a:r>
            <a:endParaRPr lang="en-US" sz="500" noProof="0">
              <a:solidFill>
                <a:schemeClr val="tx1"/>
              </a:solidFill>
            </a:endParaRPr>
          </a:p>
          <a:p>
            <a:pPr marL="171450" indent="-82550" algn="just">
              <a:buFont typeface="Arial" panose="020B0604020202020204" pitchFamily="34" charset="0"/>
              <a:buChar char="•"/>
            </a:pPr>
            <a:r>
              <a:rPr lang="en-US" sz="900" noProof="0">
                <a:solidFill>
                  <a:schemeClr val="tx1"/>
                </a:solidFill>
              </a:rPr>
              <a:t>Of the deals we have at HTCS each quarter, give me the signing date of each deal. Those that have a signature date of 3 months (&lt;90 days) greater than the reporting date of each month, classify them as "Level 3 Assets". The rest, classify them as "Level 2 Assets". Make a board with:</a:t>
            </a:r>
          </a:p>
          <a:p>
            <a:pPr marL="546100" lvl="1" algn="just"/>
            <a:r>
              <a:rPr lang="en-US" sz="900" noProof="0">
                <a:solidFill>
                  <a:schemeClr val="tx1"/>
                </a:solidFill>
              </a:rPr>
              <a:t>Rows: Booking Unit, Columns: Signature </a:t>
            </a:r>
          </a:p>
          <a:p>
            <a:pPr marL="546100" lvl="1" algn="just"/>
            <a:r>
              <a:rPr lang="en-US" sz="900" noProof="0">
                <a:solidFill>
                  <a:schemeClr val="tx1"/>
                </a:solidFill>
              </a:rPr>
              <a:t>Date Buckets: Closing &lt; 3m  Closing &lt; 6m  Closing &lt; 1y   Closing &lt; 2y  Closing &gt; 2y</a:t>
            </a:r>
          </a:p>
          <a:p>
            <a:pPr marL="546100" lvl="1" algn="just"/>
            <a:r>
              <a:rPr lang="en-US" sz="900" noProof="0">
                <a:solidFill>
                  <a:schemeClr val="tx1"/>
                </a:solidFill>
              </a:rPr>
              <a:t>Values: balance drawn in EUR</a:t>
            </a:r>
          </a:p>
        </p:txBody>
      </p:sp>
      <p:grpSp>
        <p:nvGrpSpPr>
          <p:cNvPr id="480" name="Grupo 479">
            <a:extLst>
              <a:ext uri="{FF2B5EF4-FFF2-40B4-BE49-F238E27FC236}">
                <a16:creationId xmlns:a16="http://schemas.microsoft.com/office/drawing/2014/main" id="{07D40C32-3528-D095-109F-97B6263D1C1F}"/>
              </a:ext>
            </a:extLst>
          </p:cNvPr>
          <p:cNvGrpSpPr/>
          <p:nvPr/>
        </p:nvGrpSpPr>
        <p:grpSpPr>
          <a:xfrm>
            <a:off x="3197386" y="3871724"/>
            <a:ext cx="1326199" cy="674881"/>
            <a:chOff x="2659027" y="3710944"/>
            <a:chExt cx="1326199" cy="674881"/>
          </a:xfrm>
        </p:grpSpPr>
        <p:sp>
          <p:nvSpPr>
            <p:cNvPr id="450" name="Rectangle 1">
              <a:extLst>
                <a:ext uri="{FF2B5EF4-FFF2-40B4-BE49-F238E27FC236}">
                  <a16:creationId xmlns:a16="http://schemas.microsoft.com/office/drawing/2014/main" id="{D3F37E4B-9F35-C9C1-C67D-B9FA184CD831}"/>
                </a:ext>
              </a:extLst>
            </p:cNvPr>
            <p:cNvSpPr/>
            <p:nvPr/>
          </p:nvSpPr>
          <p:spPr>
            <a:xfrm>
              <a:off x="2956486" y="3940175"/>
              <a:ext cx="1028740" cy="445650"/>
            </a:xfrm>
            <a:prstGeom prst="roundRect">
              <a:avLst/>
            </a:prstGeom>
            <a:solidFill>
              <a:srgbClr val="7599CF"/>
            </a:solidFill>
            <a:ln w="6350" cap="flat" cmpd="sng" algn="ctr">
              <a:noFill/>
              <a:prstDash val="solid"/>
              <a:miter lim="800000"/>
              <a:headEnd type="none" w="med" len="med"/>
              <a:tailEnd type="none" w="med" len="med"/>
            </a:ln>
            <a:effectLst/>
          </p:spPr>
          <p:txBody>
            <a:bodyPr vert="horz" lIns="0" rIns="0" rtlCol="0" anchor="ctr"/>
            <a:lstStyle/>
            <a:p>
              <a:pPr algn="ctr"/>
              <a:r>
                <a:rPr lang="en-US" sz="1200" b="1" kern="0" noProof="0">
                  <a:solidFill>
                    <a:schemeClr val="bg1"/>
                  </a:solidFill>
                  <a:latin typeface="Calibri" panose="020F0502020204030204"/>
                </a:rPr>
                <a:t>Conversational Interface</a:t>
              </a:r>
            </a:p>
          </p:txBody>
        </p:sp>
        <p:pic>
          <p:nvPicPr>
            <p:cNvPr id="451" name="Picture 6" descr="Microsoft Teams Logo y símbolo, significado, historia, PNG, marca">
              <a:extLst>
                <a:ext uri="{FF2B5EF4-FFF2-40B4-BE49-F238E27FC236}">
                  <a16:creationId xmlns:a16="http://schemas.microsoft.com/office/drawing/2014/main" id="{9FF48520-4BE9-9985-462E-07898A10A19E}"/>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76705" y1="26591" x2="76705" y2="26591"/>
                          <a14:foregroundMark x1="30909" y1="43750" x2="30909" y2="43750"/>
                          <a14:foregroundMark x1="24091" y1="42273" x2="28750" y2="56705"/>
                          <a14:foregroundMark x1="28409" y1="58182" x2="36364" y2="41932"/>
                          <a14:foregroundMark x1="33864" y1="41932" x2="33864" y2="44432"/>
                          <a14:foregroundMark x1="30568" y1="45227" x2="30227" y2="48068"/>
                          <a14:foregroundMark x1="30568" y1="43750" x2="30909" y2="50909"/>
                          <a14:foregroundMark x1="81136" y1="26364" x2="81136" y2="26364"/>
                          <a14:foregroundMark x1="76818" y1="26023" x2="76818" y2="26023"/>
                          <a14:foregroundMark x1="78636" y1="28523" x2="78636" y2="28523"/>
                          <a14:foregroundMark x1="76477" y1="24205" x2="80455" y2="25682"/>
                        </a14:backgroundRemoval>
                      </a14:imgEffect>
                    </a14:imgLayer>
                  </a14:imgProps>
                </a:ext>
                <a:ext uri="{28A0092B-C50C-407E-A947-70E740481C1C}">
                  <a14:useLocalDpi xmlns:a14="http://schemas.microsoft.com/office/drawing/2010/main" val="0"/>
                </a:ext>
              </a:extLst>
            </a:blip>
            <a:srcRect/>
            <a:stretch>
              <a:fillRect/>
            </a:stretch>
          </p:blipFill>
          <p:spPr bwMode="auto">
            <a:xfrm>
              <a:off x="2659027" y="3710944"/>
              <a:ext cx="445650" cy="445650"/>
            </a:xfrm>
            <a:prstGeom prst="rect">
              <a:avLst/>
            </a:prstGeom>
            <a:noFill/>
            <a:extLst>
              <a:ext uri="{909E8E84-426E-40DD-AFC4-6F175D3DCCD1}">
                <a14:hiddenFill xmlns:a14="http://schemas.microsoft.com/office/drawing/2010/main">
                  <a:solidFill>
                    <a:srgbClr val="FFFFFF"/>
                  </a:solidFill>
                </a14:hiddenFill>
              </a:ext>
            </a:extLst>
          </p:spPr>
        </p:pic>
      </p:grpSp>
      <p:sp>
        <p:nvSpPr>
          <p:cNvPr id="463" name="Rectangle: Rounded Corners 193">
            <a:extLst>
              <a:ext uri="{FF2B5EF4-FFF2-40B4-BE49-F238E27FC236}">
                <a16:creationId xmlns:a16="http://schemas.microsoft.com/office/drawing/2014/main" id="{158B9D3B-356B-1B6F-C8E5-0D43372BA3FC}"/>
              </a:ext>
            </a:extLst>
          </p:cNvPr>
          <p:cNvSpPr>
            <a:spLocks/>
          </p:cNvSpPr>
          <p:nvPr/>
        </p:nvSpPr>
        <p:spPr>
          <a:xfrm rot="16200000">
            <a:off x="-1532244" y="2800759"/>
            <a:ext cx="5443481" cy="2069544"/>
          </a:xfrm>
          <a:prstGeom prst="roundRect">
            <a:avLst>
              <a:gd name="adj" fmla="val 3636"/>
            </a:avLst>
          </a:prstGeom>
          <a:solidFill>
            <a:srgbClr val="C00000"/>
          </a:solidFill>
          <a:ln w="6350" cap="flat" cmpd="sng" algn="ctr">
            <a:noFill/>
            <a:prstDash val="solid"/>
            <a:miter lim="800000"/>
            <a:headEnd type="none" w="med" len="med"/>
            <a:tailEnd type="none" w="med" len="med"/>
          </a:ln>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464" name="Rectangle: Rounded Corners 1218">
            <a:extLst>
              <a:ext uri="{FF2B5EF4-FFF2-40B4-BE49-F238E27FC236}">
                <a16:creationId xmlns:a16="http://schemas.microsoft.com/office/drawing/2014/main" id="{387D493B-7474-A122-555A-A804495ADE3A}"/>
              </a:ext>
            </a:extLst>
          </p:cNvPr>
          <p:cNvSpPr/>
          <p:nvPr/>
        </p:nvSpPr>
        <p:spPr>
          <a:xfrm>
            <a:off x="356344" y="1315945"/>
            <a:ext cx="1641191" cy="658051"/>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r>
              <a:rPr lang="en-US" sz="900" b="1" noProof="0"/>
              <a:t>FMIS</a:t>
            </a:r>
          </a:p>
        </p:txBody>
      </p:sp>
      <p:sp>
        <p:nvSpPr>
          <p:cNvPr id="468" name="Rectángulo: esquinas redondeadas 467">
            <a:extLst>
              <a:ext uri="{FF2B5EF4-FFF2-40B4-BE49-F238E27FC236}">
                <a16:creationId xmlns:a16="http://schemas.microsoft.com/office/drawing/2014/main" id="{E661F809-A0A7-A92D-AEA4-FD6820E323CA}"/>
              </a:ext>
            </a:extLst>
          </p:cNvPr>
          <p:cNvSpPr/>
          <p:nvPr/>
        </p:nvSpPr>
        <p:spPr>
          <a:xfrm>
            <a:off x="490972" y="879116"/>
            <a:ext cx="1350928" cy="347869"/>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noProof="0"/>
              <a:t>Data Sources</a:t>
            </a:r>
          </a:p>
        </p:txBody>
      </p:sp>
      <p:sp>
        <p:nvSpPr>
          <p:cNvPr id="473" name="Rectangle: Rounded Corners 1218">
            <a:extLst>
              <a:ext uri="{FF2B5EF4-FFF2-40B4-BE49-F238E27FC236}">
                <a16:creationId xmlns:a16="http://schemas.microsoft.com/office/drawing/2014/main" id="{2AF2AFDE-D11F-0302-CD52-3BAA08F22489}"/>
              </a:ext>
            </a:extLst>
          </p:cNvPr>
          <p:cNvSpPr/>
          <p:nvPr/>
        </p:nvSpPr>
        <p:spPr>
          <a:xfrm>
            <a:off x="356344" y="2192036"/>
            <a:ext cx="1641191" cy="658051"/>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r>
              <a:rPr lang="en-US" sz="900" b="1" noProof="0"/>
              <a:t>AQUA+</a:t>
            </a:r>
          </a:p>
          <a:p>
            <a:pPr algn="ctr"/>
            <a:r>
              <a:rPr lang="en-US" sz="800" noProof="0"/>
              <a:t>Ratings</a:t>
            </a:r>
            <a:endParaRPr lang="en-US" sz="900" noProof="0"/>
          </a:p>
        </p:txBody>
      </p:sp>
      <p:sp>
        <p:nvSpPr>
          <p:cNvPr id="476" name="Rectangle: Rounded Corners 1218">
            <a:extLst>
              <a:ext uri="{FF2B5EF4-FFF2-40B4-BE49-F238E27FC236}">
                <a16:creationId xmlns:a16="http://schemas.microsoft.com/office/drawing/2014/main" id="{CFE0E3BE-A7C5-3135-A797-BC03C4F11A1F}"/>
              </a:ext>
            </a:extLst>
          </p:cNvPr>
          <p:cNvSpPr/>
          <p:nvPr/>
        </p:nvSpPr>
        <p:spPr>
          <a:xfrm>
            <a:off x="367088" y="3068127"/>
            <a:ext cx="1641191" cy="658051"/>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r>
              <a:rPr lang="en-US" sz="900" b="1" noProof="0"/>
              <a:t>Capital</a:t>
            </a:r>
          </a:p>
          <a:p>
            <a:pPr algn="ctr"/>
            <a:r>
              <a:rPr lang="en-US" sz="800" noProof="0"/>
              <a:t>Monthly closing</a:t>
            </a:r>
            <a:endParaRPr lang="en-US" sz="900" noProof="0"/>
          </a:p>
        </p:txBody>
      </p:sp>
      <p:sp>
        <p:nvSpPr>
          <p:cNvPr id="477" name="Rectangle: Rounded Corners 1218">
            <a:extLst>
              <a:ext uri="{FF2B5EF4-FFF2-40B4-BE49-F238E27FC236}">
                <a16:creationId xmlns:a16="http://schemas.microsoft.com/office/drawing/2014/main" id="{85804BB6-896C-880E-1894-FD8A9347C35C}"/>
              </a:ext>
            </a:extLst>
          </p:cNvPr>
          <p:cNvSpPr/>
          <p:nvPr/>
        </p:nvSpPr>
        <p:spPr>
          <a:xfrm>
            <a:off x="367088" y="3944218"/>
            <a:ext cx="1641191" cy="658051"/>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r>
              <a:rPr lang="en-US" sz="900" b="1" noProof="0"/>
              <a:t>Stratus</a:t>
            </a:r>
          </a:p>
          <a:p>
            <a:pPr algn="ctr"/>
            <a:r>
              <a:rPr lang="en-US" sz="800" noProof="0"/>
              <a:t>Clients</a:t>
            </a:r>
          </a:p>
        </p:txBody>
      </p:sp>
      <p:sp>
        <p:nvSpPr>
          <p:cNvPr id="478" name="Rectangle: Rounded Corners 1218">
            <a:extLst>
              <a:ext uri="{FF2B5EF4-FFF2-40B4-BE49-F238E27FC236}">
                <a16:creationId xmlns:a16="http://schemas.microsoft.com/office/drawing/2014/main" id="{59180B44-D960-F63A-113F-49964983EE4A}"/>
              </a:ext>
            </a:extLst>
          </p:cNvPr>
          <p:cNvSpPr/>
          <p:nvPr/>
        </p:nvSpPr>
        <p:spPr>
          <a:xfrm>
            <a:off x="374874" y="4820309"/>
            <a:ext cx="1641191" cy="658051"/>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r>
              <a:rPr lang="en-US" sz="900" b="1" noProof="0"/>
              <a:t>BDH</a:t>
            </a:r>
          </a:p>
          <a:p>
            <a:pPr algn="ctr"/>
            <a:r>
              <a:rPr lang="en-US" sz="800" noProof="0"/>
              <a:t>Amortization schedule, the different types of FIS, counter-participant.</a:t>
            </a:r>
          </a:p>
        </p:txBody>
      </p:sp>
      <p:sp>
        <p:nvSpPr>
          <p:cNvPr id="479" name="Rectangle: Rounded Corners 1218">
            <a:extLst>
              <a:ext uri="{FF2B5EF4-FFF2-40B4-BE49-F238E27FC236}">
                <a16:creationId xmlns:a16="http://schemas.microsoft.com/office/drawing/2014/main" id="{251C2C5C-92DE-309F-DDF8-BB3A54F13FFF}"/>
              </a:ext>
            </a:extLst>
          </p:cNvPr>
          <p:cNvSpPr/>
          <p:nvPr/>
        </p:nvSpPr>
        <p:spPr>
          <a:xfrm>
            <a:off x="374874" y="5696401"/>
            <a:ext cx="1641191" cy="658051"/>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r>
              <a:rPr lang="en-US" sz="900" b="1" noProof="0"/>
              <a:t>Monthly files</a:t>
            </a:r>
          </a:p>
          <a:p>
            <a:pPr algn="ctr"/>
            <a:r>
              <a:rPr lang="en-US" sz="800" noProof="0"/>
              <a:t>of different equipment for the calculation of metrics (manual loading)</a:t>
            </a:r>
            <a:endParaRPr lang="en-US" sz="800" b="1" noProof="0"/>
          </a:p>
        </p:txBody>
      </p:sp>
      <p:grpSp>
        <p:nvGrpSpPr>
          <p:cNvPr id="482" name="Computer9" descr="{&quot;Key&quot;:&quot;POWER_USER_SHAPE_ICON&quot;,&quot;Value&quot;:&quot;POWER_USER_SHAPE_ICON_STYLE_1&quot;}">
            <a:extLst>
              <a:ext uri="{FF2B5EF4-FFF2-40B4-BE49-F238E27FC236}">
                <a16:creationId xmlns:a16="http://schemas.microsoft.com/office/drawing/2014/main" id="{9F62DEBC-64D2-9EF2-DD7B-EAABA55865D7}"/>
              </a:ext>
            </a:extLst>
          </p:cNvPr>
          <p:cNvGrpSpPr>
            <a:grpSpLocks noChangeAspect="1"/>
          </p:cNvGrpSpPr>
          <p:nvPr/>
        </p:nvGrpSpPr>
        <p:grpSpPr>
          <a:xfrm>
            <a:off x="3566516" y="5361313"/>
            <a:ext cx="931623" cy="950533"/>
            <a:chOff x="2325688" y="5576885"/>
            <a:chExt cx="625475" cy="638175"/>
          </a:xfrm>
          <a:solidFill>
            <a:schemeClr val="tx1"/>
          </a:solidFill>
        </p:grpSpPr>
        <p:sp>
          <p:nvSpPr>
            <p:cNvPr id="483" name="Freeform 85">
              <a:extLst>
                <a:ext uri="{FF2B5EF4-FFF2-40B4-BE49-F238E27FC236}">
                  <a16:creationId xmlns:a16="http://schemas.microsoft.com/office/drawing/2014/main" id="{935B1B8A-0238-E76F-56B5-B80919BEF990}"/>
                </a:ext>
              </a:extLst>
            </p:cNvPr>
            <p:cNvSpPr>
              <a:spLocks noEditPoints="1"/>
            </p:cNvSpPr>
            <p:nvPr/>
          </p:nvSpPr>
          <p:spPr bwMode="auto">
            <a:xfrm>
              <a:off x="2387600" y="5641976"/>
              <a:ext cx="130175" cy="142875"/>
            </a:xfrm>
            <a:custGeom>
              <a:avLst/>
              <a:gdLst>
                <a:gd name="T0" fmla="*/ 109 w 219"/>
                <a:gd name="T1" fmla="*/ 33 h 241"/>
                <a:gd name="T2" fmla="*/ 185 w 219"/>
                <a:gd name="T3" fmla="*/ 120 h 241"/>
                <a:gd name="T4" fmla="*/ 109 w 219"/>
                <a:gd name="T5" fmla="*/ 207 h 241"/>
                <a:gd name="T6" fmla="*/ 33 w 219"/>
                <a:gd name="T7" fmla="*/ 120 h 241"/>
                <a:gd name="T8" fmla="*/ 109 w 219"/>
                <a:gd name="T9" fmla="*/ 33 h 241"/>
                <a:gd name="T10" fmla="*/ 109 w 219"/>
                <a:gd name="T11" fmla="*/ 241 h 241"/>
                <a:gd name="T12" fmla="*/ 219 w 219"/>
                <a:gd name="T13" fmla="*/ 120 h 241"/>
                <a:gd name="T14" fmla="*/ 109 w 219"/>
                <a:gd name="T15" fmla="*/ 0 h 241"/>
                <a:gd name="T16" fmla="*/ 0 w 219"/>
                <a:gd name="T17" fmla="*/ 120 h 241"/>
                <a:gd name="T18" fmla="*/ 109 w 219"/>
                <a:gd name="T1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41">
                  <a:moveTo>
                    <a:pt x="109" y="33"/>
                  </a:moveTo>
                  <a:cubicBezTo>
                    <a:pt x="151" y="33"/>
                    <a:pt x="185" y="72"/>
                    <a:pt x="185" y="120"/>
                  </a:cubicBezTo>
                  <a:cubicBezTo>
                    <a:pt x="185" y="168"/>
                    <a:pt x="151" y="207"/>
                    <a:pt x="109" y="207"/>
                  </a:cubicBezTo>
                  <a:cubicBezTo>
                    <a:pt x="67" y="207"/>
                    <a:pt x="33" y="168"/>
                    <a:pt x="33" y="120"/>
                  </a:cubicBezTo>
                  <a:cubicBezTo>
                    <a:pt x="33" y="72"/>
                    <a:pt x="67" y="33"/>
                    <a:pt x="109" y="33"/>
                  </a:cubicBezTo>
                  <a:close/>
                  <a:moveTo>
                    <a:pt x="109" y="241"/>
                  </a:moveTo>
                  <a:cubicBezTo>
                    <a:pt x="170" y="241"/>
                    <a:pt x="219" y="187"/>
                    <a:pt x="219" y="120"/>
                  </a:cubicBezTo>
                  <a:cubicBezTo>
                    <a:pt x="219" y="54"/>
                    <a:pt x="170" y="0"/>
                    <a:pt x="109" y="0"/>
                  </a:cubicBezTo>
                  <a:cubicBezTo>
                    <a:pt x="49" y="0"/>
                    <a:pt x="0" y="54"/>
                    <a:pt x="0" y="120"/>
                  </a:cubicBezTo>
                  <a:cubicBezTo>
                    <a:pt x="0" y="187"/>
                    <a:pt x="49" y="241"/>
                    <a:pt x="109" y="2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484" name="Freeform 86">
              <a:extLst>
                <a:ext uri="{FF2B5EF4-FFF2-40B4-BE49-F238E27FC236}">
                  <a16:creationId xmlns:a16="http://schemas.microsoft.com/office/drawing/2014/main" id="{E14F48A0-5F1B-4E13-48BB-5999A9A41B60}"/>
                </a:ext>
              </a:extLst>
            </p:cNvPr>
            <p:cNvSpPr>
              <a:spLocks noEditPoints="1"/>
            </p:cNvSpPr>
            <p:nvPr/>
          </p:nvSpPr>
          <p:spPr bwMode="auto">
            <a:xfrm>
              <a:off x="2325688" y="5576885"/>
              <a:ext cx="625475" cy="638175"/>
            </a:xfrm>
            <a:custGeom>
              <a:avLst/>
              <a:gdLst>
                <a:gd name="T0" fmla="*/ 312 w 1045"/>
                <a:gd name="T1" fmla="*/ 575 h 1067"/>
                <a:gd name="T2" fmla="*/ 276 w 1045"/>
                <a:gd name="T3" fmla="*/ 539 h 1067"/>
                <a:gd name="T4" fmla="*/ 226 w 1045"/>
                <a:gd name="T5" fmla="*/ 513 h 1067"/>
                <a:gd name="T6" fmla="*/ 247 w 1045"/>
                <a:gd name="T7" fmla="*/ 557 h 1067"/>
                <a:gd name="T8" fmla="*/ 247 w 1045"/>
                <a:gd name="T9" fmla="*/ 687 h 1067"/>
                <a:gd name="T10" fmla="*/ 387 w 1045"/>
                <a:gd name="T11" fmla="*/ 704 h 1067"/>
                <a:gd name="T12" fmla="*/ 514 w 1045"/>
                <a:gd name="T13" fmla="*/ 1034 h 1067"/>
                <a:gd name="T14" fmla="*/ 379 w 1045"/>
                <a:gd name="T15" fmla="*/ 825 h 1067"/>
                <a:gd name="T16" fmla="*/ 185 w 1045"/>
                <a:gd name="T17" fmla="*/ 813 h 1067"/>
                <a:gd name="T18" fmla="*/ 115 w 1045"/>
                <a:gd name="T19" fmla="*/ 532 h 1067"/>
                <a:gd name="T20" fmla="*/ 131 w 1045"/>
                <a:gd name="T21" fmla="*/ 424 h 1067"/>
                <a:gd name="T22" fmla="*/ 243 w 1045"/>
                <a:gd name="T23" fmla="*/ 407 h 1067"/>
                <a:gd name="T24" fmla="*/ 370 w 1045"/>
                <a:gd name="T25" fmla="*/ 526 h 1067"/>
                <a:gd name="T26" fmla="*/ 497 w 1045"/>
                <a:gd name="T27" fmla="*/ 530 h 1067"/>
                <a:gd name="T28" fmla="*/ 488 w 1045"/>
                <a:gd name="T29" fmla="*/ 564 h 1067"/>
                <a:gd name="T30" fmla="*/ 442 w 1045"/>
                <a:gd name="T31" fmla="*/ 575 h 1067"/>
                <a:gd name="T32" fmla="*/ 53 w 1045"/>
                <a:gd name="T33" fmla="*/ 888 h 1067"/>
                <a:gd name="T34" fmla="*/ 33 w 1045"/>
                <a:gd name="T35" fmla="*/ 427 h 1067"/>
                <a:gd name="T36" fmla="*/ 61 w 1045"/>
                <a:gd name="T37" fmla="*/ 407 h 1067"/>
                <a:gd name="T38" fmla="*/ 81 w 1045"/>
                <a:gd name="T39" fmla="*/ 464 h 1067"/>
                <a:gd name="T40" fmla="*/ 81 w 1045"/>
                <a:gd name="T41" fmla="*/ 532 h 1067"/>
                <a:gd name="T42" fmla="*/ 100 w 1045"/>
                <a:gd name="T43" fmla="*/ 848 h 1067"/>
                <a:gd name="T44" fmla="*/ 280 w 1045"/>
                <a:gd name="T45" fmla="*/ 868 h 1067"/>
                <a:gd name="T46" fmla="*/ 787 w 1045"/>
                <a:gd name="T47" fmla="*/ 347 h 1067"/>
                <a:gd name="T48" fmla="*/ 690 w 1045"/>
                <a:gd name="T49" fmla="*/ 406 h 1067"/>
                <a:gd name="T50" fmla="*/ 727 w 1045"/>
                <a:gd name="T51" fmla="*/ 34 h 1067"/>
                <a:gd name="T52" fmla="*/ 787 w 1045"/>
                <a:gd name="T53" fmla="*/ 347 h 1067"/>
                <a:gd name="T54" fmla="*/ 785 w 1045"/>
                <a:gd name="T55" fmla="*/ 575 h 1067"/>
                <a:gd name="T56" fmla="*/ 932 w 1045"/>
                <a:gd name="T57" fmla="*/ 535 h 1067"/>
                <a:gd name="T58" fmla="*/ 949 w 1045"/>
                <a:gd name="T59" fmla="*/ 220 h 1067"/>
                <a:gd name="T60" fmla="*/ 820 w 1045"/>
                <a:gd name="T61" fmla="*/ 203 h 1067"/>
                <a:gd name="T62" fmla="*/ 727 w 1045"/>
                <a:gd name="T63" fmla="*/ 0 h 1067"/>
                <a:gd name="T64" fmla="*/ 657 w 1045"/>
                <a:gd name="T65" fmla="*/ 17 h 1067"/>
                <a:gd name="T66" fmla="*/ 674 w 1045"/>
                <a:gd name="T67" fmla="*/ 440 h 1067"/>
                <a:gd name="T68" fmla="*/ 820 w 1045"/>
                <a:gd name="T69" fmla="*/ 347 h 1067"/>
                <a:gd name="T70" fmla="*/ 916 w 1045"/>
                <a:gd name="T71" fmla="*/ 237 h 1067"/>
                <a:gd name="T72" fmla="*/ 769 w 1045"/>
                <a:gd name="T73" fmla="*/ 501 h 1067"/>
                <a:gd name="T74" fmla="*/ 752 w 1045"/>
                <a:gd name="T75" fmla="*/ 575 h 1067"/>
                <a:gd name="T76" fmla="*/ 531 w 1045"/>
                <a:gd name="T77" fmla="*/ 536 h 1067"/>
                <a:gd name="T78" fmla="*/ 513 w 1045"/>
                <a:gd name="T79" fmla="*/ 497 h 1067"/>
                <a:gd name="T80" fmla="*/ 281 w 1045"/>
                <a:gd name="T81" fmla="*/ 389 h 1067"/>
                <a:gd name="T82" fmla="*/ 172 w 1045"/>
                <a:gd name="T83" fmla="*/ 374 h 1067"/>
                <a:gd name="T84" fmla="*/ 107 w 1045"/>
                <a:gd name="T85" fmla="*/ 401 h 1067"/>
                <a:gd name="T86" fmla="*/ 53 w 1045"/>
                <a:gd name="T87" fmla="*/ 374 h 1067"/>
                <a:gd name="T88" fmla="*/ 0 w 1045"/>
                <a:gd name="T89" fmla="*/ 868 h 1067"/>
                <a:gd name="T90" fmla="*/ 166 w 1045"/>
                <a:gd name="T91" fmla="*/ 922 h 1067"/>
                <a:gd name="T92" fmla="*/ 95 w 1045"/>
                <a:gd name="T93" fmla="*/ 1013 h 1067"/>
                <a:gd name="T94" fmla="*/ 105 w 1045"/>
                <a:gd name="T95" fmla="*/ 1044 h 1067"/>
                <a:gd name="T96" fmla="*/ 166 w 1045"/>
                <a:gd name="T97" fmla="*/ 1006 h 1067"/>
                <a:gd name="T98" fmla="*/ 183 w 1045"/>
                <a:gd name="T99" fmla="*/ 1067 h 1067"/>
                <a:gd name="T100" fmla="*/ 199 w 1045"/>
                <a:gd name="T101" fmla="*/ 1006 h 1067"/>
                <a:gd name="T102" fmla="*/ 276 w 1045"/>
                <a:gd name="T103" fmla="*/ 1038 h 1067"/>
                <a:gd name="T104" fmla="*/ 199 w 1045"/>
                <a:gd name="T105" fmla="*/ 965 h 1067"/>
                <a:gd name="T106" fmla="*/ 260 w 1045"/>
                <a:gd name="T107" fmla="*/ 922 h 1067"/>
                <a:gd name="T108" fmla="*/ 308 w 1045"/>
                <a:gd name="T109" fmla="*/ 847 h 1067"/>
                <a:gd name="T110" fmla="*/ 419 w 1045"/>
                <a:gd name="T111" fmla="*/ 1056 h 1067"/>
                <a:gd name="T112" fmla="*/ 535 w 1045"/>
                <a:gd name="T113" fmla="*/ 1067 h 1067"/>
                <a:gd name="T114" fmla="*/ 551 w 1045"/>
                <a:gd name="T115" fmla="*/ 1047 h 1067"/>
                <a:gd name="T116" fmla="*/ 387 w 1045"/>
                <a:gd name="T117" fmla="*/ 671 h 1067"/>
                <a:gd name="T118" fmla="*/ 281 w 1045"/>
                <a:gd name="T119" fmla="*/ 608 h 1067"/>
                <a:gd name="T120" fmla="*/ 462 w 1045"/>
                <a:gd name="T121" fmla="*/ 608 h 1067"/>
                <a:gd name="T122" fmla="*/ 1045 w 1045"/>
                <a:gd name="T123" fmla="*/ 591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5" h="1067">
                  <a:moveTo>
                    <a:pt x="442" y="575"/>
                  </a:moveTo>
                  <a:lnTo>
                    <a:pt x="312" y="575"/>
                  </a:lnTo>
                  <a:lnTo>
                    <a:pt x="276" y="539"/>
                  </a:lnTo>
                  <a:lnTo>
                    <a:pt x="276" y="539"/>
                  </a:lnTo>
                  <a:lnTo>
                    <a:pt x="250" y="513"/>
                  </a:lnTo>
                  <a:cubicBezTo>
                    <a:pt x="243" y="506"/>
                    <a:pt x="233" y="506"/>
                    <a:pt x="226" y="513"/>
                  </a:cubicBezTo>
                  <a:cubicBezTo>
                    <a:pt x="220" y="519"/>
                    <a:pt x="220" y="530"/>
                    <a:pt x="226" y="536"/>
                  </a:cubicBezTo>
                  <a:lnTo>
                    <a:pt x="247" y="557"/>
                  </a:lnTo>
                  <a:lnTo>
                    <a:pt x="247" y="591"/>
                  </a:lnTo>
                  <a:lnTo>
                    <a:pt x="247" y="687"/>
                  </a:lnTo>
                  <a:cubicBezTo>
                    <a:pt x="247" y="697"/>
                    <a:pt x="255" y="704"/>
                    <a:pt x="264" y="704"/>
                  </a:cubicBezTo>
                  <a:lnTo>
                    <a:pt x="387" y="704"/>
                  </a:lnTo>
                  <a:cubicBezTo>
                    <a:pt x="416" y="704"/>
                    <a:pt x="441" y="724"/>
                    <a:pt x="448" y="752"/>
                  </a:cubicBezTo>
                  <a:lnTo>
                    <a:pt x="514" y="1034"/>
                  </a:lnTo>
                  <a:lnTo>
                    <a:pt x="447" y="1034"/>
                  </a:lnTo>
                  <a:lnTo>
                    <a:pt x="379" y="825"/>
                  </a:lnTo>
                  <a:cubicBezTo>
                    <a:pt x="377" y="818"/>
                    <a:pt x="371" y="813"/>
                    <a:pt x="363" y="813"/>
                  </a:cubicBezTo>
                  <a:lnTo>
                    <a:pt x="185" y="813"/>
                  </a:lnTo>
                  <a:cubicBezTo>
                    <a:pt x="147" y="813"/>
                    <a:pt x="117" y="782"/>
                    <a:pt x="117" y="744"/>
                  </a:cubicBezTo>
                  <a:lnTo>
                    <a:pt x="115" y="532"/>
                  </a:lnTo>
                  <a:lnTo>
                    <a:pt x="114" y="463"/>
                  </a:lnTo>
                  <a:cubicBezTo>
                    <a:pt x="115" y="449"/>
                    <a:pt x="120" y="435"/>
                    <a:pt x="131" y="424"/>
                  </a:cubicBezTo>
                  <a:cubicBezTo>
                    <a:pt x="142" y="413"/>
                    <a:pt x="157" y="407"/>
                    <a:pt x="172" y="407"/>
                  </a:cubicBezTo>
                  <a:lnTo>
                    <a:pt x="243" y="407"/>
                  </a:lnTo>
                  <a:cubicBezTo>
                    <a:pt x="248" y="407"/>
                    <a:pt x="254" y="409"/>
                    <a:pt x="257" y="413"/>
                  </a:cubicBezTo>
                  <a:lnTo>
                    <a:pt x="370" y="526"/>
                  </a:lnTo>
                  <a:cubicBezTo>
                    <a:pt x="373" y="529"/>
                    <a:pt x="377" y="530"/>
                    <a:pt x="382" y="530"/>
                  </a:cubicBezTo>
                  <a:lnTo>
                    <a:pt x="497" y="530"/>
                  </a:lnTo>
                  <a:lnTo>
                    <a:pt x="498" y="537"/>
                  </a:lnTo>
                  <a:cubicBezTo>
                    <a:pt x="498" y="547"/>
                    <a:pt x="495" y="556"/>
                    <a:pt x="488" y="564"/>
                  </a:cubicBezTo>
                  <a:cubicBezTo>
                    <a:pt x="481" y="571"/>
                    <a:pt x="472" y="575"/>
                    <a:pt x="462" y="575"/>
                  </a:cubicBezTo>
                  <a:lnTo>
                    <a:pt x="442" y="575"/>
                  </a:lnTo>
                  <a:close/>
                  <a:moveTo>
                    <a:pt x="260" y="888"/>
                  </a:moveTo>
                  <a:lnTo>
                    <a:pt x="53" y="888"/>
                  </a:lnTo>
                  <a:cubicBezTo>
                    <a:pt x="42" y="888"/>
                    <a:pt x="33" y="879"/>
                    <a:pt x="33" y="868"/>
                  </a:cubicBezTo>
                  <a:lnTo>
                    <a:pt x="33" y="427"/>
                  </a:lnTo>
                  <a:cubicBezTo>
                    <a:pt x="33" y="416"/>
                    <a:pt x="42" y="407"/>
                    <a:pt x="53" y="407"/>
                  </a:cubicBezTo>
                  <a:lnTo>
                    <a:pt x="61" y="407"/>
                  </a:lnTo>
                  <a:cubicBezTo>
                    <a:pt x="72" y="407"/>
                    <a:pt x="81" y="416"/>
                    <a:pt x="81" y="427"/>
                  </a:cubicBezTo>
                  <a:lnTo>
                    <a:pt x="81" y="464"/>
                  </a:lnTo>
                  <a:cubicBezTo>
                    <a:pt x="81" y="465"/>
                    <a:pt x="81" y="465"/>
                    <a:pt x="81" y="466"/>
                  </a:cubicBezTo>
                  <a:lnTo>
                    <a:pt x="81" y="532"/>
                  </a:lnTo>
                  <a:lnTo>
                    <a:pt x="83" y="832"/>
                  </a:lnTo>
                  <a:cubicBezTo>
                    <a:pt x="83" y="841"/>
                    <a:pt x="90" y="848"/>
                    <a:pt x="100" y="848"/>
                  </a:cubicBezTo>
                  <a:lnTo>
                    <a:pt x="260" y="848"/>
                  </a:lnTo>
                  <a:cubicBezTo>
                    <a:pt x="271" y="848"/>
                    <a:pt x="280" y="857"/>
                    <a:pt x="280" y="868"/>
                  </a:cubicBezTo>
                  <a:cubicBezTo>
                    <a:pt x="280" y="879"/>
                    <a:pt x="271" y="888"/>
                    <a:pt x="260" y="888"/>
                  </a:cubicBezTo>
                  <a:close/>
                  <a:moveTo>
                    <a:pt x="787" y="347"/>
                  </a:moveTo>
                  <a:cubicBezTo>
                    <a:pt x="787" y="380"/>
                    <a:pt x="760" y="406"/>
                    <a:pt x="727" y="406"/>
                  </a:cubicBezTo>
                  <a:lnTo>
                    <a:pt x="690" y="406"/>
                  </a:lnTo>
                  <a:lnTo>
                    <a:pt x="690" y="34"/>
                  </a:lnTo>
                  <a:lnTo>
                    <a:pt x="727" y="34"/>
                  </a:lnTo>
                  <a:cubicBezTo>
                    <a:pt x="760" y="34"/>
                    <a:pt x="787" y="60"/>
                    <a:pt x="787" y="93"/>
                  </a:cubicBezTo>
                  <a:lnTo>
                    <a:pt x="787" y="347"/>
                  </a:lnTo>
                  <a:close/>
                  <a:moveTo>
                    <a:pt x="1029" y="575"/>
                  </a:moveTo>
                  <a:lnTo>
                    <a:pt x="785" y="575"/>
                  </a:lnTo>
                  <a:lnTo>
                    <a:pt x="785" y="535"/>
                  </a:lnTo>
                  <a:lnTo>
                    <a:pt x="932" y="535"/>
                  </a:lnTo>
                  <a:cubicBezTo>
                    <a:pt x="942" y="535"/>
                    <a:pt x="949" y="527"/>
                    <a:pt x="949" y="518"/>
                  </a:cubicBezTo>
                  <a:lnTo>
                    <a:pt x="949" y="220"/>
                  </a:lnTo>
                  <a:cubicBezTo>
                    <a:pt x="949" y="211"/>
                    <a:pt x="942" y="203"/>
                    <a:pt x="932" y="203"/>
                  </a:cubicBezTo>
                  <a:lnTo>
                    <a:pt x="820" y="203"/>
                  </a:lnTo>
                  <a:lnTo>
                    <a:pt x="820" y="93"/>
                  </a:lnTo>
                  <a:cubicBezTo>
                    <a:pt x="820" y="42"/>
                    <a:pt x="778" y="0"/>
                    <a:pt x="727" y="0"/>
                  </a:cubicBezTo>
                  <a:lnTo>
                    <a:pt x="674" y="0"/>
                  </a:lnTo>
                  <a:cubicBezTo>
                    <a:pt x="665" y="0"/>
                    <a:pt x="657" y="8"/>
                    <a:pt x="657" y="17"/>
                  </a:cubicBezTo>
                  <a:lnTo>
                    <a:pt x="657" y="423"/>
                  </a:lnTo>
                  <a:cubicBezTo>
                    <a:pt x="657" y="432"/>
                    <a:pt x="665" y="440"/>
                    <a:pt x="674" y="440"/>
                  </a:cubicBezTo>
                  <a:lnTo>
                    <a:pt x="727" y="440"/>
                  </a:lnTo>
                  <a:cubicBezTo>
                    <a:pt x="778" y="440"/>
                    <a:pt x="820" y="398"/>
                    <a:pt x="820" y="347"/>
                  </a:cubicBezTo>
                  <a:lnTo>
                    <a:pt x="820" y="237"/>
                  </a:lnTo>
                  <a:lnTo>
                    <a:pt x="916" y="237"/>
                  </a:lnTo>
                  <a:lnTo>
                    <a:pt x="916" y="501"/>
                  </a:lnTo>
                  <a:lnTo>
                    <a:pt x="769" y="501"/>
                  </a:lnTo>
                  <a:cubicBezTo>
                    <a:pt x="759" y="501"/>
                    <a:pt x="752" y="509"/>
                    <a:pt x="752" y="518"/>
                  </a:cubicBezTo>
                  <a:lnTo>
                    <a:pt x="752" y="575"/>
                  </a:lnTo>
                  <a:lnTo>
                    <a:pt x="521" y="575"/>
                  </a:lnTo>
                  <a:cubicBezTo>
                    <a:pt x="528" y="563"/>
                    <a:pt x="532" y="550"/>
                    <a:pt x="531" y="536"/>
                  </a:cubicBezTo>
                  <a:lnTo>
                    <a:pt x="530" y="513"/>
                  </a:lnTo>
                  <a:cubicBezTo>
                    <a:pt x="530" y="504"/>
                    <a:pt x="522" y="497"/>
                    <a:pt x="513" y="497"/>
                  </a:cubicBezTo>
                  <a:lnTo>
                    <a:pt x="389" y="497"/>
                  </a:lnTo>
                  <a:lnTo>
                    <a:pt x="281" y="389"/>
                  </a:lnTo>
                  <a:cubicBezTo>
                    <a:pt x="271" y="379"/>
                    <a:pt x="257" y="374"/>
                    <a:pt x="243" y="374"/>
                  </a:cubicBezTo>
                  <a:lnTo>
                    <a:pt x="172" y="374"/>
                  </a:lnTo>
                  <a:cubicBezTo>
                    <a:pt x="148" y="374"/>
                    <a:pt x="125" y="383"/>
                    <a:pt x="107" y="401"/>
                  </a:cubicBezTo>
                  <a:cubicBezTo>
                    <a:pt x="107" y="401"/>
                    <a:pt x="107" y="401"/>
                    <a:pt x="107" y="401"/>
                  </a:cubicBezTo>
                  <a:cubicBezTo>
                    <a:pt x="98" y="385"/>
                    <a:pt x="81" y="374"/>
                    <a:pt x="61" y="374"/>
                  </a:cubicBezTo>
                  <a:lnTo>
                    <a:pt x="53" y="374"/>
                  </a:lnTo>
                  <a:cubicBezTo>
                    <a:pt x="24" y="374"/>
                    <a:pt x="0" y="398"/>
                    <a:pt x="0" y="427"/>
                  </a:cubicBezTo>
                  <a:lnTo>
                    <a:pt x="0" y="868"/>
                  </a:lnTo>
                  <a:cubicBezTo>
                    <a:pt x="0" y="898"/>
                    <a:pt x="24" y="922"/>
                    <a:pt x="53" y="922"/>
                  </a:cubicBezTo>
                  <a:lnTo>
                    <a:pt x="166" y="922"/>
                  </a:lnTo>
                  <a:lnTo>
                    <a:pt x="166" y="965"/>
                  </a:lnTo>
                  <a:lnTo>
                    <a:pt x="95" y="1013"/>
                  </a:lnTo>
                  <a:cubicBezTo>
                    <a:pt x="88" y="1018"/>
                    <a:pt x="86" y="1029"/>
                    <a:pt x="91" y="1036"/>
                  </a:cubicBezTo>
                  <a:cubicBezTo>
                    <a:pt x="94" y="1041"/>
                    <a:pt x="99" y="1044"/>
                    <a:pt x="105" y="1044"/>
                  </a:cubicBezTo>
                  <a:cubicBezTo>
                    <a:pt x="108" y="1044"/>
                    <a:pt x="111" y="1043"/>
                    <a:pt x="114" y="1041"/>
                  </a:cubicBezTo>
                  <a:lnTo>
                    <a:pt x="166" y="1006"/>
                  </a:lnTo>
                  <a:lnTo>
                    <a:pt x="166" y="1050"/>
                  </a:lnTo>
                  <a:cubicBezTo>
                    <a:pt x="166" y="1060"/>
                    <a:pt x="173" y="1067"/>
                    <a:pt x="183" y="1067"/>
                  </a:cubicBezTo>
                  <a:cubicBezTo>
                    <a:pt x="192" y="1067"/>
                    <a:pt x="199" y="1060"/>
                    <a:pt x="199" y="1050"/>
                  </a:cubicBezTo>
                  <a:lnTo>
                    <a:pt x="199" y="1006"/>
                  </a:lnTo>
                  <a:lnTo>
                    <a:pt x="253" y="1043"/>
                  </a:lnTo>
                  <a:cubicBezTo>
                    <a:pt x="261" y="1048"/>
                    <a:pt x="271" y="1046"/>
                    <a:pt x="276" y="1038"/>
                  </a:cubicBezTo>
                  <a:cubicBezTo>
                    <a:pt x="281" y="1031"/>
                    <a:pt x="279" y="1020"/>
                    <a:pt x="272" y="1015"/>
                  </a:cubicBezTo>
                  <a:lnTo>
                    <a:pt x="199" y="965"/>
                  </a:lnTo>
                  <a:lnTo>
                    <a:pt x="199" y="922"/>
                  </a:lnTo>
                  <a:lnTo>
                    <a:pt x="260" y="922"/>
                  </a:lnTo>
                  <a:cubicBezTo>
                    <a:pt x="289" y="922"/>
                    <a:pt x="313" y="898"/>
                    <a:pt x="313" y="868"/>
                  </a:cubicBezTo>
                  <a:cubicBezTo>
                    <a:pt x="313" y="861"/>
                    <a:pt x="311" y="853"/>
                    <a:pt x="308" y="847"/>
                  </a:cubicBezTo>
                  <a:lnTo>
                    <a:pt x="351" y="847"/>
                  </a:lnTo>
                  <a:lnTo>
                    <a:pt x="419" y="1056"/>
                  </a:lnTo>
                  <a:cubicBezTo>
                    <a:pt x="422" y="1062"/>
                    <a:pt x="428" y="1067"/>
                    <a:pt x="435" y="1067"/>
                  </a:cubicBezTo>
                  <a:lnTo>
                    <a:pt x="535" y="1067"/>
                  </a:lnTo>
                  <a:cubicBezTo>
                    <a:pt x="540" y="1067"/>
                    <a:pt x="545" y="1065"/>
                    <a:pt x="548" y="1061"/>
                  </a:cubicBezTo>
                  <a:cubicBezTo>
                    <a:pt x="551" y="1057"/>
                    <a:pt x="552" y="1051"/>
                    <a:pt x="551" y="1047"/>
                  </a:cubicBezTo>
                  <a:lnTo>
                    <a:pt x="480" y="744"/>
                  </a:lnTo>
                  <a:cubicBezTo>
                    <a:pt x="470" y="701"/>
                    <a:pt x="432" y="671"/>
                    <a:pt x="387" y="671"/>
                  </a:cubicBezTo>
                  <a:lnTo>
                    <a:pt x="281" y="671"/>
                  </a:lnTo>
                  <a:lnTo>
                    <a:pt x="281" y="608"/>
                  </a:lnTo>
                  <a:lnTo>
                    <a:pt x="442" y="608"/>
                  </a:lnTo>
                  <a:lnTo>
                    <a:pt x="462" y="608"/>
                  </a:lnTo>
                  <a:lnTo>
                    <a:pt x="1029" y="608"/>
                  </a:lnTo>
                  <a:cubicBezTo>
                    <a:pt x="1038" y="608"/>
                    <a:pt x="1045" y="601"/>
                    <a:pt x="1045" y="591"/>
                  </a:cubicBezTo>
                  <a:cubicBezTo>
                    <a:pt x="1045" y="582"/>
                    <a:pt x="1038" y="575"/>
                    <a:pt x="1029"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grpSp>
      <p:grpSp>
        <p:nvGrpSpPr>
          <p:cNvPr id="485" name="Report" descr="{&quot;Key&quot;:&quot;POWER_USER_SHAPE_ICON&quot;,&quot;Value&quot;:&quot;POWER_USER_SHAPE_ICON_STYLE_1&quot;}">
            <a:extLst>
              <a:ext uri="{FF2B5EF4-FFF2-40B4-BE49-F238E27FC236}">
                <a16:creationId xmlns:a16="http://schemas.microsoft.com/office/drawing/2014/main" id="{AF9CC430-E0AB-EDB6-71B2-20141BECC9DB}"/>
              </a:ext>
            </a:extLst>
          </p:cNvPr>
          <p:cNvGrpSpPr>
            <a:grpSpLocks noChangeAspect="1"/>
          </p:cNvGrpSpPr>
          <p:nvPr/>
        </p:nvGrpSpPr>
        <p:grpSpPr>
          <a:xfrm>
            <a:off x="2810733" y="3256840"/>
            <a:ext cx="343933" cy="343933"/>
            <a:chOff x="7319962" y="6024562"/>
            <a:chExt cx="2009775" cy="2009775"/>
          </a:xfrm>
          <a:solidFill>
            <a:schemeClr val="bg1"/>
          </a:solidFill>
        </p:grpSpPr>
        <p:sp>
          <p:nvSpPr>
            <p:cNvPr id="486" name="Free-form: Shape 1872">
              <a:extLst>
                <a:ext uri="{FF2B5EF4-FFF2-40B4-BE49-F238E27FC236}">
                  <a16:creationId xmlns:a16="http://schemas.microsoft.com/office/drawing/2014/main" id="{09CBF283-3478-1DFF-0329-0AEEECE69EE5}"/>
                </a:ext>
              </a:extLst>
            </p:cNvPr>
            <p:cNvSpPr/>
            <p:nvPr/>
          </p:nvSpPr>
          <p:spPr>
            <a:xfrm>
              <a:off x="7319962" y="6024562"/>
              <a:ext cx="2009775" cy="2009775"/>
            </a:xfrm>
            <a:custGeom>
              <a:avLst/>
              <a:gdLst>
                <a:gd name="connsiteX0" fmla="*/ 40672 w 2009775"/>
                <a:gd name="connsiteY0" fmla="*/ 0 h 2009775"/>
                <a:gd name="connsiteX1" fmla="*/ 67342 w 2009775"/>
                <a:gd name="connsiteY1" fmla="*/ 38100 h 2009775"/>
                <a:gd name="connsiteX2" fmla="*/ 66770 w 2009775"/>
                <a:gd name="connsiteY2" fmla="*/ 1940147 h 2009775"/>
                <a:gd name="connsiteX3" fmla="*/ 69818 w 2009775"/>
                <a:gd name="connsiteY3" fmla="*/ 1943195 h 2009775"/>
                <a:gd name="connsiteX4" fmla="*/ 1964531 w 2009775"/>
                <a:gd name="connsiteY4" fmla="*/ 1943005 h 2009775"/>
                <a:gd name="connsiteX5" fmla="*/ 2009775 w 2009775"/>
                <a:gd name="connsiteY5" fmla="*/ 1968627 h 2009775"/>
                <a:gd name="connsiteX6" fmla="*/ 2009775 w 2009775"/>
                <a:gd name="connsiteY6" fmla="*/ 1983486 h 2009775"/>
                <a:gd name="connsiteX7" fmla="*/ 1983867 w 2009775"/>
                <a:gd name="connsiteY7" fmla="*/ 2009775 h 2009775"/>
                <a:gd name="connsiteX8" fmla="*/ 26384 w 2009775"/>
                <a:gd name="connsiteY8" fmla="*/ 2009775 h 2009775"/>
                <a:gd name="connsiteX9" fmla="*/ 0 w 2009775"/>
                <a:gd name="connsiteY9" fmla="*/ 1983772 h 2009775"/>
                <a:gd name="connsiteX10" fmla="*/ 0 w 2009775"/>
                <a:gd name="connsiteY10" fmla="*/ 26575 h 2009775"/>
                <a:gd name="connsiteX11" fmla="*/ 26099 w 2009775"/>
                <a:gd name="connsiteY11" fmla="*/ 0 h 2009775"/>
                <a:gd name="connsiteX12" fmla="*/ 40672 w 2009775"/>
                <a:gd name="connsiteY12" fmla="*/ 0 h 200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775" h="2009775">
                  <a:moveTo>
                    <a:pt x="40672" y="0"/>
                  </a:moveTo>
                  <a:cubicBezTo>
                    <a:pt x="58452" y="6922"/>
                    <a:pt x="67342" y="19622"/>
                    <a:pt x="67342" y="38100"/>
                  </a:cubicBezTo>
                  <a:cubicBezTo>
                    <a:pt x="66897" y="672465"/>
                    <a:pt x="66707" y="1306481"/>
                    <a:pt x="66770" y="1940147"/>
                  </a:cubicBezTo>
                  <a:cubicBezTo>
                    <a:pt x="66770" y="1941831"/>
                    <a:pt x="68135" y="1943195"/>
                    <a:pt x="69818" y="1943195"/>
                  </a:cubicBezTo>
                  <a:cubicBezTo>
                    <a:pt x="701326" y="1943132"/>
                    <a:pt x="1332897" y="1943068"/>
                    <a:pt x="1964531" y="1943005"/>
                  </a:cubicBezTo>
                  <a:cubicBezTo>
                    <a:pt x="1988026" y="1943005"/>
                    <a:pt x="2003108" y="1951546"/>
                    <a:pt x="2009775" y="1968627"/>
                  </a:cubicBezTo>
                  <a:lnTo>
                    <a:pt x="2009775" y="1983486"/>
                  </a:lnTo>
                  <a:cubicBezTo>
                    <a:pt x="2005393" y="1996123"/>
                    <a:pt x="1996758" y="2004886"/>
                    <a:pt x="1983867" y="2009775"/>
                  </a:cubicBezTo>
                  <a:lnTo>
                    <a:pt x="26384" y="2009775"/>
                  </a:lnTo>
                  <a:cubicBezTo>
                    <a:pt x="13557" y="2005457"/>
                    <a:pt x="4763" y="1996789"/>
                    <a:pt x="0" y="1983772"/>
                  </a:cubicBezTo>
                  <a:lnTo>
                    <a:pt x="0" y="26575"/>
                  </a:lnTo>
                  <a:cubicBezTo>
                    <a:pt x="4572" y="13494"/>
                    <a:pt x="13272" y="4636"/>
                    <a:pt x="26099" y="0"/>
                  </a:cubicBezTo>
                  <a:lnTo>
                    <a:pt x="40672" y="0"/>
                  </a:lnTo>
                  <a:close/>
                </a:path>
              </a:pathLst>
            </a:custGeom>
            <a:grpFill/>
            <a:ln w="9525" cap="flat">
              <a:noFill/>
              <a:prstDash val="solid"/>
              <a:miter/>
            </a:ln>
          </p:spPr>
          <p:txBody>
            <a:bodyPr rtlCol="0" anchor="ctr"/>
            <a:lstStyle/>
            <a:p>
              <a:endParaRPr lang="en-US" noProof="0"/>
            </a:p>
          </p:txBody>
        </p:sp>
        <p:sp>
          <p:nvSpPr>
            <p:cNvPr id="487" name="Free-form: Shape 1873">
              <a:extLst>
                <a:ext uri="{FF2B5EF4-FFF2-40B4-BE49-F238E27FC236}">
                  <a16:creationId xmlns:a16="http://schemas.microsoft.com/office/drawing/2014/main" id="{3877DA6D-AC74-847F-EA50-3D5EBD2443E0}"/>
                </a:ext>
              </a:extLst>
            </p:cNvPr>
            <p:cNvSpPr/>
            <p:nvPr/>
          </p:nvSpPr>
          <p:spPr>
            <a:xfrm>
              <a:off x="7520819" y="6253257"/>
              <a:ext cx="1646992" cy="923094"/>
            </a:xfrm>
            <a:custGeom>
              <a:avLst/>
              <a:gdLst>
                <a:gd name="connsiteX0" fmla="*/ 1580031 w 1646992"/>
                <a:gd name="connsiteY0" fmla="*/ 128683 h 923094"/>
                <a:gd name="connsiteX1" fmla="*/ 1578083 w 1646992"/>
                <a:gd name="connsiteY1" fmla="*/ 126794 h 923094"/>
                <a:gd name="connsiteX2" fmla="*/ 1576698 w 1646992"/>
                <a:gd name="connsiteY2" fmla="*/ 127349 h 923094"/>
                <a:gd name="connsiteX3" fmla="*/ 1193316 w 1646992"/>
                <a:gd name="connsiteY3" fmla="*/ 510730 h 923094"/>
                <a:gd name="connsiteX4" fmla="*/ 1192745 w 1646992"/>
                <a:gd name="connsiteY4" fmla="*/ 514731 h 923094"/>
                <a:gd name="connsiteX5" fmla="*/ 1199127 w 1646992"/>
                <a:gd name="connsiteY5" fmla="*/ 680942 h 923094"/>
                <a:gd name="connsiteX6" fmla="*/ 1112449 w 1646992"/>
                <a:gd name="connsiteY6" fmla="*/ 759238 h 923094"/>
                <a:gd name="connsiteX7" fmla="*/ 888326 w 1646992"/>
                <a:gd name="connsiteY7" fmla="*/ 573691 h 923094"/>
                <a:gd name="connsiteX8" fmla="*/ 884135 w 1646992"/>
                <a:gd name="connsiteY8" fmla="*/ 564833 h 923094"/>
                <a:gd name="connsiteX9" fmla="*/ 754214 w 1646992"/>
                <a:gd name="connsiteY9" fmla="*/ 489871 h 923094"/>
                <a:gd name="connsiteX10" fmla="*/ 747165 w 1646992"/>
                <a:gd name="connsiteY10" fmla="*/ 491109 h 923094"/>
                <a:gd name="connsiteX11" fmla="*/ 725734 w 1646992"/>
                <a:gd name="connsiteY11" fmla="*/ 517112 h 923094"/>
                <a:gd name="connsiteX12" fmla="*/ 515041 w 1646992"/>
                <a:gd name="connsiteY12" fmla="*/ 529114 h 923094"/>
                <a:gd name="connsiteX13" fmla="*/ 506850 w 1646992"/>
                <a:gd name="connsiteY13" fmla="*/ 529495 h 923094"/>
                <a:gd name="connsiteX14" fmla="*/ 321493 w 1646992"/>
                <a:gd name="connsiteY14" fmla="*/ 678751 h 923094"/>
                <a:gd name="connsiteX15" fmla="*/ 319398 w 1646992"/>
                <a:gd name="connsiteY15" fmla="*/ 686086 h 923094"/>
                <a:gd name="connsiteX16" fmla="*/ 228910 w 1646992"/>
                <a:gd name="connsiteY16" fmla="*/ 910114 h 923094"/>
                <a:gd name="connsiteX17" fmla="*/ 25456 w 1646992"/>
                <a:gd name="connsiteY17" fmla="*/ 843344 h 923094"/>
                <a:gd name="connsiteX18" fmla="*/ 161283 w 1646992"/>
                <a:gd name="connsiteY18" fmla="*/ 581787 h 923094"/>
                <a:gd name="connsiteX19" fmla="*/ 272820 w 1646992"/>
                <a:gd name="connsiteY19" fmla="*/ 622840 h 923094"/>
                <a:gd name="connsiteX20" fmla="*/ 284346 w 1646992"/>
                <a:gd name="connsiteY20" fmla="*/ 623221 h 923094"/>
                <a:gd name="connsiteX21" fmla="*/ 463797 w 1646992"/>
                <a:gd name="connsiteY21" fmla="*/ 478822 h 923094"/>
                <a:gd name="connsiteX22" fmla="*/ 466273 w 1646992"/>
                <a:gd name="connsiteY22" fmla="*/ 471773 h 923094"/>
                <a:gd name="connsiteX23" fmla="*/ 454557 w 1646992"/>
                <a:gd name="connsiteY23" fmla="*/ 441198 h 923094"/>
                <a:gd name="connsiteX24" fmla="*/ 485704 w 1646992"/>
                <a:gd name="connsiteY24" fmla="*/ 281750 h 923094"/>
                <a:gd name="connsiteX25" fmla="*/ 646296 w 1646992"/>
                <a:gd name="connsiteY25" fmla="*/ 222980 h 923094"/>
                <a:gd name="connsiteX26" fmla="*/ 777264 w 1646992"/>
                <a:gd name="connsiteY26" fmla="*/ 419005 h 923094"/>
                <a:gd name="connsiteX27" fmla="*/ 781932 w 1646992"/>
                <a:gd name="connsiteY27" fmla="*/ 428720 h 923094"/>
                <a:gd name="connsiteX28" fmla="*/ 914329 w 1646992"/>
                <a:gd name="connsiteY28" fmla="*/ 505111 h 923094"/>
                <a:gd name="connsiteX29" fmla="*/ 918615 w 1646992"/>
                <a:gd name="connsiteY29" fmla="*/ 504349 h 923094"/>
                <a:gd name="connsiteX30" fmla="*/ 1095114 w 1646992"/>
                <a:gd name="connsiteY30" fmla="*/ 444151 h 923094"/>
                <a:gd name="connsiteX31" fmla="*/ 1139024 w 1646992"/>
                <a:gd name="connsiteY31" fmla="*/ 463105 h 923094"/>
                <a:gd name="connsiteX32" fmla="*/ 1146930 w 1646992"/>
                <a:gd name="connsiteY32" fmla="*/ 461867 h 923094"/>
                <a:gd name="connsiteX33" fmla="*/ 1537359 w 1646992"/>
                <a:gd name="connsiteY33" fmla="*/ 71438 h 923094"/>
                <a:gd name="connsiteX34" fmla="*/ 1537267 w 1646992"/>
                <a:gd name="connsiteY34" fmla="*/ 67532 h 923094"/>
                <a:gd name="connsiteX35" fmla="*/ 1535454 w 1646992"/>
                <a:gd name="connsiteY35" fmla="*/ 66770 h 923094"/>
                <a:gd name="connsiteX36" fmla="*/ 1375720 w 1646992"/>
                <a:gd name="connsiteY36" fmla="*/ 66104 h 923094"/>
                <a:gd name="connsiteX37" fmla="*/ 1343811 w 1646992"/>
                <a:gd name="connsiteY37" fmla="*/ 33718 h 923094"/>
                <a:gd name="connsiteX38" fmla="*/ 1343907 w 1646992"/>
                <a:gd name="connsiteY38" fmla="*/ 31242 h 923094"/>
                <a:gd name="connsiteX39" fmla="*/ 1376958 w 1646992"/>
                <a:gd name="connsiteY39" fmla="*/ 0 h 923094"/>
                <a:gd name="connsiteX40" fmla="*/ 1613750 w 1646992"/>
                <a:gd name="connsiteY40" fmla="*/ 0 h 923094"/>
                <a:gd name="connsiteX41" fmla="*/ 1646992 w 1646992"/>
                <a:gd name="connsiteY41" fmla="*/ 33242 h 923094"/>
                <a:gd name="connsiteX42" fmla="*/ 1646992 w 1646992"/>
                <a:gd name="connsiteY42" fmla="*/ 278321 h 923094"/>
                <a:gd name="connsiteX43" fmla="*/ 1625370 w 1646992"/>
                <a:gd name="connsiteY43" fmla="*/ 311086 h 923094"/>
                <a:gd name="connsiteX44" fmla="*/ 1614988 w 1646992"/>
                <a:gd name="connsiteY44" fmla="*/ 314611 h 923094"/>
                <a:gd name="connsiteX45" fmla="*/ 1580698 w 1646992"/>
                <a:gd name="connsiteY45" fmla="*/ 280797 h 923094"/>
                <a:gd name="connsiteX46" fmla="*/ 1580031 w 1646992"/>
                <a:gd name="connsiteY46" fmla="*/ 128683 h 923094"/>
                <a:gd name="connsiteX47" fmla="*/ 612802 w 1646992"/>
                <a:gd name="connsiteY47" fmla="*/ 494630 h 923094"/>
                <a:gd name="connsiteX48" fmla="*/ 713349 w 1646992"/>
                <a:gd name="connsiteY48" fmla="*/ 391127 h 923094"/>
                <a:gd name="connsiteX49" fmla="*/ 614257 w 1646992"/>
                <a:gd name="connsiteY49" fmla="*/ 286229 h 923094"/>
                <a:gd name="connsiteX50" fmla="*/ 513710 w 1646992"/>
                <a:gd name="connsiteY50" fmla="*/ 389732 h 923094"/>
                <a:gd name="connsiteX51" fmla="*/ 612802 w 1646992"/>
                <a:gd name="connsiteY51" fmla="*/ 494630 h 923094"/>
                <a:gd name="connsiteX52" fmla="*/ 1151311 w 1646992"/>
                <a:gd name="connsiteY52" fmla="*/ 604742 h 923094"/>
                <a:gd name="connsiteX53" fmla="*/ 1051680 w 1646992"/>
                <a:gd name="connsiteY53" fmla="*/ 505111 h 923094"/>
                <a:gd name="connsiteX54" fmla="*/ 952048 w 1646992"/>
                <a:gd name="connsiteY54" fmla="*/ 604742 h 923094"/>
                <a:gd name="connsiteX55" fmla="*/ 1051680 w 1646992"/>
                <a:gd name="connsiteY55" fmla="*/ 704374 h 923094"/>
                <a:gd name="connsiteX56" fmla="*/ 1151311 w 1646992"/>
                <a:gd name="connsiteY56" fmla="*/ 604742 h 923094"/>
                <a:gd name="connsiteX57" fmla="*/ 165127 w 1646992"/>
                <a:gd name="connsiteY57" fmla="*/ 856580 h 923094"/>
                <a:gd name="connsiteX58" fmla="*/ 265674 w 1646992"/>
                <a:gd name="connsiteY58" fmla="*/ 753077 h 923094"/>
                <a:gd name="connsiteX59" fmla="*/ 166582 w 1646992"/>
                <a:gd name="connsiteY59" fmla="*/ 648179 h 923094"/>
                <a:gd name="connsiteX60" fmla="*/ 66035 w 1646992"/>
                <a:gd name="connsiteY60" fmla="*/ 751683 h 923094"/>
                <a:gd name="connsiteX61" fmla="*/ 165127 w 1646992"/>
                <a:gd name="connsiteY61" fmla="*/ 856580 h 923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646992" h="923094">
                  <a:moveTo>
                    <a:pt x="1580031" y="128683"/>
                  </a:moveTo>
                  <a:cubicBezTo>
                    <a:pt x="1580052" y="127623"/>
                    <a:pt x="1579180" y="126777"/>
                    <a:pt x="1578083" y="126794"/>
                  </a:cubicBezTo>
                  <a:cubicBezTo>
                    <a:pt x="1577571" y="126801"/>
                    <a:pt x="1577074" y="127000"/>
                    <a:pt x="1576698" y="127349"/>
                  </a:cubicBezTo>
                  <a:lnTo>
                    <a:pt x="1193316" y="510730"/>
                  </a:lnTo>
                  <a:cubicBezTo>
                    <a:pt x="1192247" y="511783"/>
                    <a:pt x="1192013" y="513421"/>
                    <a:pt x="1192745" y="514731"/>
                  </a:cubicBezTo>
                  <a:cubicBezTo>
                    <a:pt x="1224050" y="573913"/>
                    <a:pt x="1226178" y="629317"/>
                    <a:pt x="1199127" y="680942"/>
                  </a:cubicBezTo>
                  <a:cubicBezTo>
                    <a:pt x="1179696" y="718090"/>
                    <a:pt x="1150803" y="744188"/>
                    <a:pt x="1112449" y="759238"/>
                  </a:cubicBezTo>
                  <a:cubicBezTo>
                    <a:pt x="989100" y="807434"/>
                    <a:pt x="867085" y="703040"/>
                    <a:pt x="888326" y="573691"/>
                  </a:cubicBezTo>
                  <a:cubicBezTo>
                    <a:pt x="888961" y="569754"/>
                    <a:pt x="887564" y="566801"/>
                    <a:pt x="884135" y="564833"/>
                  </a:cubicBezTo>
                  <a:lnTo>
                    <a:pt x="754214" y="489871"/>
                  </a:lnTo>
                  <a:cubicBezTo>
                    <a:pt x="751904" y="488516"/>
                    <a:pt x="748933" y="489038"/>
                    <a:pt x="747165" y="491109"/>
                  </a:cubicBezTo>
                  <a:cubicBezTo>
                    <a:pt x="740212" y="499586"/>
                    <a:pt x="734021" y="510159"/>
                    <a:pt x="725734" y="517112"/>
                  </a:cubicBezTo>
                  <a:cubicBezTo>
                    <a:pt x="659059" y="572294"/>
                    <a:pt x="588828" y="576294"/>
                    <a:pt x="515041" y="529114"/>
                  </a:cubicBezTo>
                  <a:cubicBezTo>
                    <a:pt x="512184" y="527272"/>
                    <a:pt x="509453" y="527399"/>
                    <a:pt x="506850" y="529495"/>
                  </a:cubicBezTo>
                  <a:lnTo>
                    <a:pt x="321493" y="678751"/>
                  </a:lnTo>
                  <a:cubicBezTo>
                    <a:pt x="319017" y="680720"/>
                    <a:pt x="318318" y="683165"/>
                    <a:pt x="319398" y="686086"/>
                  </a:cubicBezTo>
                  <a:cubicBezTo>
                    <a:pt x="351973" y="775716"/>
                    <a:pt x="316826" y="872871"/>
                    <a:pt x="228910" y="910114"/>
                  </a:cubicBezTo>
                  <a:cubicBezTo>
                    <a:pt x="153663" y="942023"/>
                    <a:pt x="67938" y="913352"/>
                    <a:pt x="25456" y="843344"/>
                  </a:cubicBezTo>
                  <a:cubicBezTo>
                    <a:pt x="-41505" y="733044"/>
                    <a:pt x="30504" y="585311"/>
                    <a:pt x="161283" y="581787"/>
                  </a:cubicBezTo>
                  <a:cubicBezTo>
                    <a:pt x="204717" y="580707"/>
                    <a:pt x="241896" y="594392"/>
                    <a:pt x="272820" y="622840"/>
                  </a:cubicBezTo>
                  <a:cubicBezTo>
                    <a:pt x="276042" y="625792"/>
                    <a:pt x="280936" y="625954"/>
                    <a:pt x="284346" y="623221"/>
                  </a:cubicBezTo>
                  <a:lnTo>
                    <a:pt x="463797" y="478822"/>
                  </a:lnTo>
                  <a:cubicBezTo>
                    <a:pt x="466019" y="476980"/>
                    <a:pt x="466845" y="474631"/>
                    <a:pt x="466273" y="471773"/>
                  </a:cubicBezTo>
                  <a:cubicBezTo>
                    <a:pt x="463987" y="461772"/>
                    <a:pt x="456748" y="449771"/>
                    <a:pt x="454557" y="441198"/>
                  </a:cubicBezTo>
                  <a:cubicBezTo>
                    <a:pt x="439000" y="380048"/>
                    <a:pt x="449382" y="326898"/>
                    <a:pt x="485704" y="281750"/>
                  </a:cubicBezTo>
                  <a:cubicBezTo>
                    <a:pt x="524376" y="233743"/>
                    <a:pt x="586955" y="209550"/>
                    <a:pt x="646296" y="222980"/>
                  </a:cubicBezTo>
                  <a:cubicBezTo>
                    <a:pt x="736688" y="243554"/>
                    <a:pt x="791457" y="327755"/>
                    <a:pt x="777264" y="419005"/>
                  </a:cubicBezTo>
                  <a:cubicBezTo>
                    <a:pt x="776694" y="422871"/>
                    <a:pt x="778538" y="426710"/>
                    <a:pt x="781932" y="428720"/>
                  </a:cubicBezTo>
                  <a:lnTo>
                    <a:pt x="914329" y="505111"/>
                  </a:lnTo>
                  <a:cubicBezTo>
                    <a:pt x="915782" y="505928"/>
                    <a:pt x="917591" y="505606"/>
                    <a:pt x="918615" y="504349"/>
                  </a:cubicBezTo>
                  <a:cubicBezTo>
                    <a:pt x="965351" y="448342"/>
                    <a:pt x="1024184" y="428276"/>
                    <a:pt x="1095114" y="444151"/>
                  </a:cubicBezTo>
                  <a:cubicBezTo>
                    <a:pt x="1109211" y="447294"/>
                    <a:pt x="1125022" y="455867"/>
                    <a:pt x="1139024" y="463105"/>
                  </a:cubicBezTo>
                  <a:cubicBezTo>
                    <a:pt x="1141945" y="464630"/>
                    <a:pt x="1144580" y="464217"/>
                    <a:pt x="1146930" y="461867"/>
                  </a:cubicBezTo>
                  <a:lnTo>
                    <a:pt x="1537359" y="71438"/>
                  </a:lnTo>
                  <a:cubicBezTo>
                    <a:pt x="1538412" y="70334"/>
                    <a:pt x="1538371" y="68585"/>
                    <a:pt x="1537267" y="67532"/>
                  </a:cubicBezTo>
                  <a:cubicBezTo>
                    <a:pt x="1536777" y="67064"/>
                    <a:pt x="1536132" y="66793"/>
                    <a:pt x="1535454" y="66770"/>
                  </a:cubicBezTo>
                  <a:lnTo>
                    <a:pt x="1375720" y="66104"/>
                  </a:lnTo>
                  <a:cubicBezTo>
                    <a:pt x="1355083" y="66040"/>
                    <a:pt x="1344446" y="55245"/>
                    <a:pt x="1343811" y="33718"/>
                  </a:cubicBezTo>
                  <a:cubicBezTo>
                    <a:pt x="1343811" y="33464"/>
                    <a:pt x="1343843" y="32639"/>
                    <a:pt x="1343907" y="31242"/>
                  </a:cubicBezTo>
                  <a:cubicBezTo>
                    <a:pt x="1344986" y="10414"/>
                    <a:pt x="1356003" y="0"/>
                    <a:pt x="1376958" y="0"/>
                  </a:cubicBezTo>
                  <a:lnTo>
                    <a:pt x="1613750" y="0"/>
                  </a:lnTo>
                  <a:cubicBezTo>
                    <a:pt x="1632109" y="0"/>
                    <a:pt x="1646992" y="14883"/>
                    <a:pt x="1646992" y="33242"/>
                  </a:cubicBezTo>
                  <a:lnTo>
                    <a:pt x="1646992" y="278321"/>
                  </a:lnTo>
                  <a:cubicBezTo>
                    <a:pt x="1646992" y="294005"/>
                    <a:pt x="1639785" y="304927"/>
                    <a:pt x="1625370" y="311086"/>
                  </a:cubicBezTo>
                  <a:cubicBezTo>
                    <a:pt x="1619592" y="313563"/>
                    <a:pt x="1616131" y="314738"/>
                    <a:pt x="1614988" y="314611"/>
                  </a:cubicBezTo>
                  <a:cubicBezTo>
                    <a:pt x="1592192" y="311753"/>
                    <a:pt x="1580762" y="300482"/>
                    <a:pt x="1580698" y="280797"/>
                  </a:cubicBezTo>
                  <a:lnTo>
                    <a:pt x="1580031" y="128683"/>
                  </a:lnTo>
                  <a:close/>
                  <a:moveTo>
                    <a:pt x="612802" y="494630"/>
                  </a:moveTo>
                  <a:cubicBezTo>
                    <a:pt x="667930" y="495015"/>
                    <a:pt x="712947" y="448675"/>
                    <a:pt x="713349" y="391127"/>
                  </a:cubicBezTo>
                  <a:cubicBezTo>
                    <a:pt x="713750" y="333579"/>
                    <a:pt x="669386" y="286614"/>
                    <a:pt x="614257" y="286229"/>
                  </a:cubicBezTo>
                  <a:cubicBezTo>
                    <a:pt x="559129" y="285844"/>
                    <a:pt x="514112" y="332184"/>
                    <a:pt x="513710" y="389732"/>
                  </a:cubicBezTo>
                  <a:cubicBezTo>
                    <a:pt x="513309" y="447281"/>
                    <a:pt x="557673" y="494245"/>
                    <a:pt x="612802" y="494630"/>
                  </a:cubicBezTo>
                  <a:close/>
                  <a:moveTo>
                    <a:pt x="1151311" y="604742"/>
                  </a:moveTo>
                  <a:cubicBezTo>
                    <a:pt x="1151311" y="549717"/>
                    <a:pt x="1106705" y="505111"/>
                    <a:pt x="1051680" y="505111"/>
                  </a:cubicBezTo>
                  <a:cubicBezTo>
                    <a:pt x="996655" y="505111"/>
                    <a:pt x="952048" y="549717"/>
                    <a:pt x="952048" y="604742"/>
                  </a:cubicBezTo>
                  <a:cubicBezTo>
                    <a:pt x="952048" y="659767"/>
                    <a:pt x="996655" y="704374"/>
                    <a:pt x="1051680" y="704374"/>
                  </a:cubicBezTo>
                  <a:cubicBezTo>
                    <a:pt x="1106705" y="704374"/>
                    <a:pt x="1151311" y="659767"/>
                    <a:pt x="1151311" y="604742"/>
                  </a:cubicBezTo>
                  <a:close/>
                  <a:moveTo>
                    <a:pt x="165127" y="856580"/>
                  </a:moveTo>
                  <a:cubicBezTo>
                    <a:pt x="220255" y="856965"/>
                    <a:pt x="265272" y="810625"/>
                    <a:pt x="265674" y="753077"/>
                  </a:cubicBezTo>
                  <a:cubicBezTo>
                    <a:pt x="266075" y="695529"/>
                    <a:pt x="221711" y="648564"/>
                    <a:pt x="166582" y="648179"/>
                  </a:cubicBezTo>
                  <a:cubicBezTo>
                    <a:pt x="111454" y="647794"/>
                    <a:pt x="66437" y="694134"/>
                    <a:pt x="66035" y="751683"/>
                  </a:cubicBezTo>
                  <a:cubicBezTo>
                    <a:pt x="65634" y="809231"/>
                    <a:pt x="109998" y="856195"/>
                    <a:pt x="165127" y="856580"/>
                  </a:cubicBezTo>
                  <a:close/>
                </a:path>
              </a:pathLst>
            </a:custGeom>
            <a:grpFill/>
            <a:ln w="9525" cap="flat">
              <a:noFill/>
              <a:prstDash val="solid"/>
              <a:miter/>
            </a:ln>
          </p:spPr>
          <p:txBody>
            <a:bodyPr rtlCol="0" anchor="ctr"/>
            <a:lstStyle/>
            <a:p>
              <a:endParaRPr lang="en-US" noProof="0"/>
            </a:p>
          </p:txBody>
        </p:sp>
        <p:sp>
          <p:nvSpPr>
            <p:cNvPr id="488" name="Free-form: Shape 1874">
              <a:extLst>
                <a:ext uri="{FF2B5EF4-FFF2-40B4-BE49-F238E27FC236}">
                  <a16:creationId xmlns:a16="http://schemas.microsoft.com/office/drawing/2014/main" id="{0B4EDD19-F5B4-4836-987D-0356C2E173CF}"/>
                </a:ext>
              </a:extLst>
            </p:cNvPr>
            <p:cNvSpPr/>
            <p:nvPr/>
          </p:nvSpPr>
          <p:spPr>
            <a:xfrm>
              <a:off x="8863012" y="6729412"/>
              <a:ext cx="304800" cy="1095375"/>
            </a:xfrm>
            <a:custGeom>
              <a:avLst/>
              <a:gdLst>
                <a:gd name="connsiteX0" fmla="*/ 304800 w 304800"/>
                <a:gd name="connsiteY0" fmla="*/ 1061466 h 1095375"/>
                <a:gd name="connsiteX1" fmla="*/ 270891 w 304800"/>
                <a:gd name="connsiteY1" fmla="*/ 1095375 h 1095375"/>
                <a:gd name="connsiteX2" fmla="*/ 33909 w 304800"/>
                <a:gd name="connsiteY2" fmla="*/ 1095375 h 1095375"/>
                <a:gd name="connsiteX3" fmla="*/ 0 w 304800"/>
                <a:gd name="connsiteY3" fmla="*/ 1061466 h 1095375"/>
                <a:gd name="connsiteX4" fmla="*/ 0 w 304800"/>
                <a:gd name="connsiteY4" fmla="*/ 33909 h 1095375"/>
                <a:gd name="connsiteX5" fmla="*/ 33909 w 304800"/>
                <a:gd name="connsiteY5" fmla="*/ 0 h 1095375"/>
                <a:gd name="connsiteX6" fmla="*/ 270891 w 304800"/>
                <a:gd name="connsiteY6" fmla="*/ 0 h 1095375"/>
                <a:gd name="connsiteX7" fmla="*/ 304800 w 304800"/>
                <a:gd name="connsiteY7" fmla="*/ 33909 h 1095375"/>
                <a:gd name="connsiteX8" fmla="*/ 304800 w 304800"/>
                <a:gd name="connsiteY8" fmla="*/ 1061466 h 1095375"/>
                <a:gd name="connsiteX9" fmla="*/ 238125 w 304800"/>
                <a:gd name="connsiteY9" fmla="*/ 70104 h 1095375"/>
                <a:gd name="connsiteX10" fmla="*/ 234601 w 304800"/>
                <a:gd name="connsiteY10" fmla="*/ 66580 h 1095375"/>
                <a:gd name="connsiteX11" fmla="*/ 70199 w 304800"/>
                <a:gd name="connsiteY11" fmla="*/ 66580 h 1095375"/>
                <a:gd name="connsiteX12" fmla="*/ 66675 w 304800"/>
                <a:gd name="connsiteY12" fmla="*/ 70104 h 1095375"/>
                <a:gd name="connsiteX13" fmla="*/ 66675 w 304800"/>
                <a:gd name="connsiteY13" fmla="*/ 1025080 h 1095375"/>
                <a:gd name="connsiteX14" fmla="*/ 70199 w 304800"/>
                <a:gd name="connsiteY14" fmla="*/ 1028605 h 1095375"/>
                <a:gd name="connsiteX15" fmla="*/ 234601 w 304800"/>
                <a:gd name="connsiteY15" fmla="*/ 1028605 h 1095375"/>
                <a:gd name="connsiteX16" fmla="*/ 238125 w 304800"/>
                <a:gd name="connsiteY16" fmla="*/ 1025081 h 1095375"/>
                <a:gd name="connsiteX17" fmla="*/ 238125 w 304800"/>
                <a:gd name="connsiteY17" fmla="*/ 70104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800" h="1095375">
                  <a:moveTo>
                    <a:pt x="304800" y="1061466"/>
                  </a:moveTo>
                  <a:cubicBezTo>
                    <a:pt x="304800" y="1080194"/>
                    <a:pt x="289618" y="1095375"/>
                    <a:pt x="270891" y="1095375"/>
                  </a:cubicBezTo>
                  <a:lnTo>
                    <a:pt x="33909" y="1095375"/>
                  </a:lnTo>
                  <a:cubicBezTo>
                    <a:pt x="15181" y="1095375"/>
                    <a:pt x="0" y="1080193"/>
                    <a:pt x="0" y="1061466"/>
                  </a:cubicBezTo>
                  <a:lnTo>
                    <a:pt x="0" y="33909"/>
                  </a:lnTo>
                  <a:cubicBezTo>
                    <a:pt x="0" y="15182"/>
                    <a:pt x="15182" y="0"/>
                    <a:pt x="33909" y="0"/>
                  </a:cubicBezTo>
                  <a:lnTo>
                    <a:pt x="270891" y="0"/>
                  </a:lnTo>
                  <a:cubicBezTo>
                    <a:pt x="289619" y="0"/>
                    <a:pt x="304800" y="15182"/>
                    <a:pt x="304800" y="33909"/>
                  </a:cubicBezTo>
                  <a:lnTo>
                    <a:pt x="304800" y="1061466"/>
                  </a:lnTo>
                  <a:close/>
                  <a:moveTo>
                    <a:pt x="238125" y="70104"/>
                  </a:moveTo>
                  <a:cubicBezTo>
                    <a:pt x="238125" y="68158"/>
                    <a:pt x="236547" y="66580"/>
                    <a:pt x="234601" y="66580"/>
                  </a:cubicBezTo>
                  <a:lnTo>
                    <a:pt x="70199" y="66580"/>
                  </a:lnTo>
                  <a:cubicBezTo>
                    <a:pt x="68253" y="66580"/>
                    <a:pt x="66675" y="68158"/>
                    <a:pt x="66675" y="70104"/>
                  </a:cubicBezTo>
                  <a:lnTo>
                    <a:pt x="66675" y="1025080"/>
                  </a:lnTo>
                  <a:cubicBezTo>
                    <a:pt x="66675" y="1027027"/>
                    <a:pt x="68253" y="1028605"/>
                    <a:pt x="70199" y="1028605"/>
                  </a:cubicBezTo>
                  <a:lnTo>
                    <a:pt x="234601" y="1028605"/>
                  </a:lnTo>
                  <a:cubicBezTo>
                    <a:pt x="236547" y="1028605"/>
                    <a:pt x="238125" y="1027027"/>
                    <a:pt x="238125" y="1025081"/>
                  </a:cubicBezTo>
                  <a:lnTo>
                    <a:pt x="238125" y="70104"/>
                  </a:lnTo>
                  <a:close/>
                </a:path>
              </a:pathLst>
            </a:custGeom>
            <a:grpFill/>
            <a:ln w="9525" cap="flat">
              <a:noFill/>
              <a:prstDash val="solid"/>
              <a:miter/>
            </a:ln>
          </p:spPr>
          <p:txBody>
            <a:bodyPr rtlCol="0" anchor="ctr"/>
            <a:lstStyle/>
            <a:p>
              <a:endParaRPr lang="en-US" noProof="0"/>
            </a:p>
          </p:txBody>
        </p:sp>
        <p:sp>
          <p:nvSpPr>
            <p:cNvPr id="489" name="Free-form: Shape 1875">
              <a:extLst>
                <a:ext uri="{FF2B5EF4-FFF2-40B4-BE49-F238E27FC236}">
                  <a16:creationId xmlns:a16="http://schemas.microsoft.com/office/drawing/2014/main" id="{98C9840E-8E1A-981D-F4F9-81078D34610B}"/>
                </a:ext>
              </a:extLst>
            </p:cNvPr>
            <p:cNvSpPr/>
            <p:nvPr/>
          </p:nvSpPr>
          <p:spPr>
            <a:xfrm>
              <a:off x="7986712" y="6948487"/>
              <a:ext cx="304800" cy="876300"/>
            </a:xfrm>
            <a:custGeom>
              <a:avLst/>
              <a:gdLst>
                <a:gd name="connsiteX0" fmla="*/ 304800 w 304800"/>
                <a:gd name="connsiteY0" fmla="*/ 842296 h 876300"/>
                <a:gd name="connsiteX1" fmla="*/ 270796 w 304800"/>
                <a:gd name="connsiteY1" fmla="*/ 876300 h 876300"/>
                <a:gd name="connsiteX2" fmla="*/ 34004 w 304800"/>
                <a:gd name="connsiteY2" fmla="*/ 876300 h 876300"/>
                <a:gd name="connsiteX3" fmla="*/ 0 w 304800"/>
                <a:gd name="connsiteY3" fmla="*/ 842296 h 876300"/>
                <a:gd name="connsiteX4" fmla="*/ 0 w 304800"/>
                <a:gd name="connsiteY4" fmla="*/ 34004 h 876300"/>
                <a:gd name="connsiteX5" fmla="*/ 34004 w 304800"/>
                <a:gd name="connsiteY5" fmla="*/ 0 h 876300"/>
                <a:gd name="connsiteX6" fmla="*/ 270796 w 304800"/>
                <a:gd name="connsiteY6" fmla="*/ 0 h 876300"/>
                <a:gd name="connsiteX7" fmla="*/ 304800 w 304800"/>
                <a:gd name="connsiteY7" fmla="*/ 34004 h 876300"/>
                <a:gd name="connsiteX8" fmla="*/ 304800 w 304800"/>
                <a:gd name="connsiteY8" fmla="*/ 842296 h 876300"/>
                <a:gd name="connsiteX9" fmla="*/ 238125 w 304800"/>
                <a:gd name="connsiteY9" fmla="*/ 71247 h 876300"/>
                <a:gd name="connsiteX10" fmla="*/ 233458 w 304800"/>
                <a:gd name="connsiteY10" fmla="*/ 66580 h 876300"/>
                <a:gd name="connsiteX11" fmla="*/ 71342 w 304800"/>
                <a:gd name="connsiteY11" fmla="*/ 66580 h 876300"/>
                <a:gd name="connsiteX12" fmla="*/ 66675 w 304800"/>
                <a:gd name="connsiteY12" fmla="*/ 71247 h 876300"/>
                <a:gd name="connsiteX13" fmla="*/ 66675 w 304800"/>
                <a:gd name="connsiteY13" fmla="*/ 804863 h 876300"/>
                <a:gd name="connsiteX14" fmla="*/ 71342 w 304800"/>
                <a:gd name="connsiteY14" fmla="*/ 809530 h 876300"/>
                <a:gd name="connsiteX15" fmla="*/ 233458 w 304800"/>
                <a:gd name="connsiteY15" fmla="*/ 809530 h 876300"/>
                <a:gd name="connsiteX16" fmla="*/ 238125 w 304800"/>
                <a:gd name="connsiteY16" fmla="*/ 804863 h 876300"/>
                <a:gd name="connsiteX17" fmla="*/ 238125 w 304800"/>
                <a:gd name="connsiteY17" fmla="*/ 71247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800" h="876300">
                  <a:moveTo>
                    <a:pt x="304800" y="842296"/>
                  </a:moveTo>
                  <a:cubicBezTo>
                    <a:pt x="304800" y="861076"/>
                    <a:pt x="289576" y="876300"/>
                    <a:pt x="270796" y="876300"/>
                  </a:cubicBezTo>
                  <a:lnTo>
                    <a:pt x="34004" y="876300"/>
                  </a:lnTo>
                  <a:cubicBezTo>
                    <a:pt x="15224" y="876300"/>
                    <a:pt x="0" y="861076"/>
                    <a:pt x="0" y="842296"/>
                  </a:cubicBezTo>
                  <a:lnTo>
                    <a:pt x="0" y="34004"/>
                  </a:lnTo>
                  <a:cubicBezTo>
                    <a:pt x="0" y="15224"/>
                    <a:pt x="15224" y="0"/>
                    <a:pt x="34004" y="0"/>
                  </a:cubicBezTo>
                  <a:lnTo>
                    <a:pt x="270796" y="0"/>
                  </a:lnTo>
                  <a:cubicBezTo>
                    <a:pt x="289576" y="0"/>
                    <a:pt x="304800" y="15224"/>
                    <a:pt x="304800" y="34004"/>
                  </a:cubicBezTo>
                  <a:lnTo>
                    <a:pt x="304800" y="842296"/>
                  </a:lnTo>
                  <a:close/>
                  <a:moveTo>
                    <a:pt x="238125" y="71247"/>
                  </a:moveTo>
                  <a:cubicBezTo>
                    <a:pt x="238125" y="68669"/>
                    <a:pt x="236035" y="66580"/>
                    <a:pt x="233458" y="66580"/>
                  </a:cubicBezTo>
                  <a:lnTo>
                    <a:pt x="71342" y="66580"/>
                  </a:lnTo>
                  <a:cubicBezTo>
                    <a:pt x="68765" y="66580"/>
                    <a:pt x="66675" y="68669"/>
                    <a:pt x="66675" y="71247"/>
                  </a:cubicBezTo>
                  <a:lnTo>
                    <a:pt x="66675" y="804863"/>
                  </a:lnTo>
                  <a:cubicBezTo>
                    <a:pt x="66675" y="807440"/>
                    <a:pt x="68765" y="809530"/>
                    <a:pt x="71342" y="809530"/>
                  </a:cubicBezTo>
                  <a:lnTo>
                    <a:pt x="233458" y="809530"/>
                  </a:lnTo>
                  <a:cubicBezTo>
                    <a:pt x="236035" y="809530"/>
                    <a:pt x="238125" y="807440"/>
                    <a:pt x="238125" y="804863"/>
                  </a:cubicBezTo>
                  <a:lnTo>
                    <a:pt x="238125" y="71247"/>
                  </a:lnTo>
                  <a:close/>
                </a:path>
              </a:pathLst>
            </a:custGeom>
            <a:grpFill/>
            <a:ln w="9525" cap="flat">
              <a:noFill/>
              <a:prstDash val="solid"/>
              <a:miter/>
            </a:ln>
          </p:spPr>
          <p:txBody>
            <a:bodyPr rtlCol="0" anchor="ctr"/>
            <a:lstStyle/>
            <a:p>
              <a:endParaRPr lang="en-US" noProof="0"/>
            </a:p>
          </p:txBody>
        </p:sp>
        <p:sp>
          <p:nvSpPr>
            <p:cNvPr id="490" name="Free-form: Shape 1876">
              <a:extLst>
                <a:ext uri="{FF2B5EF4-FFF2-40B4-BE49-F238E27FC236}">
                  <a16:creationId xmlns:a16="http://schemas.microsoft.com/office/drawing/2014/main" id="{1C69D468-B034-1CBF-A0BB-B5A00416614F}"/>
                </a:ext>
              </a:extLst>
            </p:cNvPr>
            <p:cNvSpPr/>
            <p:nvPr/>
          </p:nvSpPr>
          <p:spPr>
            <a:xfrm>
              <a:off x="8424862" y="7167562"/>
              <a:ext cx="304800" cy="657225"/>
            </a:xfrm>
            <a:custGeom>
              <a:avLst/>
              <a:gdLst>
                <a:gd name="connsiteX0" fmla="*/ 304800 w 304800"/>
                <a:gd name="connsiteY0" fmla="*/ 623411 h 657225"/>
                <a:gd name="connsiteX1" fmla="*/ 270986 w 304800"/>
                <a:gd name="connsiteY1" fmla="*/ 657225 h 657225"/>
                <a:gd name="connsiteX2" fmla="*/ 33814 w 304800"/>
                <a:gd name="connsiteY2" fmla="*/ 657225 h 657225"/>
                <a:gd name="connsiteX3" fmla="*/ 0 w 304800"/>
                <a:gd name="connsiteY3" fmla="*/ 623411 h 657225"/>
                <a:gd name="connsiteX4" fmla="*/ 0 w 304800"/>
                <a:gd name="connsiteY4" fmla="*/ 33814 h 657225"/>
                <a:gd name="connsiteX5" fmla="*/ 33814 w 304800"/>
                <a:gd name="connsiteY5" fmla="*/ 0 h 657225"/>
                <a:gd name="connsiteX6" fmla="*/ 270986 w 304800"/>
                <a:gd name="connsiteY6" fmla="*/ 0 h 657225"/>
                <a:gd name="connsiteX7" fmla="*/ 304800 w 304800"/>
                <a:gd name="connsiteY7" fmla="*/ 33814 h 657225"/>
                <a:gd name="connsiteX8" fmla="*/ 304800 w 304800"/>
                <a:gd name="connsiteY8" fmla="*/ 623411 h 657225"/>
                <a:gd name="connsiteX9" fmla="*/ 238125 w 304800"/>
                <a:gd name="connsiteY9" fmla="*/ 71723 h 657225"/>
                <a:gd name="connsiteX10" fmla="*/ 233077 w 304800"/>
                <a:gd name="connsiteY10" fmla="*/ 66675 h 657225"/>
                <a:gd name="connsiteX11" fmla="*/ 71723 w 304800"/>
                <a:gd name="connsiteY11" fmla="*/ 66675 h 657225"/>
                <a:gd name="connsiteX12" fmla="*/ 66675 w 304800"/>
                <a:gd name="connsiteY12" fmla="*/ 71723 h 657225"/>
                <a:gd name="connsiteX13" fmla="*/ 66675 w 304800"/>
                <a:gd name="connsiteY13" fmla="*/ 585502 h 657225"/>
                <a:gd name="connsiteX14" fmla="*/ 71723 w 304800"/>
                <a:gd name="connsiteY14" fmla="*/ 590550 h 657225"/>
                <a:gd name="connsiteX15" fmla="*/ 233077 w 304800"/>
                <a:gd name="connsiteY15" fmla="*/ 590550 h 657225"/>
                <a:gd name="connsiteX16" fmla="*/ 238125 w 304800"/>
                <a:gd name="connsiteY16" fmla="*/ 585502 h 657225"/>
                <a:gd name="connsiteX17" fmla="*/ 238125 w 304800"/>
                <a:gd name="connsiteY17" fmla="*/ 71723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800" h="657225">
                  <a:moveTo>
                    <a:pt x="304800" y="623411"/>
                  </a:moveTo>
                  <a:cubicBezTo>
                    <a:pt x="304800" y="642086"/>
                    <a:pt x="289661" y="657225"/>
                    <a:pt x="270986" y="657225"/>
                  </a:cubicBezTo>
                  <a:lnTo>
                    <a:pt x="33814" y="657225"/>
                  </a:lnTo>
                  <a:cubicBezTo>
                    <a:pt x="15139" y="657225"/>
                    <a:pt x="0" y="642086"/>
                    <a:pt x="0" y="623411"/>
                  </a:cubicBezTo>
                  <a:lnTo>
                    <a:pt x="0" y="33814"/>
                  </a:lnTo>
                  <a:cubicBezTo>
                    <a:pt x="0" y="15139"/>
                    <a:pt x="15139" y="0"/>
                    <a:pt x="33814" y="0"/>
                  </a:cubicBezTo>
                  <a:lnTo>
                    <a:pt x="270986" y="0"/>
                  </a:lnTo>
                  <a:cubicBezTo>
                    <a:pt x="289661" y="0"/>
                    <a:pt x="304800" y="15139"/>
                    <a:pt x="304800" y="33814"/>
                  </a:cubicBezTo>
                  <a:lnTo>
                    <a:pt x="304800" y="623411"/>
                  </a:lnTo>
                  <a:close/>
                  <a:moveTo>
                    <a:pt x="238125" y="71723"/>
                  </a:moveTo>
                  <a:cubicBezTo>
                    <a:pt x="238125" y="68935"/>
                    <a:pt x="235865" y="66675"/>
                    <a:pt x="233077" y="66675"/>
                  </a:cubicBezTo>
                  <a:lnTo>
                    <a:pt x="71723" y="66675"/>
                  </a:lnTo>
                  <a:cubicBezTo>
                    <a:pt x="68935" y="66675"/>
                    <a:pt x="66675" y="68935"/>
                    <a:pt x="66675" y="71723"/>
                  </a:cubicBezTo>
                  <a:lnTo>
                    <a:pt x="66675" y="585502"/>
                  </a:lnTo>
                  <a:cubicBezTo>
                    <a:pt x="66675" y="588290"/>
                    <a:pt x="68935" y="590550"/>
                    <a:pt x="71723" y="590550"/>
                  </a:cubicBezTo>
                  <a:lnTo>
                    <a:pt x="233077" y="590550"/>
                  </a:lnTo>
                  <a:cubicBezTo>
                    <a:pt x="235865" y="590550"/>
                    <a:pt x="238125" y="588290"/>
                    <a:pt x="238125" y="585502"/>
                  </a:cubicBezTo>
                  <a:lnTo>
                    <a:pt x="238125" y="71723"/>
                  </a:lnTo>
                  <a:close/>
                </a:path>
              </a:pathLst>
            </a:custGeom>
            <a:grpFill/>
            <a:ln w="9525" cap="flat">
              <a:noFill/>
              <a:prstDash val="solid"/>
              <a:miter/>
            </a:ln>
          </p:spPr>
          <p:txBody>
            <a:bodyPr rtlCol="0" anchor="ctr"/>
            <a:lstStyle/>
            <a:p>
              <a:endParaRPr lang="en-US" noProof="0"/>
            </a:p>
          </p:txBody>
        </p:sp>
        <p:sp>
          <p:nvSpPr>
            <p:cNvPr id="491" name="Free-form: Shape 1877">
              <a:extLst>
                <a:ext uri="{FF2B5EF4-FFF2-40B4-BE49-F238E27FC236}">
                  <a16:creationId xmlns:a16="http://schemas.microsoft.com/office/drawing/2014/main" id="{F4C1C87C-0A05-6502-9095-026212029A75}"/>
                </a:ext>
              </a:extLst>
            </p:cNvPr>
            <p:cNvSpPr/>
            <p:nvPr/>
          </p:nvSpPr>
          <p:spPr>
            <a:xfrm>
              <a:off x="7539037" y="7310437"/>
              <a:ext cx="304800" cy="514350"/>
            </a:xfrm>
            <a:custGeom>
              <a:avLst/>
              <a:gdLst>
                <a:gd name="connsiteX0" fmla="*/ 304800 w 304800"/>
                <a:gd name="connsiteY0" fmla="*/ 480441 h 514350"/>
                <a:gd name="connsiteX1" fmla="*/ 270891 w 304800"/>
                <a:gd name="connsiteY1" fmla="*/ 514350 h 514350"/>
                <a:gd name="connsiteX2" fmla="*/ 33909 w 304800"/>
                <a:gd name="connsiteY2" fmla="*/ 514350 h 514350"/>
                <a:gd name="connsiteX3" fmla="*/ 0 w 304800"/>
                <a:gd name="connsiteY3" fmla="*/ 480441 h 514350"/>
                <a:gd name="connsiteX4" fmla="*/ 0 w 304800"/>
                <a:gd name="connsiteY4" fmla="*/ 33909 h 514350"/>
                <a:gd name="connsiteX5" fmla="*/ 33909 w 304800"/>
                <a:gd name="connsiteY5" fmla="*/ 0 h 514350"/>
                <a:gd name="connsiteX6" fmla="*/ 270891 w 304800"/>
                <a:gd name="connsiteY6" fmla="*/ 0 h 514350"/>
                <a:gd name="connsiteX7" fmla="*/ 304800 w 304800"/>
                <a:gd name="connsiteY7" fmla="*/ 33909 h 514350"/>
                <a:gd name="connsiteX8" fmla="*/ 304800 w 304800"/>
                <a:gd name="connsiteY8" fmla="*/ 480441 h 514350"/>
                <a:gd name="connsiteX9" fmla="*/ 238125 w 304800"/>
                <a:gd name="connsiteY9" fmla="*/ 73628 h 514350"/>
                <a:gd name="connsiteX10" fmla="*/ 230981 w 304800"/>
                <a:gd name="connsiteY10" fmla="*/ 66484 h 514350"/>
                <a:gd name="connsiteX11" fmla="*/ 73819 w 304800"/>
                <a:gd name="connsiteY11" fmla="*/ 66484 h 514350"/>
                <a:gd name="connsiteX12" fmla="*/ 66675 w 304800"/>
                <a:gd name="connsiteY12" fmla="*/ 73628 h 514350"/>
                <a:gd name="connsiteX13" fmla="*/ 66675 w 304800"/>
                <a:gd name="connsiteY13" fmla="*/ 440531 h 514350"/>
                <a:gd name="connsiteX14" fmla="*/ 73819 w 304800"/>
                <a:gd name="connsiteY14" fmla="*/ 447675 h 514350"/>
                <a:gd name="connsiteX15" fmla="*/ 230981 w 304800"/>
                <a:gd name="connsiteY15" fmla="*/ 447675 h 514350"/>
                <a:gd name="connsiteX16" fmla="*/ 238125 w 304800"/>
                <a:gd name="connsiteY16" fmla="*/ 440531 h 514350"/>
                <a:gd name="connsiteX17" fmla="*/ 238125 w 304800"/>
                <a:gd name="connsiteY17" fmla="*/ 73628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800" h="514350">
                  <a:moveTo>
                    <a:pt x="304800" y="480441"/>
                  </a:moveTo>
                  <a:cubicBezTo>
                    <a:pt x="304800" y="499169"/>
                    <a:pt x="289618" y="514350"/>
                    <a:pt x="270891" y="514350"/>
                  </a:cubicBezTo>
                  <a:lnTo>
                    <a:pt x="33909" y="514350"/>
                  </a:lnTo>
                  <a:cubicBezTo>
                    <a:pt x="15182" y="514350"/>
                    <a:pt x="0" y="499168"/>
                    <a:pt x="0" y="480441"/>
                  </a:cubicBezTo>
                  <a:lnTo>
                    <a:pt x="0" y="33909"/>
                  </a:lnTo>
                  <a:cubicBezTo>
                    <a:pt x="0" y="15181"/>
                    <a:pt x="15182" y="0"/>
                    <a:pt x="33909" y="0"/>
                  </a:cubicBezTo>
                  <a:lnTo>
                    <a:pt x="270891" y="0"/>
                  </a:lnTo>
                  <a:cubicBezTo>
                    <a:pt x="289618" y="0"/>
                    <a:pt x="304800" y="15182"/>
                    <a:pt x="304800" y="33909"/>
                  </a:cubicBezTo>
                  <a:lnTo>
                    <a:pt x="304800" y="480441"/>
                  </a:lnTo>
                  <a:close/>
                  <a:moveTo>
                    <a:pt x="238125" y="73628"/>
                  </a:moveTo>
                  <a:cubicBezTo>
                    <a:pt x="238125" y="69683"/>
                    <a:pt x="234927" y="66484"/>
                    <a:pt x="230981" y="66484"/>
                  </a:cubicBezTo>
                  <a:lnTo>
                    <a:pt x="73819" y="66484"/>
                  </a:lnTo>
                  <a:cubicBezTo>
                    <a:pt x="69873" y="66484"/>
                    <a:pt x="66675" y="69683"/>
                    <a:pt x="66675" y="73628"/>
                  </a:cubicBezTo>
                  <a:lnTo>
                    <a:pt x="66675" y="440531"/>
                  </a:lnTo>
                  <a:cubicBezTo>
                    <a:pt x="66675" y="444477"/>
                    <a:pt x="69873" y="447675"/>
                    <a:pt x="73819" y="447675"/>
                  </a:cubicBezTo>
                  <a:lnTo>
                    <a:pt x="230981" y="447675"/>
                  </a:lnTo>
                  <a:cubicBezTo>
                    <a:pt x="234927" y="447675"/>
                    <a:pt x="238125" y="444477"/>
                    <a:pt x="238125" y="440531"/>
                  </a:cubicBezTo>
                  <a:lnTo>
                    <a:pt x="238125" y="73628"/>
                  </a:lnTo>
                  <a:close/>
                </a:path>
              </a:pathLst>
            </a:custGeom>
            <a:grpFill/>
            <a:ln w="9525" cap="flat">
              <a:noFill/>
              <a:prstDash val="solid"/>
              <a:miter/>
            </a:ln>
          </p:spPr>
          <p:txBody>
            <a:bodyPr rtlCol="0" anchor="ctr"/>
            <a:lstStyle/>
            <a:p>
              <a:endParaRPr lang="en-US" noProof="0"/>
            </a:p>
          </p:txBody>
        </p:sp>
      </p:grpSp>
      <p:cxnSp>
        <p:nvCxnSpPr>
          <p:cNvPr id="507" name="Conector: angular 506">
            <a:extLst>
              <a:ext uri="{FF2B5EF4-FFF2-40B4-BE49-F238E27FC236}">
                <a16:creationId xmlns:a16="http://schemas.microsoft.com/office/drawing/2014/main" id="{D395C867-4178-1706-7C4D-820139C6D6A0}"/>
              </a:ext>
            </a:extLst>
          </p:cNvPr>
          <p:cNvCxnSpPr>
            <a:cxnSpLocks/>
            <a:stCxn id="397" idx="1"/>
            <a:endCxn id="40" idx="2"/>
          </p:cNvCxnSpPr>
          <p:nvPr/>
        </p:nvCxnSpPr>
        <p:spPr>
          <a:xfrm rot="10800000">
            <a:off x="3575590" y="2414666"/>
            <a:ext cx="2129044" cy="1397012"/>
          </a:xfrm>
          <a:prstGeom prst="bentConnector2">
            <a:avLst/>
          </a:prstGeom>
          <a:ln>
            <a:solidFill>
              <a:schemeClr val="tx2">
                <a:lumMod val="60000"/>
                <a:lumOff val="4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512" name="Conector recto de flecha 511">
            <a:extLst>
              <a:ext uri="{FF2B5EF4-FFF2-40B4-BE49-F238E27FC236}">
                <a16:creationId xmlns:a16="http://schemas.microsoft.com/office/drawing/2014/main" id="{D3AC4920-E21B-6202-A837-91FB834C9D88}"/>
              </a:ext>
            </a:extLst>
          </p:cNvPr>
          <p:cNvCxnSpPr>
            <a:cxnSpLocks/>
          </p:cNvCxnSpPr>
          <p:nvPr/>
        </p:nvCxnSpPr>
        <p:spPr>
          <a:xfrm>
            <a:off x="2862225" y="2455337"/>
            <a:ext cx="4752" cy="36786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19" name="Conector: angular 518">
            <a:extLst>
              <a:ext uri="{FF2B5EF4-FFF2-40B4-BE49-F238E27FC236}">
                <a16:creationId xmlns:a16="http://schemas.microsoft.com/office/drawing/2014/main" id="{76D7C71A-9B05-0B22-836D-4C6405FB65C8}"/>
              </a:ext>
            </a:extLst>
          </p:cNvPr>
          <p:cNvCxnSpPr>
            <a:cxnSpLocks/>
            <a:stCxn id="481" idx="2"/>
          </p:cNvCxnSpPr>
          <p:nvPr/>
        </p:nvCxnSpPr>
        <p:spPr>
          <a:xfrm rot="16200000" flipH="1">
            <a:off x="2338404" y="4484171"/>
            <a:ext cx="1896877" cy="618187"/>
          </a:xfrm>
          <a:prstGeom prst="bentConnector4">
            <a:avLst>
              <a:gd name="adj1" fmla="val 39973"/>
              <a:gd name="adj2" fmla="val 237"/>
            </a:avLst>
          </a:prstGeom>
          <a:ln>
            <a:solidFill>
              <a:srgbClr val="C0000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29" name="Conector recto de flecha 528">
            <a:extLst>
              <a:ext uri="{FF2B5EF4-FFF2-40B4-BE49-F238E27FC236}">
                <a16:creationId xmlns:a16="http://schemas.microsoft.com/office/drawing/2014/main" id="{5B2A87D0-5E05-E65A-167F-B1A0BF87242A}"/>
              </a:ext>
            </a:extLst>
          </p:cNvPr>
          <p:cNvCxnSpPr>
            <a:cxnSpLocks/>
          </p:cNvCxnSpPr>
          <p:nvPr/>
        </p:nvCxnSpPr>
        <p:spPr>
          <a:xfrm>
            <a:off x="4138193" y="4547236"/>
            <a:ext cx="0" cy="7920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33" name="Conector recto de flecha 532">
            <a:extLst>
              <a:ext uri="{FF2B5EF4-FFF2-40B4-BE49-F238E27FC236}">
                <a16:creationId xmlns:a16="http://schemas.microsoft.com/office/drawing/2014/main" id="{F4062BB8-7B27-08B8-1902-5838BC21BB35}"/>
              </a:ext>
            </a:extLst>
          </p:cNvPr>
          <p:cNvCxnSpPr>
            <a:cxnSpLocks/>
          </p:cNvCxnSpPr>
          <p:nvPr/>
        </p:nvCxnSpPr>
        <p:spPr>
          <a:xfrm>
            <a:off x="4138192" y="5228151"/>
            <a:ext cx="0" cy="13310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40" name="Conector: angular 539">
            <a:extLst>
              <a:ext uri="{FF2B5EF4-FFF2-40B4-BE49-F238E27FC236}">
                <a16:creationId xmlns:a16="http://schemas.microsoft.com/office/drawing/2014/main" id="{6A711B83-CA9A-9017-CC91-DC426398FEE7}"/>
              </a:ext>
            </a:extLst>
          </p:cNvPr>
          <p:cNvCxnSpPr>
            <a:cxnSpLocks/>
          </p:cNvCxnSpPr>
          <p:nvPr/>
        </p:nvCxnSpPr>
        <p:spPr>
          <a:xfrm rot="16200000" flipV="1">
            <a:off x="2974296" y="4043755"/>
            <a:ext cx="1140173" cy="742315"/>
          </a:xfrm>
          <a:prstGeom prst="bentConnector3">
            <a:avLst>
              <a:gd name="adj1" fmla="val -959"/>
            </a:avLst>
          </a:prstGeom>
          <a:ln>
            <a:solidFill>
              <a:schemeClr val="tx2">
                <a:lumMod val="40000"/>
                <a:lumOff val="6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526" name="Conector recto de flecha 525">
            <a:extLst>
              <a:ext uri="{FF2B5EF4-FFF2-40B4-BE49-F238E27FC236}">
                <a16:creationId xmlns:a16="http://schemas.microsoft.com/office/drawing/2014/main" id="{8A89075D-BD63-1470-1200-0F9A3CAF4DA1}"/>
              </a:ext>
            </a:extLst>
          </p:cNvPr>
          <p:cNvCxnSpPr>
            <a:cxnSpLocks/>
          </p:cNvCxnSpPr>
          <p:nvPr/>
        </p:nvCxnSpPr>
        <p:spPr>
          <a:xfrm flipV="1">
            <a:off x="3755242" y="4547237"/>
            <a:ext cx="0" cy="88189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45" name="Conector: angular 544">
            <a:extLst>
              <a:ext uri="{FF2B5EF4-FFF2-40B4-BE49-F238E27FC236}">
                <a16:creationId xmlns:a16="http://schemas.microsoft.com/office/drawing/2014/main" id="{5982E0A8-0B5D-5B14-8E7B-E4B5AB6DB392}"/>
              </a:ext>
            </a:extLst>
          </p:cNvPr>
          <p:cNvCxnSpPr>
            <a:cxnSpLocks/>
          </p:cNvCxnSpPr>
          <p:nvPr/>
        </p:nvCxnSpPr>
        <p:spPr>
          <a:xfrm flipV="1">
            <a:off x="3761566" y="2595326"/>
            <a:ext cx="954008" cy="1505117"/>
          </a:xfrm>
          <a:prstGeom prst="bentConnector3">
            <a:avLst>
              <a:gd name="adj1" fmla="val -1173"/>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53" name="Rectángulo: esquinas redondeadas 552">
            <a:extLst>
              <a:ext uri="{FF2B5EF4-FFF2-40B4-BE49-F238E27FC236}">
                <a16:creationId xmlns:a16="http://schemas.microsoft.com/office/drawing/2014/main" id="{5796CC84-F81C-F334-97FB-33F67AC5DC23}"/>
              </a:ext>
            </a:extLst>
          </p:cNvPr>
          <p:cNvSpPr/>
          <p:nvPr/>
        </p:nvSpPr>
        <p:spPr>
          <a:xfrm>
            <a:off x="2639275" y="1284820"/>
            <a:ext cx="1350928" cy="267299"/>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noProof="0"/>
              <a:t>SANART</a:t>
            </a:r>
          </a:p>
        </p:txBody>
      </p:sp>
      <p:sp>
        <p:nvSpPr>
          <p:cNvPr id="554" name="Rectángulo: esquinas redondeadas 553">
            <a:extLst>
              <a:ext uri="{FF2B5EF4-FFF2-40B4-BE49-F238E27FC236}">
                <a16:creationId xmlns:a16="http://schemas.microsoft.com/office/drawing/2014/main" id="{046FDCD5-9FE0-967A-4AD4-065961339CEB}"/>
              </a:ext>
            </a:extLst>
          </p:cNvPr>
          <p:cNvSpPr/>
          <p:nvPr/>
        </p:nvSpPr>
        <p:spPr>
          <a:xfrm>
            <a:off x="2565992" y="2816590"/>
            <a:ext cx="811529" cy="267299"/>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noProof="0"/>
              <a:t>Power BI</a:t>
            </a:r>
          </a:p>
        </p:txBody>
      </p:sp>
      <p:sp>
        <p:nvSpPr>
          <p:cNvPr id="556" name="CuadroTexto 555">
            <a:extLst>
              <a:ext uri="{FF2B5EF4-FFF2-40B4-BE49-F238E27FC236}">
                <a16:creationId xmlns:a16="http://schemas.microsoft.com/office/drawing/2014/main" id="{D4183B4C-45FF-F3B9-CF93-DBB8B9F2D315}"/>
              </a:ext>
            </a:extLst>
          </p:cNvPr>
          <p:cNvSpPr txBox="1"/>
          <p:nvPr/>
        </p:nvSpPr>
        <p:spPr>
          <a:xfrm>
            <a:off x="4915486" y="2606879"/>
            <a:ext cx="1475795" cy="230832"/>
          </a:xfrm>
          <a:prstGeom prst="rect">
            <a:avLst/>
          </a:prstGeom>
          <a:noFill/>
        </p:spPr>
        <p:txBody>
          <a:bodyPr wrap="square" rtlCol="0">
            <a:spAutoFit/>
          </a:bodyPr>
          <a:lstStyle/>
          <a:p>
            <a:r>
              <a:rPr lang="en-US" sz="900" b="1" noProof="0">
                <a:latin typeface="Calibri" panose="020F0502020204030204" pitchFamily="34" charset="0"/>
                <a:ea typeface="Calibri" panose="020F0502020204030204" pitchFamily="34" charset="0"/>
                <a:cs typeface="Calibri" panose="020F0502020204030204" pitchFamily="34" charset="0"/>
              </a:rPr>
              <a:t>Operator/Evaluator Agent</a:t>
            </a:r>
          </a:p>
        </p:txBody>
      </p:sp>
      <p:sp>
        <p:nvSpPr>
          <p:cNvPr id="557" name="Text Placeholder 3">
            <a:extLst>
              <a:ext uri="{FF2B5EF4-FFF2-40B4-BE49-F238E27FC236}">
                <a16:creationId xmlns:a16="http://schemas.microsoft.com/office/drawing/2014/main" id="{085EA086-A1D6-F84E-E8A5-61FE00B6E86D}"/>
              </a:ext>
            </a:extLst>
          </p:cNvPr>
          <p:cNvSpPr txBox="1">
            <a:spLocks/>
          </p:cNvSpPr>
          <p:nvPr/>
        </p:nvSpPr>
        <p:spPr>
          <a:xfrm>
            <a:off x="389680" y="200213"/>
            <a:ext cx="2173287" cy="307777"/>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noProof="0">
                <a:solidFill>
                  <a:srgbClr val="F14949"/>
                </a:solidFill>
              </a:rPr>
              <a:t>Agentic Architecture</a:t>
            </a:r>
          </a:p>
        </p:txBody>
      </p:sp>
      <p:sp>
        <p:nvSpPr>
          <p:cNvPr id="558" name="CuadroTexto 557">
            <a:extLst>
              <a:ext uri="{FF2B5EF4-FFF2-40B4-BE49-F238E27FC236}">
                <a16:creationId xmlns:a16="http://schemas.microsoft.com/office/drawing/2014/main" id="{4E38DE57-0994-666B-E5BF-4BBCD7D32967}"/>
              </a:ext>
            </a:extLst>
          </p:cNvPr>
          <p:cNvSpPr txBox="1"/>
          <p:nvPr/>
        </p:nvSpPr>
        <p:spPr>
          <a:xfrm>
            <a:off x="302319" y="438230"/>
            <a:ext cx="5350860" cy="276999"/>
          </a:xfrm>
          <a:prstGeom prst="rect">
            <a:avLst/>
          </a:prstGeom>
          <a:noFill/>
        </p:spPr>
        <p:txBody>
          <a:bodyPr wrap="square" rtlCol="0">
            <a:spAutoFit/>
          </a:bodyPr>
          <a:lstStyle/>
          <a:p>
            <a:r>
              <a:rPr lang="en-US" sz="1200" noProof="0">
                <a:solidFill>
                  <a:srgbClr val="F14949"/>
                </a:solidFill>
                <a:latin typeface="Santander Headline" panose="020B0504020201020104"/>
                <a:cs typeface="Arial"/>
              </a:rPr>
              <a:t>SANART</a:t>
            </a:r>
            <a:endParaRPr lang="en-US" sz="1200" noProof="0">
              <a:solidFill>
                <a:srgbClr val="F14949"/>
              </a:solidFill>
              <a:latin typeface="Santander Headline" panose="020B0504020201020104"/>
            </a:endParaRPr>
          </a:p>
        </p:txBody>
      </p:sp>
      <p:grpSp>
        <p:nvGrpSpPr>
          <p:cNvPr id="22" name="Group 21">
            <a:extLst>
              <a:ext uri="{FF2B5EF4-FFF2-40B4-BE49-F238E27FC236}">
                <a16:creationId xmlns:a16="http://schemas.microsoft.com/office/drawing/2014/main" id="{8C22D0C6-9C34-4185-3B48-6967ADE8D172}"/>
              </a:ext>
            </a:extLst>
          </p:cNvPr>
          <p:cNvGrpSpPr/>
          <p:nvPr/>
        </p:nvGrpSpPr>
        <p:grpSpPr>
          <a:xfrm>
            <a:off x="3925920" y="4704947"/>
            <a:ext cx="453683" cy="462983"/>
            <a:chOff x="3461856" y="6512355"/>
            <a:chExt cx="453683" cy="462983"/>
          </a:xfrm>
        </p:grpSpPr>
        <p:sp>
          <p:nvSpPr>
            <p:cNvPr id="21" name="Rectangle 20">
              <a:extLst>
                <a:ext uri="{FF2B5EF4-FFF2-40B4-BE49-F238E27FC236}">
                  <a16:creationId xmlns:a16="http://schemas.microsoft.com/office/drawing/2014/main" id="{F96A6FA5-ECCC-0538-5C7D-8576718CCA16}"/>
                </a:ext>
              </a:extLst>
            </p:cNvPr>
            <p:cNvSpPr/>
            <p:nvPr/>
          </p:nvSpPr>
          <p:spPr>
            <a:xfrm>
              <a:off x="3461856" y="6536952"/>
              <a:ext cx="453683" cy="4339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524" name="Grupo 523">
              <a:extLst>
                <a:ext uri="{FF2B5EF4-FFF2-40B4-BE49-F238E27FC236}">
                  <a16:creationId xmlns:a16="http://schemas.microsoft.com/office/drawing/2014/main" id="{AC41AF54-11F1-0304-3E62-892ABF85503D}"/>
                </a:ext>
              </a:extLst>
            </p:cNvPr>
            <p:cNvGrpSpPr/>
            <p:nvPr/>
          </p:nvGrpSpPr>
          <p:grpSpPr>
            <a:xfrm>
              <a:off x="3461857" y="6512355"/>
              <a:ext cx="449621" cy="462983"/>
              <a:chOff x="3729176" y="4695678"/>
              <a:chExt cx="449621" cy="462983"/>
            </a:xfrm>
          </p:grpSpPr>
          <p:pic>
            <p:nvPicPr>
              <p:cNvPr id="523" name="Gráfico 522" descr="Documento contorno">
                <a:extLst>
                  <a:ext uri="{FF2B5EF4-FFF2-40B4-BE49-F238E27FC236}">
                    <a16:creationId xmlns:a16="http://schemas.microsoft.com/office/drawing/2014/main" id="{2B3FF67D-CFC9-6C5F-A83C-2B613B63D21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51335" y="4695678"/>
                <a:ext cx="405305" cy="405305"/>
              </a:xfrm>
              <a:prstGeom prst="rect">
                <a:avLst/>
              </a:prstGeom>
            </p:spPr>
          </p:pic>
          <p:sp>
            <p:nvSpPr>
              <p:cNvPr id="521" name="Rectángulo: esquinas redondeadas 27">
                <a:extLst>
                  <a:ext uri="{FF2B5EF4-FFF2-40B4-BE49-F238E27FC236}">
                    <a16:creationId xmlns:a16="http://schemas.microsoft.com/office/drawing/2014/main" id="{0A46C2CF-A6C8-9451-E6BF-EBE12CBCB5B6}"/>
                  </a:ext>
                </a:extLst>
              </p:cNvPr>
              <p:cNvSpPr/>
              <p:nvPr/>
            </p:nvSpPr>
            <p:spPr>
              <a:xfrm>
                <a:off x="3729176" y="5002653"/>
                <a:ext cx="449621" cy="156008"/>
              </a:xfrm>
              <a:prstGeom prst="round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800" noProof="0">
                    <a:solidFill>
                      <a:schemeClr val="tx1"/>
                    </a:solidFill>
                    <a:latin typeface="Calibri" panose="020F0502020204030204" pitchFamily="34" charset="0"/>
                    <a:ea typeface="Calibri" panose="020F0502020204030204" pitchFamily="34" charset="0"/>
                    <a:cs typeface="Calibri" panose="020F0502020204030204" pitchFamily="34" charset="0"/>
                  </a:rPr>
                  <a:t>CSV/Json</a:t>
                </a:r>
              </a:p>
            </p:txBody>
          </p:sp>
        </p:grpSp>
      </p:grpSp>
      <p:sp>
        <p:nvSpPr>
          <p:cNvPr id="40" name="Rectangle: Rounded Corners 1218">
            <a:extLst>
              <a:ext uri="{FF2B5EF4-FFF2-40B4-BE49-F238E27FC236}">
                <a16:creationId xmlns:a16="http://schemas.microsoft.com/office/drawing/2014/main" id="{8E3535A3-BDB7-169D-8F8B-877E7CDBF8B3}"/>
              </a:ext>
            </a:extLst>
          </p:cNvPr>
          <p:cNvSpPr/>
          <p:nvPr/>
        </p:nvSpPr>
        <p:spPr>
          <a:xfrm>
            <a:off x="3144703" y="1650194"/>
            <a:ext cx="861773" cy="764472"/>
          </a:xfrm>
          <a:prstGeom prst="roundRect">
            <a:avLst>
              <a:gd name="adj" fmla="val 5394"/>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lIns="72000" rIns="72000" rtlCol="0" anchor="t"/>
          <a:lstStyle/>
          <a:p>
            <a:pPr algn="ctr"/>
            <a:r>
              <a:rPr lang="en-US" sz="900" b="1" noProof="0"/>
              <a:t>SANART Oracle DDBB</a:t>
            </a:r>
          </a:p>
        </p:txBody>
      </p:sp>
      <p:grpSp>
        <p:nvGrpSpPr>
          <p:cNvPr id="493" name="Database3" descr="{&quot;Key&quot;:&quot;POWER_USER_SHAPE_ICON&quot;,&quot;Value&quot;:&quot;POWER_USER_SHAPE_ICON_STYLE_1&quot;}">
            <a:extLst>
              <a:ext uri="{FF2B5EF4-FFF2-40B4-BE49-F238E27FC236}">
                <a16:creationId xmlns:a16="http://schemas.microsoft.com/office/drawing/2014/main" id="{1018640B-7376-FBF8-BD5B-C5A9C89CA51B}"/>
              </a:ext>
            </a:extLst>
          </p:cNvPr>
          <p:cNvGrpSpPr>
            <a:grpSpLocks noChangeAspect="1"/>
          </p:cNvGrpSpPr>
          <p:nvPr/>
        </p:nvGrpSpPr>
        <p:grpSpPr>
          <a:xfrm>
            <a:off x="3513779" y="2007855"/>
            <a:ext cx="217630" cy="369585"/>
            <a:chOff x="3805239" y="5622926"/>
            <a:chExt cx="279400" cy="447676"/>
          </a:xfrm>
          <a:solidFill>
            <a:schemeClr val="tx1"/>
          </a:solidFill>
        </p:grpSpPr>
        <p:sp>
          <p:nvSpPr>
            <p:cNvPr id="494" name="Freeform 490">
              <a:extLst>
                <a:ext uri="{FF2B5EF4-FFF2-40B4-BE49-F238E27FC236}">
                  <a16:creationId xmlns:a16="http://schemas.microsoft.com/office/drawing/2014/main" id="{7B40F657-6027-C091-0B60-671DD4767D85}"/>
                </a:ext>
              </a:extLst>
            </p:cNvPr>
            <p:cNvSpPr>
              <a:spLocks noEditPoints="1"/>
            </p:cNvSpPr>
            <p:nvPr/>
          </p:nvSpPr>
          <p:spPr bwMode="auto">
            <a:xfrm>
              <a:off x="3805239" y="5622926"/>
              <a:ext cx="279400" cy="131763"/>
            </a:xfrm>
            <a:custGeom>
              <a:avLst/>
              <a:gdLst>
                <a:gd name="T0" fmla="*/ 184 w 368"/>
                <a:gd name="T1" fmla="*/ 17 h 173"/>
                <a:gd name="T2" fmla="*/ 16 w 368"/>
                <a:gd name="T3" fmla="*/ 86 h 173"/>
                <a:gd name="T4" fmla="*/ 184 w 368"/>
                <a:gd name="T5" fmla="*/ 156 h 173"/>
                <a:gd name="T6" fmla="*/ 351 w 368"/>
                <a:gd name="T7" fmla="*/ 86 h 173"/>
                <a:gd name="T8" fmla="*/ 184 w 368"/>
                <a:gd name="T9" fmla="*/ 17 h 173"/>
                <a:gd name="T10" fmla="*/ 184 w 368"/>
                <a:gd name="T11" fmla="*/ 173 h 173"/>
                <a:gd name="T12" fmla="*/ 0 w 368"/>
                <a:gd name="T13" fmla="*/ 86 h 173"/>
                <a:gd name="T14" fmla="*/ 184 w 368"/>
                <a:gd name="T15" fmla="*/ 0 h 173"/>
                <a:gd name="T16" fmla="*/ 368 w 368"/>
                <a:gd name="T17" fmla="*/ 86 h 173"/>
                <a:gd name="T18" fmla="*/ 184 w 368"/>
                <a:gd name="T19"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173">
                  <a:moveTo>
                    <a:pt x="184" y="17"/>
                  </a:moveTo>
                  <a:cubicBezTo>
                    <a:pt x="84" y="17"/>
                    <a:pt x="16" y="53"/>
                    <a:pt x="16" y="86"/>
                  </a:cubicBezTo>
                  <a:cubicBezTo>
                    <a:pt x="16" y="120"/>
                    <a:pt x="84" y="156"/>
                    <a:pt x="184" y="156"/>
                  </a:cubicBezTo>
                  <a:cubicBezTo>
                    <a:pt x="284" y="156"/>
                    <a:pt x="351" y="120"/>
                    <a:pt x="351" y="86"/>
                  </a:cubicBezTo>
                  <a:cubicBezTo>
                    <a:pt x="351" y="53"/>
                    <a:pt x="284" y="17"/>
                    <a:pt x="184" y="17"/>
                  </a:cubicBezTo>
                  <a:close/>
                  <a:moveTo>
                    <a:pt x="184" y="173"/>
                  </a:moveTo>
                  <a:cubicBezTo>
                    <a:pt x="81" y="173"/>
                    <a:pt x="0" y="135"/>
                    <a:pt x="0" y="86"/>
                  </a:cubicBezTo>
                  <a:cubicBezTo>
                    <a:pt x="0" y="38"/>
                    <a:pt x="81" y="0"/>
                    <a:pt x="184" y="0"/>
                  </a:cubicBezTo>
                  <a:cubicBezTo>
                    <a:pt x="287" y="0"/>
                    <a:pt x="368" y="38"/>
                    <a:pt x="368" y="86"/>
                  </a:cubicBezTo>
                  <a:cubicBezTo>
                    <a:pt x="368" y="135"/>
                    <a:pt x="287" y="173"/>
                    <a:pt x="184" y="1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495" name="Freeform 491">
              <a:extLst>
                <a:ext uri="{FF2B5EF4-FFF2-40B4-BE49-F238E27FC236}">
                  <a16:creationId xmlns:a16="http://schemas.microsoft.com/office/drawing/2014/main" id="{C11E097A-0A37-2AC4-4C57-1ECE3570AC8D}"/>
                </a:ext>
              </a:extLst>
            </p:cNvPr>
            <p:cNvSpPr>
              <a:spLocks/>
            </p:cNvSpPr>
            <p:nvPr/>
          </p:nvSpPr>
          <p:spPr bwMode="auto">
            <a:xfrm>
              <a:off x="3805239" y="5768976"/>
              <a:ext cx="279400" cy="65088"/>
            </a:xfrm>
            <a:custGeom>
              <a:avLst/>
              <a:gdLst>
                <a:gd name="T0" fmla="*/ 184 w 368"/>
                <a:gd name="T1" fmla="*/ 86 h 86"/>
                <a:gd name="T2" fmla="*/ 0 w 368"/>
                <a:gd name="T3" fmla="*/ 0 h 86"/>
                <a:gd name="T4" fmla="*/ 16 w 368"/>
                <a:gd name="T5" fmla="*/ 0 h 86"/>
                <a:gd name="T6" fmla="*/ 184 w 368"/>
                <a:gd name="T7" fmla="*/ 69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3"/>
                    <a:pt x="84" y="69"/>
                    <a:pt x="184" y="69"/>
                  </a:cubicBezTo>
                  <a:cubicBezTo>
                    <a:pt x="284" y="69"/>
                    <a:pt x="351" y="33"/>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496" name="Freeform 492">
              <a:extLst>
                <a:ext uri="{FF2B5EF4-FFF2-40B4-BE49-F238E27FC236}">
                  <a16:creationId xmlns:a16="http://schemas.microsoft.com/office/drawing/2014/main" id="{72B37AAC-0248-72C7-0687-989DBB11B741}"/>
                </a:ext>
              </a:extLst>
            </p:cNvPr>
            <p:cNvSpPr>
              <a:spLocks/>
            </p:cNvSpPr>
            <p:nvPr/>
          </p:nvSpPr>
          <p:spPr bwMode="auto">
            <a:xfrm>
              <a:off x="3805239" y="5848351"/>
              <a:ext cx="279400" cy="65088"/>
            </a:xfrm>
            <a:custGeom>
              <a:avLst/>
              <a:gdLst>
                <a:gd name="T0" fmla="*/ 184 w 368"/>
                <a:gd name="T1" fmla="*/ 86 h 86"/>
                <a:gd name="T2" fmla="*/ 0 w 368"/>
                <a:gd name="T3" fmla="*/ 0 h 86"/>
                <a:gd name="T4" fmla="*/ 16 w 368"/>
                <a:gd name="T5" fmla="*/ 0 h 86"/>
                <a:gd name="T6" fmla="*/ 184 w 368"/>
                <a:gd name="T7" fmla="*/ 70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4"/>
                    <a:pt x="84" y="70"/>
                    <a:pt x="184" y="70"/>
                  </a:cubicBezTo>
                  <a:cubicBezTo>
                    <a:pt x="284" y="70"/>
                    <a:pt x="351" y="34"/>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497" name="Freeform 493">
              <a:extLst>
                <a:ext uri="{FF2B5EF4-FFF2-40B4-BE49-F238E27FC236}">
                  <a16:creationId xmlns:a16="http://schemas.microsoft.com/office/drawing/2014/main" id="{95EB57DC-D62A-5873-8BA0-2124B03D3984}"/>
                </a:ext>
              </a:extLst>
            </p:cNvPr>
            <p:cNvSpPr>
              <a:spLocks/>
            </p:cNvSpPr>
            <p:nvPr/>
          </p:nvSpPr>
          <p:spPr bwMode="auto">
            <a:xfrm>
              <a:off x="3805239" y="5689601"/>
              <a:ext cx="279400" cy="304800"/>
            </a:xfrm>
            <a:custGeom>
              <a:avLst/>
              <a:gdLst>
                <a:gd name="T0" fmla="*/ 184 w 368"/>
                <a:gd name="T1" fmla="*/ 400 h 400"/>
                <a:gd name="T2" fmla="*/ 0 w 368"/>
                <a:gd name="T3" fmla="*/ 314 h 400"/>
                <a:gd name="T4" fmla="*/ 0 w 368"/>
                <a:gd name="T5" fmla="*/ 0 h 400"/>
                <a:gd name="T6" fmla="*/ 16 w 368"/>
                <a:gd name="T7" fmla="*/ 0 h 400"/>
                <a:gd name="T8" fmla="*/ 16 w 368"/>
                <a:gd name="T9" fmla="*/ 314 h 400"/>
                <a:gd name="T10" fmla="*/ 184 w 368"/>
                <a:gd name="T11" fmla="*/ 383 h 400"/>
                <a:gd name="T12" fmla="*/ 351 w 368"/>
                <a:gd name="T13" fmla="*/ 314 h 400"/>
                <a:gd name="T14" fmla="*/ 351 w 368"/>
                <a:gd name="T15" fmla="*/ 0 h 400"/>
                <a:gd name="T16" fmla="*/ 368 w 368"/>
                <a:gd name="T17" fmla="*/ 0 h 400"/>
                <a:gd name="T18" fmla="*/ 368 w 368"/>
                <a:gd name="T19" fmla="*/ 314 h 400"/>
                <a:gd name="T20" fmla="*/ 184 w 368"/>
                <a:gd name="T21"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400">
                  <a:moveTo>
                    <a:pt x="184" y="400"/>
                  </a:moveTo>
                  <a:cubicBezTo>
                    <a:pt x="81" y="400"/>
                    <a:pt x="0" y="362"/>
                    <a:pt x="0" y="314"/>
                  </a:cubicBezTo>
                  <a:lnTo>
                    <a:pt x="0" y="0"/>
                  </a:lnTo>
                  <a:lnTo>
                    <a:pt x="16" y="0"/>
                  </a:lnTo>
                  <a:lnTo>
                    <a:pt x="16" y="314"/>
                  </a:lnTo>
                  <a:cubicBezTo>
                    <a:pt x="16" y="347"/>
                    <a:pt x="84" y="383"/>
                    <a:pt x="184" y="383"/>
                  </a:cubicBezTo>
                  <a:cubicBezTo>
                    <a:pt x="284" y="383"/>
                    <a:pt x="351" y="347"/>
                    <a:pt x="351" y="314"/>
                  </a:cubicBezTo>
                  <a:lnTo>
                    <a:pt x="351" y="0"/>
                  </a:lnTo>
                  <a:lnTo>
                    <a:pt x="368" y="0"/>
                  </a:lnTo>
                  <a:lnTo>
                    <a:pt x="368" y="314"/>
                  </a:lnTo>
                  <a:cubicBezTo>
                    <a:pt x="368" y="362"/>
                    <a:pt x="287" y="400"/>
                    <a:pt x="184" y="40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498" name="Freeform 494">
              <a:extLst>
                <a:ext uri="{FF2B5EF4-FFF2-40B4-BE49-F238E27FC236}">
                  <a16:creationId xmlns:a16="http://schemas.microsoft.com/office/drawing/2014/main" id="{FF6B0795-280F-63B5-B6B0-D573FF1A56F1}"/>
                </a:ext>
              </a:extLst>
            </p:cNvPr>
            <p:cNvSpPr>
              <a:spLocks noEditPoints="1"/>
            </p:cNvSpPr>
            <p:nvPr/>
          </p:nvSpPr>
          <p:spPr bwMode="auto">
            <a:xfrm>
              <a:off x="3905251" y="5778501"/>
              <a:ext cx="80963" cy="15875"/>
            </a:xfrm>
            <a:custGeom>
              <a:avLst/>
              <a:gdLst>
                <a:gd name="T0" fmla="*/ 87 w 106"/>
                <a:gd name="T1" fmla="*/ 3 h 22"/>
                <a:gd name="T2" fmla="*/ 103 w 106"/>
                <a:gd name="T3" fmla="*/ 0 h 22"/>
                <a:gd name="T4" fmla="*/ 106 w 106"/>
                <a:gd name="T5" fmla="*/ 17 h 22"/>
                <a:gd name="T6" fmla="*/ 89 w 106"/>
                <a:gd name="T7" fmla="*/ 20 h 22"/>
                <a:gd name="T8" fmla="*/ 87 w 106"/>
                <a:gd name="T9" fmla="*/ 3 h 22"/>
                <a:gd name="T10" fmla="*/ 8 w 106"/>
                <a:gd name="T11" fmla="*/ 18 h 22"/>
                <a:gd name="T12" fmla="*/ 0 w 106"/>
                <a:gd name="T13" fmla="*/ 17 h 22"/>
                <a:gd name="T14" fmla="*/ 3 w 106"/>
                <a:gd name="T15" fmla="*/ 0 h 22"/>
                <a:gd name="T16" fmla="*/ 19 w 106"/>
                <a:gd name="T17" fmla="*/ 3 h 22"/>
                <a:gd name="T18" fmla="*/ 17 w 106"/>
                <a:gd name="T19" fmla="*/ 20 h 22"/>
                <a:gd name="T20" fmla="*/ 8 w 106"/>
                <a:gd name="T21" fmla="*/ 18 h 22"/>
                <a:gd name="T22" fmla="*/ 45 w 106"/>
                <a:gd name="T23" fmla="*/ 22 h 22"/>
                <a:gd name="T24" fmla="*/ 45 w 106"/>
                <a:gd name="T25" fmla="*/ 5 h 22"/>
                <a:gd name="T26" fmla="*/ 61 w 106"/>
                <a:gd name="T27" fmla="*/ 5 h 22"/>
                <a:gd name="T28" fmla="*/ 61 w 106"/>
                <a:gd name="T29" fmla="*/ 22 h 22"/>
                <a:gd name="T30" fmla="*/ 53 w 106"/>
                <a:gd name="T31" fmla="*/ 22 h 22"/>
                <a:gd name="T32" fmla="*/ 45 w 106"/>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2">
                  <a:moveTo>
                    <a:pt x="87" y="3"/>
                  </a:moveTo>
                  <a:lnTo>
                    <a:pt x="103" y="0"/>
                  </a:lnTo>
                  <a:lnTo>
                    <a:pt x="106" y="17"/>
                  </a:lnTo>
                  <a:lnTo>
                    <a:pt x="89" y="20"/>
                  </a:lnTo>
                  <a:lnTo>
                    <a:pt x="87" y="3"/>
                  </a:lnTo>
                  <a:close/>
                  <a:moveTo>
                    <a:pt x="8" y="18"/>
                  </a:moveTo>
                  <a:lnTo>
                    <a:pt x="0" y="17"/>
                  </a:lnTo>
                  <a:lnTo>
                    <a:pt x="3" y="0"/>
                  </a:lnTo>
                  <a:lnTo>
                    <a:pt x="19" y="3"/>
                  </a:lnTo>
                  <a:lnTo>
                    <a:pt x="17" y="20"/>
                  </a:lnTo>
                  <a:lnTo>
                    <a:pt x="8" y="18"/>
                  </a:lnTo>
                  <a:close/>
                  <a:moveTo>
                    <a:pt x="45" y="22"/>
                  </a:moveTo>
                  <a:lnTo>
                    <a:pt x="45" y="5"/>
                  </a:lnTo>
                  <a:lnTo>
                    <a:pt x="61" y="5"/>
                  </a:lnTo>
                  <a:lnTo>
                    <a:pt x="61" y="22"/>
                  </a:lnTo>
                  <a:lnTo>
                    <a:pt x="53" y="22"/>
                  </a:lnTo>
                  <a:lnTo>
                    <a:pt x="4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499" name="Freeform 495">
              <a:extLst>
                <a:ext uri="{FF2B5EF4-FFF2-40B4-BE49-F238E27FC236}">
                  <a16:creationId xmlns:a16="http://schemas.microsoft.com/office/drawing/2014/main" id="{34F8557F-E5D7-3217-2982-29B6AD8F1DEE}"/>
                </a:ext>
              </a:extLst>
            </p:cNvPr>
            <p:cNvSpPr>
              <a:spLocks/>
            </p:cNvSpPr>
            <p:nvPr/>
          </p:nvSpPr>
          <p:spPr bwMode="auto">
            <a:xfrm>
              <a:off x="3805239" y="5762626"/>
              <a:ext cx="279400" cy="71438"/>
            </a:xfrm>
            <a:custGeom>
              <a:avLst/>
              <a:gdLst>
                <a:gd name="T0" fmla="*/ 184 w 368"/>
                <a:gd name="T1" fmla="*/ 95 h 95"/>
                <a:gd name="T2" fmla="*/ 0 w 368"/>
                <a:gd name="T3" fmla="*/ 9 h 95"/>
                <a:gd name="T4" fmla="*/ 0 w 368"/>
                <a:gd name="T5" fmla="*/ 0 h 95"/>
                <a:gd name="T6" fmla="*/ 16 w 368"/>
                <a:gd name="T7" fmla="*/ 0 h 95"/>
                <a:gd name="T8" fmla="*/ 16 w 368"/>
                <a:gd name="T9" fmla="*/ 9 h 95"/>
                <a:gd name="T10" fmla="*/ 184 w 368"/>
                <a:gd name="T11" fmla="*/ 78 h 95"/>
                <a:gd name="T12" fmla="*/ 351 w 368"/>
                <a:gd name="T13" fmla="*/ 9 h 95"/>
                <a:gd name="T14" fmla="*/ 351 w 368"/>
                <a:gd name="T15" fmla="*/ 0 h 95"/>
                <a:gd name="T16" fmla="*/ 368 w 368"/>
                <a:gd name="T17" fmla="*/ 0 h 95"/>
                <a:gd name="T18" fmla="*/ 368 w 368"/>
                <a:gd name="T19" fmla="*/ 9 h 95"/>
                <a:gd name="T20" fmla="*/ 184 w 368"/>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95">
                  <a:moveTo>
                    <a:pt x="184" y="95"/>
                  </a:moveTo>
                  <a:cubicBezTo>
                    <a:pt x="81" y="95"/>
                    <a:pt x="0" y="57"/>
                    <a:pt x="0" y="9"/>
                  </a:cubicBezTo>
                  <a:lnTo>
                    <a:pt x="0" y="0"/>
                  </a:lnTo>
                  <a:lnTo>
                    <a:pt x="16" y="0"/>
                  </a:lnTo>
                  <a:lnTo>
                    <a:pt x="16" y="9"/>
                  </a:lnTo>
                  <a:cubicBezTo>
                    <a:pt x="16" y="42"/>
                    <a:pt x="84" y="78"/>
                    <a:pt x="184" y="78"/>
                  </a:cubicBezTo>
                  <a:cubicBezTo>
                    <a:pt x="284" y="78"/>
                    <a:pt x="351" y="42"/>
                    <a:pt x="351" y="9"/>
                  </a:cubicBezTo>
                  <a:lnTo>
                    <a:pt x="351" y="0"/>
                  </a:lnTo>
                  <a:lnTo>
                    <a:pt x="368" y="0"/>
                  </a:lnTo>
                  <a:lnTo>
                    <a:pt x="368" y="9"/>
                  </a:lnTo>
                  <a:cubicBezTo>
                    <a:pt x="368" y="57"/>
                    <a:pt x="287" y="95"/>
                    <a:pt x="184" y="9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500" name="Freeform 496">
              <a:extLst>
                <a:ext uri="{FF2B5EF4-FFF2-40B4-BE49-F238E27FC236}">
                  <a16:creationId xmlns:a16="http://schemas.microsoft.com/office/drawing/2014/main" id="{BA83080D-6013-491E-01BE-CDA1DA5DD583}"/>
                </a:ext>
              </a:extLst>
            </p:cNvPr>
            <p:cNvSpPr>
              <a:spLocks noEditPoints="1"/>
            </p:cNvSpPr>
            <p:nvPr/>
          </p:nvSpPr>
          <p:spPr bwMode="auto">
            <a:xfrm>
              <a:off x="3905251" y="5857876"/>
              <a:ext cx="80963" cy="15875"/>
            </a:xfrm>
            <a:custGeom>
              <a:avLst/>
              <a:gdLst>
                <a:gd name="T0" fmla="*/ 87 w 106"/>
                <a:gd name="T1" fmla="*/ 2 h 21"/>
                <a:gd name="T2" fmla="*/ 95 w 106"/>
                <a:gd name="T3" fmla="*/ 1 h 21"/>
                <a:gd name="T4" fmla="*/ 95 w 106"/>
                <a:gd name="T5" fmla="*/ 1 h 21"/>
                <a:gd name="T6" fmla="*/ 103 w 106"/>
                <a:gd name="T7" fmla="*/ 0 h 21"/>
                <a:gd name="T8" fmla="*/ 106 w 106"/>
                <a:gd name="T9" fmla="*/ 16 h 21"/>
                <a:gd name="T10" fmla="*/ 89 w 106"/>
                <a:gd name="T11" fmla="*/ 19 h 21"/>
                <a:gd name="T12" fmla="*/ 87 w 106"/>
                <a:gd name="T13" fmla="*/ 2 h 21"/>
                <a:gd name="T14" fmla="*/ 8 w 106"/>
                <a:gd name="T15" fmla="*/ 17 h 21"/>
                <a:gd name="T16" fmla="*/ 0 w 106"/>
                <a:gd name="T17" fmla="*/ 16 h 21"/>
                <a:gd name="T18" fmla="*/ 3 w 106"/>
                <a:gd name="T19" fmla="*/ 0 h 21"/>
                <a:gd name="T20" fmla="*/ 19 w 106"/>
                <a:gd name="T21" fmla="*/ 2 h 21"/>
                <a:gd name="T22" fmla="*/ 17 w 106"/>
                <a:gd name="T23" fmla="*/ 19 h 21"/>
                <a:gd name="T24" fmla="*/ 8 w 106"/>
                <a:gd name="T25" fmla="*/ 17 h 21"/>
                <a:gd name="T26" fmla="*/ 45 w 106"/>
                <a:gd name="T27" fmla="*/ 21 h 21"/>
                <a:gd name="T28" fmla="*/ 45 w 106"/>
                <a:gd name="T29" fmla="*/ 4 h 21"/>
                <a:gd name="T30" fmla="*/ 61 w 106"/>
                <a:gd name="T31" fmla="*/ 4 h 21"/>
                <a:gd name="T32" fmla="*/ 61 w 106"/>
                <a:gd name="T33" fmla="*/ 21 h 21"/>
                <a:gd name="T34" fmla="*/ 53 w 106"/>
                <a:gd name="T35" fmla="*/ 21 h 21"/>
                <a:gd name="T36" fmla="*/ 45 w 106"/>
                <a:gd name="T3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21">
                  <a:moveTo>
                    <a:pt x="87" y="2"/>
                  </a:moveTo>
                  <a:lnTo>
                    <a:pt x="95" y="1"/>
                  </a:lnTo>
                  <a:lnTo>
                    <a:pt x="95" y="1"/>
                  </a:lnTo>
                  <a:lnTo>
                    <a:pt x="103" y="0"/>
                  </a:lnTo>
                  <a:lnTo>
                    <a:pt x="106" y="16"/>
                  </a:lnTo>
                  <a:lnTo>
                    <a:pt x="89" y="19"/>
                  </a:lnTo>
                  <a:lnTo>
                    <a:pt x="87" y="2"/>
                  </a:lnTo>
                  <a:close/>
                  <a:moveTo>
                    <a:pt x="8" y="17"/>
                  </a:moveTo>
                  <a:lnTo>
                    <a:pt x="0" y="16"/>
                  </a:lnTo>
                  <a:lnTo>
                    <a:pt x="3" y="0"/>
                  </a:lnTo>
                  <a:lnTo>
                    <a:pt x="19" y="2"/>
                  </a:lnTo>
                  <a:lnTo>
                    <a:pt x="17" y="19"/>
                  </a:lnTo>
                  <a:lnTo>
                    <a:pt x="8" y="17"/>
                  </a:lnTo>
                  <a:close/>
                  <a:moveTo>
                    <a:pt x="45" y="21"/>
                  </a:moveTo>
                  <a:lnTo>
                    <a:pt x="45" y="4"/>
                  </a:lnTo>
                  <a:lnTo>
                    <a:pt x="61" y="4"/>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501" name="Freeform 497">
              <a:extLst>
                <a:ext uri="{FF2B5EF4-FFF2-40B4-BE49-F238E27FC236}">
                  <a16:creationId xmlns:a16="http://schemas.microsoft.com/office/drawing/2014/main" id="{AA68FD89-B8E1-9142-0086-95DA6977E326}"/>
                </a:ext>
              </a:extLst>
            </p:cNvPr>
            <p:cNvSpPr>
              <a:spLocks noEditPoints="1"/>
            </p:cNvSpPr>
            <p:nvPr/>
          </p:nvSpPr>
          <p:spPr bwMode="auto">
            <a:xfrm>
              <a:off x="3905251" y="5937251"/>
              <a:ext cx="80963" cy="15875"/>
            </a:xfrm>
            <a:custGeom>
              <a:avLst/>
              <a:gdLst>
                <a:gd name="T0" fmla="*/ 87 w 106"/>
                <a:gd name="T1" fmla="*/ 3 h 21"/>
                <a:gd name="T2" fmla="*/ 103 w 106"/>
                <a:gd name="T3" fmla="*/ 0 h 21"/>
                <a:gd name="T4" fmla="*/ 106 w 106"/>
                <a:gd name="T5" fmla="*/ 16 h 21"/>
                <a:gd name="T6" fmla="*/ 89 w 106"/>
                <a:gd name="T7" fmla="*/ 19 h 21"/>
                <a:gd name="T8" fmla="*/ 87 w 106"/>
                <a:gd name="T9" fmla="*/ 3 h 21"/>
                <a:gd name="T10" fmla="*/ 8 w 106"/>
                <a:gd name="T11" fmla="*/ 18 h 21"/>
                <a:gd name="T12" fmla="*/ 0 w 106"/>
                <a:gd name="T13" fmla="*/ 16 h 21"/>
                <a:gd name="T14" fmla="*/ 3 w 106"/>
                <a:gd name="T15" fmla="*/ 0 h 21"/>
                <a:gd name="T16" fmla="*/ 19 w 106"/>
                <a:gd name="T17" fmla="*/ 3 h 21"/>
                <a:gd name="T18" fmla="*/ 17 w 106"/>
                <a:gd name="T19" fmla="*/ 19 h 21"/>
                <a:gd name="T20" fmla="*/ 8 w 106"/>
                <a:gd name="T21" fmla="*/ 18 h 21"/>
                <a:gd name="T22" fmla="*/ 45 w 106"/>
                <a:gd name="T23" fmla="*/ 21 h 21"/>
                <a:gd name="T24" fmla="*/ 45 w 106"/>
                <a:gd name="T25" fmla="*/ 5 h 21"/>
                <a:gd name="T26" fmla="*/ 61 w 106"/>
                <a:gd name="T27" fmla="*/ 5 h 21"/>
                <a:gd name="T28" fmla="*/ 61 w 106"/>
                <a:gd name="T29" fmla="*/ 21 h 21"/>
                <a:gd name="T30" fmla="*/ 53 w 106"/>
                <a:gd name="T31" fmla="*/ 21 h 21"/>
                <a:gd name="T32" fmla="*/ 45 w 10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1">
                  <a:moveTo>
                    <a:pt x="87" y="3"/>
                  </a:moveTo>
                  <a:lnTo>
                    <a:pt x="103" y="0"/>
                  </a:lnTo>
                  <a:lnTo>
                    <a:pt x="106" y="16"/>
                  </a:lnTo>
                  <a:lnTo>
                    <a:pt x="89" y="19"/>
                  </a:lnTo>
                  <a:lnTo>
                    <a:pt x="87" y="3"/>
                  </a:lnTo>
                  <a:close/>
                  <a:moveTo>
                    <a:pt x="8" y="18"/>
                  </a:moveTo>
                  <a:lnTo>
                    <a:pt x="0" y="16"/>
                  </a:lnTo>
                  <a:lnTo>
                    <a:pt x="3" y="0"/>
                  </a:lnTo>
                  <a:lnTo>
                    <a:pt x="19" y="3"/>
                  </a:lnTo>
                  <a:lnTo>
                    <a:pt x="17" y="19"/>
                  </a:lnTo>
                  <a:lnTo>
                    <a:pt x="8" y="18"/>
                  </a:lnTo>
                  <a:close/>
                  <a:moveTo>
                    <a:pt x="45" y="21"/>
                  </a:moveTo>
                  <a:lnTo>
                    <a:pt x="45" y="5"/>
                  </a:lnTo>
                  <a:lnTo>
                    <a:pt x="61" y="5"/>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502" name="Rectangle 498">
              <a:extLst>
                <a:ext uri="{FF2B5EF4-FFF2-40B4-BE49-F238E27FC236}">
                  <a16:creationId xmlns:a16="http://schemas.microsoft.com/office/drawing/2014/main" id="{92F4ACB9-B7B6-BBB9-6A9D-7608740A5FCB}"/>
                </a:ext>
              </a:extLst>
            </p:cNvPr>
            <p:cNvSpPr>
              <a:spLocks noChangeArrowheads="1"/>
            </p:cNvSpPr>
            <p:nvPr/>
          </p:nvSpPr>
          <p:spPr bwMode="auto">
            <a:xfrm>
              <a:off x="3938589" y="5980114"/>
              <a:ext cx="1270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503" name="Rectangle 499">
              <a:extLst>
                <a:ext uri="{FF2B5EF4-FFF2-40B4-BE49-F238E27FC236}">
                  <a16:creationId xmlns:a16="http://schemas.microsoft.com/office/drawing/2014/main" id="{202D5D50-8C2C-B08E-3736-4AD5D3A42FCB}"/>
                </a:ext>
              </a:extLst>
            </p:cNvPr>
            <p:cNvSpPr>
              <a:spLocks noChangeArrowheads="1"/>
            </p:cNvSpPr>
            <p:nvPr/>
          </p:nvSpPr>
          <p:spPr bwMode="auto">
            <a:xfrm>
              <a:off x="38052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noProof="0"/>
            </a:p>
          </p:txBody>
        </p:sp>
        <p:sp>
          <p:nvSpPr>
            <p:cNvPr id="504" name="Freeform 500">
              <a:extLst>
                <a:ext uri="{FF2B5EF4-FFF2-40B4-BE49-F238E27FC236}">
                  <a16:creationId xmlns:a16="http://schemas.microsoft.com/office/drawing/2014/main" id="{5B5657A6-9D8B-2FBD-0E70-F13F6CFBEA95}"/>
                </a:ext>
              </a:extLst>
            </p:cNvPr>
            <p:cNvSpPr>
              <a:spLocks noEditPoints="1"/>
            </p:cNvSpPr>
            <p:nvPr/>
          </p:nvSpPr>
          <p:spPr bwMode="auto">
            <a:xfrm>
              <a:off x="3919539" y="6018214"/>
              <a:ext cx="50800" cy="52388"/>
            </a:xfrm>
            <a:custGeom>
              <a:avLst/>
              <a:gdLst>
                <a:gd name="T0" fmla="*/ 34 w 68"/>
                <a:gd name="T1" fmla="*/ 16 h 68"/>
                <a:gd name="T2" fmla="*/ 16 w 68"/>
                <a:gd name="T3" fmla="*/ 34 h 68"/>
                <a:gd name="T4" fmla="*/ 34 w 68"/>
                <a:gd name="T5" fmla="*/ 51 h 68"/>
                <a:gd name="T6" fmla="*/ 51 w 68"/>
                <a:gd name="T7" fmla="*/ 34 h 68"/>
                <a:gd name="T8" fmla="*/ 34 w 68"/>
                <a:gd name="T9" fmla="*/ 16 h 68"/>
                <a:gd name="T10" fmla="*/ 34 w 68"/>
                <a:gd name="T11" fmla="*/ 68 h 68"/>
                <a:gd name="T12" fmla="*/ 0 w 68"/>
                <a:gd name="T13" fmla="*/ 34 h 68"/>
                <a:gd name="T14" fmla="*/ 34 w 68"/>
                <a:gd name="T15" fmla="*/ 0 h 68"/>
                <a:gd name="T16" fmla="*/ 68 w 68"/>
                <a:gd name="T17" fmla="*/ 34 h 68"/>
                <a:gd name="T18" fmla="*/ 34 w 68"/>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16"/>
                  </a:moveTo>
                  <a:cubicBezTo>
                    <a:pt x="24" y="16"/>
                    <a:pt x="16" y="24"/>
                    <a:pt x="16" y="34"/>
                  </a:cubicBezTo>
                  <a:cubicBezTo>
                    <a:pt x="16" y="43"/>
                    <a:pt x="24" y="51"/>
                    <a:pt x="34" y="51"/>
                  </a:cubicBezTo>
                  <a:cubicBezTo>
                    <a:pt x="43" y="51"/>
                    <a:pt x="51" y="43"/>
                    <a:pt x="51" y="34"/>
                  </a:cubicBezTo>
                  <a:cubicBezTo>
                    <a:pt x="51" y="24"/>
                    <a:pt x="43" y="16"/>
                    <a:pt x="34" y="16"/>
                  </a:cubicBezTo>
                  <a:close/>
                  <a:moveTo>
                    <a:pt x="34" y="68"/>
                  </a:moveTo>
                  <a:cubicBezTo>
                    <a:pt x="15" y="68"/>
                    <a:pt x="0" y="52"/>
                    <a:pt x="0" y="34"/>
                  </a:cubicBezTo>
                  <a:cubicBezTo>
                    <a:pt x="0" y="15"/>
                    <a:pt x="15" y="0"/>
                    <a:pt x="34" y="0"/>
                  </a:cubicBezTo>
                  <a:cubicBezTo>
                    <a:pt x="53" y="0"/>
                    <a:pt x="68" y="15"/>
                    <a:pt x="68" y="34"/>
                  </a:cubicBezTo>
                  <a:cubicBezTo>
                    <a:pt x="68" y="52"/>
                    <a:pt x="53" y="68"/>
                    <a:pt x="34"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noProof="0"/>
            </a:p>
          </p:txBody>
        </p:sp>
        <p:sp>
          <p:nvSpPr>
            <p:cNvPr id="505" name="Rectangle 501">
              <a:extLst>
                <a:ext uri="{FF2B5EF4-FFF2-40B4-BE49-F238E27FC236}">
                  <a16:creationId xmlns:a16="http://schemas.microsoft.com/office/drawing/2014/main" id="{76839650-A779-445D-E9B1-8F1A0500540A}"/>
                </a:ext>
              </a:extLst>
            </p:cNvPr>
            <p:cNvSpPr>
              <a:spLocks noChangeArrowheads="1"/>
            </p:cNvSpPr>
            <p:nvPr/>
          </p:nvSpPr>
          <p:spPr bwMode="auto">
            <a:xfrm>
              <a:off x="39576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noProof="0"/>
            </a:p>
          </p:txBody>
        </p:sp>
      </p:grpSp>
      <p:sp>
        <p:nvSpPr>
          <p:cNvPr id="42" name="Arrow: Right 498">
            <a:extLst>
              <a:ext uri="{FF2B5EF4-FFF2-40B4-BE49-F238E27FC236}">
                <a16:creationId xmlns:a16="http://schemas.microsoft.com/office/drawing/2014/main" id="{FBED52C1-62E0-BF94-4728-91454EB08A23}"/>
              </a:ext>
            </a:extLst>
          </p:cNvPr>
          <p:cNvSpPr/>
          <p:nvPr/>
        </p:nvSpPr>
        <p:spPr>
          <a:xfrm>
            <a:off x="2112012" y="1650194"/>
            <a:ext cx="828000" cy="715322"/>
          </a:xfrm>
          <a:prstGeom prst="rightArrow">
            <a:avLst/>
          </a:prstGeom>
          <a:solidFill>
            <a:srgbClr val="C00000"/>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US" sz="1050" b="1" noProof="0">
                <a:latin typeface="Calibri" panose="020F0502020204030204" pitchFamily="34" charset="0"/>
                <a:ea typeface="Calibri" panose="020F0502020204030204" pitchFamily="34" charset="0"/>
                <a:cs typeface="Calibri" panose="020F0502020204030204" pitchFamily="34" charset="0"/>
              </a:rPr>
              <a:t>Ingestion</a:t>
            </a:r>
          </a:p>
        </p:txBody>
      </p:sp>
      <p:sp>
        <p:nvSpPr>
          <p:cNvPr id="44" name="TextBox 43">
            <a:extLst>
              <a:ext uri="{FF2B5EF4-FFF2-40B4-BE49-F238E27FC236}">
                <a16:creationId xmlns:a16="http://schemas.microsoft.com/office/drawing/2014/main" id="{8DE5649D-7800-3FE7-A879-9E9EB1C2A754}"/>
              </a:ext>
            </a:extLst>
          </p:cNvPr>
          <p:cNvSpPr txBox="1"/>
          <p:nvPr/>
        </p:nvSpPr>
        <p:spPr>
          <a:xfrm>
            <a:off x="3456700" y="6404370"/>
            <a:ext cx="777140" cy="261610"/>
          </a:xfrm>
          <a:prstGeom prst="rect">
            <a:avLst/>
          </a:prstGeom>
          <a:noFill/>
        </p:spPr>
        <p:txBody>
          <a:bodyPr wrap="square">
            <a:spAutoFit/>
          </a:bodyPr>
          <a:lstStyle/>
          <a:p>
            <a:pPr algn="ctr"/>
            <a:r>
              <a:rPr lang="en-US" sz="1100" noProof="0"/>
              <a:t>User</a:t>
            </a:r>
            <a:endParaRPr lang="en-US" sz="3600" noProof="0"/>
          </a:p>
        </p:txBody>
      </p:sp>
      <p:pic>
        <p:nvPicPr>
          <p:cNvPr id="45" name="Imagen 2" descr="NTT Data - Red Seguridad">
            <a:extLst>
              <a:ext uri="{FF2B5EF4-FFF2-40B4-BE49-F238E27FC236}">
                <a16:creationId xmlns:a16="http://schemas.microsoft.com/office/drawing/2014/main" id="{4DADD486-EB41-FCB7-1BF4-443EED060C6F}"/>
              </a:ext>
            </a:extLst>
          </p:cNvPr>
          <p:cNvPicPr>
            <a:picLocks noChangeAspect="1"/>
          </p:cNvPicPr>
          <p:nvPr/>
        </p:nvPicPr>
        <p:blipFill>
          <a:blip r:embed="rId12"/>
          <a:stretch>
            <a:fillRect/>
          </a:stretch>
        </p:blipFill>
        <p:spPr>
          <a:xfrm>
            <a:off x="10881313" y="-202669"/>
            <a:ext cx="1166998" cy="847775"/>
          </a:xfrm>
          <a:prstGeom prst="rect">
            <a:avLst/>
          </a:prstGeom>
        </p:spPr>
      </p:pic>
      <p:pic>
        <p:nvPicPr>
          <p:cNvPr id="46" name="Picture 45">
            <a:extLst>
              <a:ext uri="{FF2B5EF4-FFF2-40B4-BE49-F238E27FC236}">
                <a16:creationId xmlns:a16="http://schemas.microsoft.com/office/drawing/2014/main" id="{F9A4FCB0-1429-ACF0-8C74-D31B266287AB}"/>
              </a:ext>
            </a:extLst>
          </p:cNvPr>
          <p:cNvPicPr>
            <a:picLocks noChangeAspect="1"/>
          </p:cNvPicPr>
          <p:nvPr/>
        </p:nvPicPr>
        <p:blipFill>
          <a:blip r:embed="rId13"/>
          <a:srcRect r="22480"/>
          <a:stretch>
            <a:fillRect/>
          </a:stretch>
        </p:blipFill>
        <p:spPr>
          <a:xfrm>
            <a:off x="9081410" y="32335"/>
            <a:ext cx="1610515" cy="388493"/>
          </a:xfrm>
          <a:prstGeom prst="rect">
            <a:avLst/>
          </a:prstGeom>
        </p:spPr>
      </p:pic>
      <p:sp>
        <p:nvSpPr>
          <p:cNvPr id="3" name="TextBox 1">
            <a:extLst>
              <a:ext uri="{FF2B5EF4-FFF2-40B4-BE49-F238E27FC236}">
                <a16:creationId xmlns:a16="http://schemas.microsoft.com/office/drawing/2014/main" id="{A28322F5-4763-7F42-927A-3A8B0C51F8EF}"/>
              </a:ext>
            </a:extLst>
          </p:cNvPr>
          <p:cNvSpPr txBox="1"/>
          <p:nvPr/>
        </p:nvSpPr>
        <p:spPr>
          <a:xfrm>
            <a:off x="2909707" y="96492"/>
            <a:ext cx="2648266" cy="769441"/>
          </a:xfrm>
          <a:prstGeom prst="rect">
            <a:avLst/>
          </a:prstGeom>
          <a:noFill/>
        </p:spPr>
        <p:txBody>
          <a:bodyPr wrap="square" rtlCol="0">
            <a:spAutoFit/>
          </a:bodyPr>
          <a:lstStyle/>
          <a:p>
            <a:r>
              <a:rPr lang="en-US" sz="1100" b="1" noProof="0">
                <a:highlight>
                  <a:srgbClr val="FFFF00"/>
                </a:highlight>
              </a:rPr>
              <a:t>Disclaimer</a:t>
            </a:r>
          </a:p>
          <a:p>
            <a:r>
              <a:rPr lang="en-US" sz="1100" b="1" noProof="0">
                <a:highlight>
                  <a:srgbClr val="FFFF00"/>
                </a:highlight>
              </a:rPr>
              <a:t>Querys </a:t>
            </a:r>
            <a:r>
              <a:rPr lang="en-US" sz="1100" b="1" noProof="0" err="1">
                <a:highlight>
                  <a:srgbClr val="FFFF00"/>
                </a:highlight>
              </a:rPr>
              <a:t>sencillas</a:t>
            </a:r>
            <a:r>
              <a:rPr lang="en-US" sz="1100" b="1" noProof="0">
                <a:highlight>
                  <a:srgbClr val="FFFF00"/>
                </a:highlight>
              </a:rPr>
              <a:t>, </a:t>
            </a:r>
            <a:r>
              <a:rPr lang="en-US" sz="1100" b="1" noProof="0" err="1">
                <a:highlight>
                  <a:srgbClr val="FFFF00"/>
                </a:highlight>
              </a:rPr>
              <a:t>apuntando</a:t>
            </a:r>
            <a:r>
              <a:rPr lang="en-US" sz="1100" b="1" noProof="0">
                <a:highlight>
                  <a:srgbClr val="FFFF00"/>
                </a:highlight>
              </a:rPr>
              <a:t> a </a:t>
            </a:r>
            <a:r>
              <a:rPr lang="en-US" sz="1100" b="1" noProof="0" err="1">
                <a:highlight>
                  <a:srgbClr val="FFFF00"/>
                </a:highlight>
              </a:rPr>
              <a:t>una</a:t>
            </a:r>
            <a:r>
              <a:rPr lang="en-US" sz="1100" b="1" noProof="0">
                <a:highlight>
                  <a:srgbClr val="FFFF00"/>
                </a:highlight>
              </a:rPr>
              <a:t> </a:t>
            </a:r>
            <a:r>
              <a:rPr lang="en-US" sz="1100" b="1" noProof="0" err="1">
                <a:highlight>
                  <a:srgbClr val="FFFF00"/>
                </a:highlight>
              </a:rPr>
              <a:t>única</a:t>
            </a:r>
            <a:r>
              <a:rPr lang="en-US" sz="1100" b="1" noProof="0">
                <a:highlight>
                  <a:srgbClr val="FFFF00"/>
                </a:highlight>
              </a:rPr>
              <a:t> </a:t>
            </a:r>
            <a:r>
              <a:rPr lang="en-US" sz="1100" b="1" noProof="0" err="1">
                <a:highlight>
                  <a:srgbClr val="FFFF00"/>
                </a:highlight>
              </a:rPr>
              <a:t>tabla</a:t>
            </a:r>
            <a:r>
              <a:rPr lang="en-US" sz="1100" b="1" noProof="0">
                <a:highlight>
                  <a:srgbClr val="FFFF00"/>
                </a:highlight>
              </a:rPr>
              <a:t>, para que no </a:t>
            </a:r>
            <a:r>
              <a:rPr lang="en-US" sz="1100" b="1" noProof="0" err="1">
                <a:highlight>
                  <a:srgbClr val="FFFF00"/>
                </a:highlight>
              </a:rPr>
              <a:t>haga</a:t>
            </a:r>
            <a:r>
              <a:rPr lang="en-US" sz="1100" b="1" noProof="0">
                <a:highlight>
                  <a:srgbClr val="FFFF00"/>
                </a:highlight>
              </a:rPr>
              <a:t> joins</a:t>
            </a:r>
          </a:p>
          <a:p>
            <a:endParaRPr lang="en-US" sz="1100" noProof="0"/>
          </a:p>
        </p:txBody>
      </p:sp>
    </p:spTree>
    <p:extLst>
      <p:ext uri="{BB962C8B-B14F-4D97-AF65-F5344CB8AC3E}">
        <p14:creationId xmlns:p14="http://schemas.microsoft.com/office/powerpoint/2010/main" val="2452692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F06B43-F117-52FA-E3D2-0CE08113A974}"/>
            </a:ext>
          </a:extLst>
        </p:cNvPr>
        <p:cNvGrpSpPr/>
        <p:nvPr/>
      </p:nvGrpSpPr>
      <p:grpSpPr>
        <a:xfrm>
          <a:off x="0" y="0"/>
          <a:ext cx="0" cy="0"/>
          <a:chOff x="0" y="0"/>
          <a:chExt cx="0" cy="0"/>
        </a:xfrm>
      </p:grpSpPr>
      <p:sp>
        <p:nvSpPr>
          <p:cNvPr id="1110" name="Rectangle 1109">
            <a:extLst>
              <a:ext uri="{FF2B5EF4-FFF2-40B4-BE49-F238E27FC236}">
                <a16:creationId xmlns:a16="http://schemas.microsoft.com/office/drawing/2014/main" id="{1F95C695-1093-BEA0-20B8-BFB8665739EB}"/>
              </a:ext>
            </a:extLst>
          </p:cNvPr>
          <p:cNvSpPr/>
          <p:nvPr/>
        </p:nvSpPr>
        <p:spPr>
          <a:xfrm>
            <a:off x="82905" y="606115"/>
            <a:ext cx="2241799" cy="4805040"/>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EC0000"/>
                </a:solidFill>
                <a:effectLst/>
                <a:uLnTx/>
                <a:uFillTx/>
                <a:ea typeface="Calibri" panose="020F0502020204030204" pitchFamily="34" charset="0"/>
                <a:cs typeface="Calibri" panose="020F0502020204030204" pitchFamily="34" charset="0"/>
              </a:rPr>
              <a:t>    Front-ends &amp; Interaction </a:t>
            </a:r>
            <a:r>
              <a:rPr lang="en-US" sz="700" i="1">
                <a:solidFill>
                  <a:prstClr val="white"/>
                </a:solidFill>
              </a:rPr>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i="1">
                <a:solidFill>
                  <a:prstClr val="white"/>
                </a:solidFill>
              </a:rPr>
              <a:t>Las </a:t>
            </a:r>
            <a:r>
              <a:rPr lang="en-US" sz="700" i="1" err="1">
                <a:solidFill>
                  <a:prstClr val="white"/>
                </a:solidFill>
              </a:rPr>
              <a:t>fuens</a:t>
            </a:r>
            <a:r>
              <a:rPr lang="en-US" sz="700" i="1">
                <a:solidFill>
                  <a:prstClr val="white"/>
                </a:solidFill>
              </a:rPr>
              <a:t> de </a:t>
            </a:r>
            <a:r>
              <a:rPr lang="en-US" sz="700" i="1" err="1">
                <a:solidFill>
                  <a:prstClr val="white"/>
                </a:solidFill>
              </a:rPr>
              <a:t>interacción</a:t>
            </a:r>
            <a:r>
              <a:rPr lang="en-US" sz="700" i="1">
                <a:solidFill>
                  <a:prstClr val="white"/>
                </a:solidFill>
              </a:rPr>
              <a:t> con </a:t>
            </a:r>
            <a:r>
              <a:rPr lang="en-US" sz="700" i="1" err="1">
                <a:solidFill>
                  <a:prstClr val="white"/>
                </a:solidFill>
              </a:rPr>
              <a:t>agentes</a:t>
            </a:r>
            <a:r>
              <a:rPr lang="en-US" sz="700" i="1">
                <a:solidFill>
                  <a:prstClr val="white"/>
                </a:solidFill>
              </a:rPr>
              <a:t> </a:t>
            </a:r>
            <a:r>
              <a:rPr lang="en-US" sz="700" i="1" err="1">
                <a:solidFill>
                  <a:prstClr val="white"/>
                </a:solidFill>
              </a:rPr>
              <a:t>pueden</a:t>
            </a:r>
            <a:r>
              <a:rPr lang="en-US" sz="700" i="1">
                <a:solidFill>
                  <a:prstClr val="white"/>
                </a:solidFill>
              </a:rPr>
              <a:t> ser </a:t>
            </a:r>
            <a:r>
              <a:rPr lang="en-US" sz="700" i="1" err="1">
                <a:solidFill>
                  <a:prstClr val="white"/>
                </a:solidFill>
              </a:rPr>
              <a:t>diversas</a:t>
            </a:r>
            <a:endParaRPr lang="en-US" sz="700" i="1">
              <a:solidFill>
                <a:prstClr val="white"/>
              </a:solidFill>
            </a:endParaRPr>
          </a:p>
        </p:txBody>
      </p:sp>
      <p:sp>
        <p:nvSpPr>
          <p:cNvPr id="14" name="Rectángulo 3174">
            <a:extLst>
              <a:ext uri="{FF2B5EF4-FFF2-40B4-BE49-F238E27FC236}">
                <a16:creationId xmlns:a16="http://schemas.microsoft.com/office/drawing/2014/main" id="{29B13005-73F5-C057-F043-0DC1E4130AB3}"/>
              </a:ext>
            </a:extLst>
          </p:cNvPr>
          <p:cNvSpPr/>
          <p:nvPr/>
        </p:nvSpPr>
        <p:spPr>
          <a:xfrm>
            <a:off x="343315" y="840115"/>
            <a:ext cx="1609258" cy="4571040"/>
          </a:xfrm>
          <a:prstGeom prst="rect">
            <a:avLst/>
          </a:prstGeom>
          <a:solidFill>
            <a:schemeClr val="bg1"/>
          </a:solidFill>
          <a:ln w="12700" cap="flat">
            <a:solidFill>
              <a:srgbClr val="C00000"/>
            </a:solidFill>
            <a:prstDash val="solid"/>
            <a:miter lim="400000"/>
            <a:extLst>
              <a:ext uri="{C807C97D-BFC1-408E-A445-0C87EB9F89A2}">
                <ask:lineSketchStyleProps xmlns:ask="http://schemas.microsoft.com/office/drawing/2018/sketchyshapes">
                  <ask:type>
                    <ask:lineSketchNone/>
                  </ask:type>
                </ask:lineSketchStyleProps>
              </a:ext>
            </a:extLst>
          </a:ln>
          <a:effectLst/>
          <a:sp3d/>
        </p:spPr>
        <p:style>
          <a:lnRef idx="0">
            <a:scrgbClr r="0" g="0" b="0"/>
          </a:lnRef>
          <a:fillRef idx="0">
            <a:scrgbClr r="0" g="0" b="0"/>
          </a:fillRef>
          <a:effectRef idx="0">
            <a:scrgbClr r="0" g="0" b="0"/>
          </a:effectRef>
          <a:fontRef idx="none"/>
        </p:style>
        <p:txBody>
          <a:bodyPr rot="0" spcFirstLastPara="1" vert="horz" wrap="square" lIns="36000" tIns="0" rIns="36000" bIns="0" numCol="1" spcCol="38100" rtlCol="0" anchor="t">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effectLst/>
                <a:uLnTx/>
                <a:uFillTx/>
                <a:ea typeface="Calibri" panose="020F0502020204030204" pitchFamily="34" charset="0"/>
                <a:cs typeface="Calibri" panose="020F0502020204030204" pitchFamily="34" charset="0"/>
                <a:sym typeface="Helvetica Neue Medium"/>
              </a:rPr>
              <a:t>Business Domains</a:t>
            </a:r>
          </a:p>
        </p:txBody>
      </p:sp>
      <p:sp>
        <p:nvSpPr>
          <p:cNvPr id="18" name="Title 6">
            <a:extLst>
              <a:ext uri="{FF2B5EF4-FFF2-40B4-BE49-F238E27FC236}">
                <a16:creationId xmlns:a16="http://schemas.microsoft.com/office/drawing/2014/main" id="{56109608-59A6-C630-9CDE-DBF22CB21343}"/>
              </a:ext>
            </a:extLst>
          </p:cNvPr>
          <p:cNvSpPr txBox="1">
            <a:spLocks/>
          </p:cNvSpPr>
          <p:nvPr/>
        </p:nvSpPr>
        <p:spPr>
          <a:xfrm>
            <a:off x="143689" y="89916"/>
            <a:ext cx="11470166" cy="5333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noProof="0">
                <a:solidFill>
                  <a:srgbClr val="F14949"/>
                </a:solidFill>
                <a:latin typeface="Santander Headline" panose="020B0504020201020104"/>
              </a:rPr>
              <a:t>Blueprint Agentic Architecture</a:t>
            </a:r>
          </a:p>
        </p:txBody>
      </p:sp>
      <p:pic>
        <p:nvPicPr>
          <p:cNvPr id="20" name="Imagen 2" descr="NTT Data - Red Seguridad">
            <a:extLst>
              <a:ext uri="{FF2B5EF4-FFF2-40B4-BE49-F238E27FC236}">
                <a16:creationId xmlns:a16="http://schemas.microsoft.com/office/drawing/2014/main" id="{6E94B0A6-B69D-278E-2E72-DE432EA3D9EA}"/>
              </a:ext>
            </a:extLst>
          </p:cNvPr>
          <p:cNvPicPr>
            <a:picLocks noChangeAspect="1"/>
          </p:cNvPicPr>
          <p:nvPr/>
        </p:nvPicPr>
        <p:blipFill>
          <a:blip r:embed="rId3"/>
          <a:stretch>
            <a:fillRect/>
          </a:stretch>
        </p:blipFill>
        <p:spPr>
          <a:xfrm>
            <a:off x="10881313" y="-202669"/>
            <a:ext cx="1166998" cy="847775"/>
          </a:xfrm>
          <a:prstGeom prst="rect">
            <a:avLst/>
          </a:prstGeom>
        </p:spPr>
      </p:pic>
      <p:pic>
        <p:nvPicPr>
          <p:cNvPr id="21" name="Picture 20">
            <a:extLst>
              <a:ext uri="{FF2B5EF4-FFF2-40B4-BE49-F238E27FC236}">
                <a16:creationId xmlns:a16="http://schemas.microsoft.com/office/drawing/2014/main" id="{AEBF9E45-7497-EAEB-06B2-AC21B5A35F0A}"/>
              </a:ext>
            </a:extLst>
          </p:cNvPr>
          <p:cNvPicPr>
            <a:picLocks noChangeAspect="1"/>
          </p:cNvPicPr>
          <p:nvPr/>
        </p:nvPicPr>
        <p:blipFill>
          <a:blip r:embed="rId4"/>
          <a:srcRect r="22480"/>
          <a:stretch>
            <a:fillRect/>
          </a:stretch>
        </p:blipFill>
        <p:spPr>
          <a:xfrm>
            <a:off x="9081410" y="32335"/>
            <a:ext cx="1610515" cy="388493"/>
          </a:xfrm>
          <a:prstGeom prst="rect">
            <a:avLst/>
          </a:prstGeom>
        </p:spPr>
      </p:pic>
      <p:sp>
        <p:nvSpPr>
          <p:cNvPr id="1105" name="Rectangle 1029">
            <a:extLst>
              <a:ext uri="{FF2B5EF4-FFF2-40B4-BE49-F238E27FC236}">
                <a16:creationId xmlns:a16="http://schemas.microsoft.com/office/drawing/2014/main" id="{B1C3A6E7-B87B-B138-553D-CE44A4ABA94E}"/>
              </a:ext>
            </a:extLst>
          </p:cNvPr>
          <p:cNvSpPr/>
          <p:nvPr/>
        </p:nvSpPr>
        <p:spPr>
          <a:xfrm>
            <a:off x="8138885" y="1413587"/>
            <a:ext cx="3922585" cy="4003302"/>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EC0000"/>
                </a:solidFill>
                <a:effectLst/>
                <a:uLnTx/>
                <a:uFillTx/>
                <a:ea typeface="Calibri" panose="020F0502020204030204" pitchFamily="34" charset="0"/>
                <a:cs typeface="Calibri" panose="020F0502020204030204" pitchFamily="34" charset="0"/>
              </a:rPr>
              <a:t>     </a:t>
            </a:r>
            <a:r>
              <a:rPr kumimoji="0" lang="en-US" sz="1200" b="1" i="0" u="none" strike="noStrike" kern="1200" cap="none" spc="0" normalizeH="0" baseline="0" noProof="0" err="1">
                <a:ln>
                  <a:noFill/>
                </a:ln>
                <a:solidFill>
                  <a:srgbClr val="EC0000"/>
                </a:solidFill>
                <a:effectLst/>
                <a:uLnTx/>
                <a:uFillTx/>
                <a:ea typeface="Calibri" panose="020F0502020204030204" pitchFamily="34" charset="0"/>
                <a:cs typeface="Calibri" panose="020F0502020204030204" pitchFamily="34" charset="0"/>
              </a:rPr>
              <a:t>Capabilites</a:t>
            </a:r>
            <a:endParaRPr kumimoji="0" lang="en-US" sz="1200" b="1" i="0" u="none" strike="noStrike" kern="1200" cap="none" spc="0" normalizeH="0" baseline="0" noProof="0">
              <a:ln>
                <a:noFill/>
              </a:ln>
              <a:solidFill>
                <a:srgbClr val="EC0000"/>
              </a:solidFill>
              <a:effectLst/>
              <a:uLnTx/>
              <a:uFillTx/>
              <a:ea typeface="Calibri" panose="020F0502020204030204" pitchFamily="34" charset="0"/>
              <a:cs typeface="Calibri" panose="020F0502020204030204" pitchFamily="34" charset="0"/>
            </a:endParaRPr>
          </a:p>
        </p:txBody>
      </p:sp>
      <p:sp>
        <p:nvSpPr>
          <p:cNvPr id="1106" name="Rectangle 1029">
            <a:extLst>
              <a:ext uri="{FF2B5EF4-FFF2-40B4-BE49-F238E27FC236}">
                <a16:creationId xmlns:a16="http://schemas.microsoft.com/office/drawing/2014/main" id="{B785C9AC-4931-363B-DF11-1114DD385C99}"/>
              </a:ext>
            </a:extLst>
          </p:cNvPr>
          <p:cNvSpPr/>
          <p:nvPr/>
        </p:nvSpPr>
        <p:spPr>
          <a:xfrm>
            <a:off x="2383040" y="606114"/>
            <a:ext cx="5694886" cy="4810775"/>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ea typeface="Calibri" panose="020F0502020204030204" pitchFamily="34" charset="0"/>
                <a:cs typeface="Calibri" panose="020F0502020204030204" pitchFamily="34" charset="0"/>
              </a:rPr>
              <a:t>Agentic Platform – Agency Core</a:t>
            </a:r>
          </a:p>
        </p:txBody>
      </p:sp>
      <p:sp>
        <p:nvSpPr>
          <p:cNvPr id="1107" name="Rectangle 188">
            <a:extLst>
              <a:ext uri="{FF2B5EF4-FFF2-40B4-BE49-F238E27FC236}">
                <a16:creationId xmlns:a16="http://schemas.microsoft.com/office/drawing/2014/main" id="{01DE22D6-F1F3-69E0-C851-BF6B18D63D1F}"/>
              </a:ext>
            </a:extLst>
          </p:cNvPr>
          <p:cNvSpPr/>
          <p:nvPr/>
        </p:nvSpPr>
        <p:spPr>
          <a:xfrm>
            <a:off x="3253513" y="893089"/>
            <a:ext cx="1488857" cy="2443777"/>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noProof="0">
                <a:solidFill>
                  <a:prstClr val="white"/>
                </a:solidFill>
                <a:ea typeface="Calibri" panose="020F0502020204030204" pitchFamily="34" charset="0"/>
                <a:cs typeface="Calibri" panose="020F0502020204030204" pitchFamily="34" charset="0"/>
              </a:rPr>
              <a:t>Agentic</a:t>
            </a:r>
          </a:p>
        </p:txBody>
      </p:sp>
      <p:sp>
        <p:nvSpPr>
          <p:cNvPr id="1108" name="Rectángulo 3174">
            <a:extLst>
              <a:ext uri="{FF2B5EF4-FFF2-40B4-BE49-F238E27FC236}">
                <a16:creationId xmlns:a16="http://schemas.microsoft.com/office/drawing/2014/main" id="{2676D05D-56B9-6448-CCF4-1EED8555D43B}"/>
              </a:ext>
            </a:extLst>
          </p:cNvPr>
          <p:cNvSpPr/>
          <p:nvPr/>
        </p:nvSpPr>
        <p:spPr>
          <a:xfrm>
            <a:off x="3357144" y="1139514"/>
            <a:ext cx="1343479" cy="2159916"/>
          </a:xfrm>
          <a:prstGeom prst="rect">
            <a:avLst/>
          </a:prstGeom>
          <a:noFill/>
          <a:ln w="12700" cap="flat">
            <a:solidFill>
              <a:schemeClr val="bg1"/>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002A7F"/>
              </a:solidFill>
              <a:effectLst/>
              <a:uLnTx/>
              <a:uFillTx/>
              <a:ea typeface="Noto Serif" panose="02020502060505020204" pitchFamily="18" charset="0"/>
              <a:cs typeface="Noto Serif" panose="02020502060505020204" pitchFamily="18" charset="0"/>
              <a:sym typeface="Helvetica Neue Medium"/>
            </a:endParaRPr>
          </a:p>
        </p:txBody>
      </p:sp>
      <p:sp>
        <p:nvSpPr>
          <p:cNvPr id="1109" name="Rectángulo 22">
            <a:extLst>
              <a:ext uri="{FF2B5EF4-FFF2-40B4-BE49-F238E27FC236}">
                <a16:creationId xmlns:a16="http://schemas.microsoft.com/office/drawing/2014/main" id="{C2AD18C2-575E-BA09-7854-B2C35A5CDBF3}"/>
              </a:ext>
            </a:extLst>
          </p:cNvPr>
          <p:cNvSpPr/>
          <p:nvPr/>
        </p:nvSpPr>
        <p:spPr>
          <a:xfrm>
            <a:off x="8199622" y="1706638"/>
            <a:ext cx="3773302" cy="3623512"/>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25400" rIns="25400" bIns="25400" numCol="1" spcCol="38100" rtlCol="0" anchor="t">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lang="en-US" sz="1100" b="1" noProof="0">
                <a:solidFill>
                  <a:prstClr val="white"/>
                </a:solidFill>
                <a:ea typeface="Calibri" panose="020F0502020204030204" pitchFamily="34" charset="0"/>
                <a:cs typeface="Calibri" panose="020F0502020204030204" pitchFamily="34" charset="0"/>
                <a:sym typeface="Helvetica Neue Medium"/>
              </a:rPr>
              <a:t>Santander Business Domains</a:t>
            </a:r>
          </a:p>
        </p:txBody>
      </p:sp>
      <p:sp>
        <p:nvSpPr>
          <p:cNvPr id="1111" name="Rectangle 1110">
            <a:extLst>
              <a:ext uri="{FF2B5EF4-FFF2-40B4-BE49-F238E27FC236}">
                <a16:creationId xmlns:a16="http://schemas.microsoft.com/office/drawing/2014/main" id="{C0DAF1AB-4D30-387D-B788-F272EB4DD677}"/>
              </a:ext>
            </a:extLst>
          </p:cNvPr>
          <p:cNvSpPr/>
          <p:nvPr/>
        </p:nvSpPr>
        <p:spPr>
          <a:xfrm>
            <a:off x="502587" y="2314600"/>
            <a:ext cx="1260000" cy="1928612"/>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noProof="0">
                <a:solidFill>
                  <a:prstClr val="white"/>
                </a:solidFill>
                <a:ea typeface="Calibri" panose="020F0502020204030204" pitchFamily="34" charset="0"/>
                <a:cs typeface="Calibri" panose="020F0502020204030204" pitchFamily="34" charset="0"/>
              </a:rPr>
              <a:t>Flows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1" noProof="0">
              <a:solidFill>
                <a:prstClr val="white"/>
              </a:solidFill>
              <a:ea typeface="Calibri" panose="020F0502020204030204" pitchFamily="34" charset="0"/>
              <a:cs typeface="Calibri" panose="020F0502020204030204" pitchFamily="34" charset="0"/>
            </a:endParaRPr>
          </a:p>
          <a:p>
            <a:pPr algn="ctr">
              <a:defRPr/>
            </a:pPr>
            <a:r>
              <a:rPr lang="en-US" sz="700" i="1" noProof="0">
                <a:solidFill>
                  <a:prstClr val="white"/>
                </a:solidFill>
              </a:rPr>
              <a:t>Real-world enterprise processes —such as card dispute reconciliation, contract compliance review, or wealth management— require persistent agents capable of multi-step planning, tool use, and asynchronous execution.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ea typeface="+mn-ea"/>
              <a:cs typeface="+mn-cs"/>
            </a:endParaRPr>
          </a:p>
        </p:txBody>
      </p:sp>
      <p:sp>
        <p:nvSpPr>
          <p:cNvPr id="1112" name="Rectangle 188">
            <a:extLst>
              <a:ext uri="{FF2B5EF4-FFF2-40B4-BE49-F238E27FC236}">
                <a16:creationId xmlns:a16="http://schemas.microsoft.com/office/drawing/2014/main" id="{78DB4ABF-8E5A-D3CC-AEB7-1961BE28E7EC}"/>
              </a:ext>
            </a:extLst>
          </p:cNvPr>
          <p:cNvSpPr/>
          <p:nvPr/>
        </p:nvSpPr>
        <p:spPr>
          <a:xfrm>
            <a:off x="502587" y="4280246"/>
            <a:ext cx="1260000" cy="1064689"/>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noProof="0">
                <a:solidFill>
                  <a:prstClr val="white"/>
                </a:solidFill>
                <a:ea typeface="Calibri" panose="020F0502020204030204" pitchFamily="34" charset="0"/>
                <a:cs typeface="Calibri" panose="020F0502020204030204" pitchFamily="34" charset="0"/>
              </a:rPr>
              <a:t>Business Apps</a:t>
            </a:r>
          </a:p>
        </p:txBody>
      </p:sp>
      <p:sp>
        <p:nvSpPr>
          <p:cNvPr id="1147" name="Rectangle 1029">
            <a:extLst>
              <a:ext uri="{FF2B5EF4-FFF2-40B4-BE49-F238E27FC236}">
                <a16:creationId xmlns:a16="http://schemas.microsoft.com/office/drawing/2014/main" id="{22C8DA10-E094-6896-2ED7-311272CD78BF}"/>
              </a:ext>
            </a:extLst>
          </p:cNvPr>
          <p:cNvSpPr/>
          <p:nvPr/>
        </p:nvSpPr>
        <p:spPr>
          <a:xfrm>
            <a:off x="82906" y="5488832"/>
            <a:ext cx="11978564" cy="1172957"/>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C0000"/>
                </a:solidFill>
                <a:effectLst/>
                <a:uLnTx/>
                <a:uFillTx/>
                <a:ea typeface="Calibri" panose="020F0502020204030204" pitchFamily="34" charset="0"/>
                <a:cs typeface="Calibri" panose="020F0502020204030204" pitchFamily="34" charset="0"/>
              </a:rPr>
              <a:t>      Platform Operation &amp; </a:t>
            </a:r>
            <a:r>
              <a:rPr kumimoji="0" lang="en-US" sz="1050" b="1" i="0" u="none" strike="noStrike" kern="1200" cap="none" spc="0" normalizeH="0" baseline="0" noProof="0" err="1">
                <a:ln>
                  <a:noFill/>
                </a:ln>
                <a:solidFill>
                  <a:srgbClr val="EC0000"/>
                </a:solidFill>
                <a:effectLst/>
                <a:uLnTx/>
                <a:uFillTx/>
                <a:ea typeface="Calibri" panose="020F0502020204030204" pitchFamily="34" charset="0"/>
                <a:cs typeface="Calibri" panose="020F0502020204030204" pitchFamily="34" charset="0"/>
              </a:rPr>
              <a:t>LLMOps</a:t>
            </a:r>
            <a:endParaRPr kumimoji="0" lang="en-US" sz="1050" b="1" i="0" u="none" strike="noStrike" kern="1200" cap="none" spc="0" normalizeH="0" baseline="0" noProof="0">
              <a:ln>
                <a:noFill/>
              </a:ln>
              <a:solidFill>
                <a:srgbClr val="EC0000"/>
              </a:solidFill>
              <a:effectLst/>
              <a:uLnTx/>
              <a:uFillTx/>
              <a:ea typeface="Calibri" panose="020F0502020204030204" pitchFamily="34" charset="0"/>
              <a:cs typeface="Calibri" panose="020F0502020204030204" pitchFamily="34" charset="0"/>
            </a:endParaRPr>
          </a:p>
          <a:p>
            <a:pPr>
              <a:defRPr/>
            </a:pPr>
            <a:r>
              <a:rPr lang="en-US" sz="800" i="1" noProof="0">
                <a:solidFill>
                  <a:schemeClr val="tx1"/>
                </a:solidFill>
              </a:rPr>
              <a:t>       It ensures the life cycle, quality, cost control, traceability and that the computing remains under total control of Santander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1148" name="Rectangle 188">
            <a:extLst>
              <a:ext uri="{FF2B5EF4-FFF2-40B4-BE49-F238E27FC236}">
                <a16:creationId xmlns:a16="http://schemas.microsoft.com/office/drawing/2014/main" id="{31514E67-E740-A86F-16D9-075B44613AF3}"/>
              </a:ext>
            </a:extLst>
          </p:cNvPr>
          <p:cNvSpPr/>
          <p:nvPr/>
        </p:nvSpPr>
        <p:spPr>
          <a:xfrm>
            <a:off x="502587" y="952469"/>
            <a:ext cx="1260000" cy="396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0" rtlCol="0" anchor="ctr"/>
          <a:lstStyle/>
          <a:p>
            <a:pPr algn="ctr">
              <a:defRPr/>
            </a:pPr>
            <a:r>
              <a:rPr lang="en-US" sz="1100" b="1" noProof="0">
                <a:solidFill>
                  <a:prstClr val="white"/>
                </a:solidFill>
                <a:ea typeface="Calibri" panose="020F0502020204030204" pitchFamily="34" charset="0"/>
                <a:cs typeface="Calibri" panose="020F0502020204030204" pitchFamily="34" charset="0"/>
              </a:rPr>
              <a:t>Digital Channels</a:t>
            </a:r>
          </a:p>
          <a:p>
            <a:pPr algn="ctr">
              <a:defRPr/>
            </a:pPr>
            <a:r>
              <a:rPr lang="en-US" sz="700" i="1" noProof="0">
                <a:solidFill>
                  <a:prstClr val="white"/>
                </a:solidFill>
              </a:rPr>
              <a:t>Web  / Mobile / Chat</a:t>
            </a:r>
          </a:p>
        </p:txBody>
      </p:sp>
      <p:sp>
        <p:nvSpPr>
          <p:cNvPr id="1150" name="Rectangle 188">
            <a:extLst>
              <a:ext uri="{FF2B5EF4-FFF2-40B4-BE49-F238E27FC236}">
                <a16:creationId xmlns:a16="http://schemas.microsoft.com/office/drawing/2014/main" id="{8333B019-EEC3-A688-30E2-717B87225979}"/>
              </a:ext>
            </a:extLst>
          </p:cNvPr>
          <p:cNvSpPr/>
          <p:nvPr/>
        </p:nvSpPr>
        <p:spPr>
          <a:xfrm>
            <a:off x="2460940" y="893089"/>
            <a:ext cx="744097" cy="4464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Agentic Integration Layer</a:t>
            </a:r>
          </a:p>
        </p:txBody>
      </p:sp>
      <p:sp>
        <p:nvSpPr>
          <p:cNvPr id="1151" name="TextBox 151">
            <a:extLst>
              <a:ext uri="{FF2B5EF4-FFF2-40B4-BE49-F238E27FC236}">
                <a16:creationId xmlns:a16="http://schemas.microsoft.com/office/drawing/2014/main" id="{CB3811A0-6E22-C25F-FD4F-4239012F8970}"/>
              </a:ext>
            </a:extLst>
          </p:cNvPr>
          <p:cNvSpPr txBox="1"/>
          <p:nvPr/>
        </p:nvSpPr>
        <p:spPr>
          <a:xfrm>
            <a:off x="2432350" y="2080162"/>
            <a:ext cx="816814" cy="8463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700" b="0" i="1" u="none" strike="noStrike" kern="1200" cap="none" spc="0" normalizeH="0" baseline="0" noProof="0">
                <a:ln>
                  <a:noFill/>
                </a:ln>
                <a:solidFill>
                  <a:prstClr val="white"/>
                </a:solidFill>
                <a:effectLst/>
                <a:uLnTx/>
                <a:uFillTx/>
                <a:ea typeface="+mn-ea"/>
                <a:cs typeface="+mn-cs"/>
              </a:rPr>
              <a:t>Single point of entry where the user interacts with "Co-pilots" who understand the context of the business.</a:t>
            </a:r>
            <a:endParaRPr kumimoji="0" lang="en-US" sz="800" b="0" i="1" u="none" strike="noStrike" kern="1200" cap="none" spc="0" normalizeH="0" baseline="0" noProof="0">
              <a:ln>
                <a:noFill/>
              </a:ln>
              <a:solidFill>
                <a:prstClr val="white"/>
              </a:solidFill>
              <a:effectLst/>
              <a:uLnTx/>
              <a:uFillTx/>
              <a:ea typeface="+mn-ea"/>
              <a:cs typeface="+mn-cs"/>
            </a:endParaRPr>
          </a:p>
        </p:txBody>
      </p:sp>
      <p:sp>
        <p:nvSpPr>
          <p:cNvPr id="1152" name="Rectangle 1023">
            <a:extLst>
              <a:ext uri="{FF2B5EF4-FFF2-40B4-BE49-F238E27FC236}">
                <a16:creationId xmlns:a16="http://schemas.microsoft.com/office/drawing/2014/main" id="{5B421EE5-AB31-406D-128D-4F66AFF2210C}"/>
              </a:ext>
            </a:extLst>
          </p:cNvPr>
          <p:cNvSpPr/>
          <p:nvPr/>
        </p:nvSpPr>
        <p:spPr>
          <a:xfrm>
            <a:off x="658865" y="5869893"/>
            <a:ext cx="2628000" cy="721682"/>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noProof="0">
                <a:solidFill>
                  <a:prstClr val="white"/>
                </a:solidFill>
                <a:ea typeface="Calibri" panose="020F0502020204030204" pitchFamily="34" charset="0"/>
                <a:cs typeface="Calibri" panose="020F0502020204030204" pitchFamily="34" charset="0"/>
              </a:rPr>
              <a:t>Sovereignty and Portability</a:t>
            </a:r>
          </a:p>
          <a:p>
            <a:pPr algn="ctr">
              <a:defRPr/>
            </a:pPr>
            <a:endParaRPr lang="en-US" sz="800" i="1" noProof="0">
              <a:solidFill>
                <a:prstClr val="white"/>
              </a:solidFill>
            </a:endParaRPr>
          </a:p>
          <a:p>
            <a:pPr algn="ctr">
              <a:defRPr/>
            </a:pPr>
            <a:r>
              <a:rPr lang="en-US" sz="800" i="1" noProof="0">
                <a:solidFill>
                  <a:prstClr val="white"/>
                </a:solidFill>
              </a:rPr>
              <a:t>EKS/AKS/On-prem &amp; Cloud Native deployment. Auto-Scaling Platform (</a:t>
            </a:r>
            <a:r>
              <a:rPr lang="en-US" sz="800" i="1" noProof="0" err="1">
                <a:solidFill>
                  <a:prstClr val="white"/>
                </a:solidFill>
              </a:rPr>
              <a:t>IaaC</a:t>
            </a:r>
            <a:r>
              <a:rPr lang="en-US" sz="800" i="1" noProof="0">
                <a:solidFill>
                  <a:prstClr val="white"/>
                </a:solidFill>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ea typeface="+mn-ea"/>
              <a:cs typeface="+mn-cs"/>
            </a:endParaRPr>
          </a:p>
        </p:txBody>
      </p:sp>
      <p:sp>
        <p:nvSpPr>
          <p:cNvPr id="1153" name="Rectangle 188">
            <a:extLst>
              <a:ext uri="{FF2B5EF4-FFF2-40B4-BE49-F238E27FC236}">
                <a16:creationId xmlns:a16="http://schemas.microsoft.com/office/drawing/2014/main" id="{52D04E05-461D-EE42-A97D-DBA9BE0A3D21}"/>
              </a:ext>
            </a:extLst>
          </p:cNvPr>
          <p:cNvSpPr/>
          <p:nvPr/>
        </p:nvSpPr>
        <p:spPr>
          <a:xfrm>
            <a:off x="3259997" y="3399341"/>
            <a:ext cx="1488857" cy="195578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Internal Catalog</a:t>
            </a:r>
          </a:p>
          <a:p>
            <a:pPr algn="ctr">
              <a:defRPr/>
            </a:pPr>
            <a:r>
              <a:rPr lang="en-US" sz="600" noProof="0">
                <a:solidFill>
                  <a:prstClr val="white"/>
                </a:solidFill>
              </a:rPr>
              <a:t>A centralized discovery catalog avoids "Shadow AI." contains only the discovery metadata (who can use what)</a:t>
            </a:r>
            <a:endParaRPr kumimoji="0" lang="en-US" sz="11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endParaRPr>
          </a:p>
        </p:txBody>
      </p:sp>
      <p:sp>
        <p:nvSpPr>
          <p:cNvPr id="1154" name="Rectángulo 3174">
            <a:extLst>
              <a:ext uri="{FF2B5EF4-FFF2-40B4-BE49-F238E27FC236}">
                <a16:creationId xmlns:a16="http://schemas.microsoft.com/office/drawing/2014/main" id="{C0E36CD5-19E8-77AE-E171-4E90380DE402}"/>
              </a:ext>
            </a:extLst>
          </p:cNvPr>
          <p:cNvSpPr/>
          <p:nvPr/>
        </p:nvSpPr>
        <p:spPr>
          <a:xfrm>
            <a:off x="3401272" y="1150355"/>
            <a:ext cx="1250917" cy="2105090"/>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ea typeface="Calibri" panose="020F0502020204030204" pitchFamily="34" charset="0"/>
                <a:cs typeface="Calibri" panose="020F0502020204030204" pitchFamily="34" charset="0"/>
                <a:sym typeface="Helvetica Neue Medium"/>
              </a:rPr>
              <a:t>Framework</a:t>
            </a:r>
          </a:p>
        </p:txBody>
      </p:sp>
      <p:sp>
        <p:nvSpPr>
          <p:cNvPr id="1155" name="Rectangle 188">
            <a:extLst>
              <a:ext uri="{FF2B5EF4-FFF2-40B4-BE49-F238E27FC236}">
                <a16:creationId xmlns:a16="http://schemas.microsoft.com/office/drawing/2014/main" id="{4D78E44A-A5B2-5905-A0EE-BAEEC17EAAB4}"/>
              </a:ext>
            </a:extLst>
          </p:cNvPr>
          <p:cNvSpPr/>
          <p:nvPr/>
        </p:nvSpPr>
        <p:spPr>
          <a:xfrm>
            <a:off x="4795811" y="893089"/>
            <a:ext cx="1716782" cy="4464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Cognitive Gateway &amp; Trust Layer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noProof="0">
                <a:solidFill>
                  <a:prstClr val="white"/>
                </a:solidFill>
              </a:rPr>
              <a:t>A</a:t>
            </a:r>
            <a:r>
              <a:rPr kumimoji="0" lang="en-US" sz="600" b="0" i="0" u="none" strike="noStrike" kern="1200" cap="none" spc="0" normalizeH="0" baseline="0" noProof="0">
                <a:ln>
                  <a:noFill/>
                </a:ln>
                <a:solidFill>
                  <a:prstClr val="white"/>
                </a:solidFill>
                <a:effectLst/>
                <a:uLnTx/>
                <a:uFillTx/>
                <a:ea typeface="+mn-ea"/>
                <a:cs typeface="+mn-cs"/>
              </a:rPr>
              <a:t>ny decision goes through here</a:t>
            </a:r>
            <a:endParaRPr kumimoji="0" lang="en-US" sz="6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endParaRPr>
          </a:p>
        </p:txBody>
      </p:sp>
      <p:pic>
        <p:nvPicPr>
          <p:cNvPr id="1157" name="Imagem 12" descr="Ícone&#10;&#10;Descrição gerada automaticamente">
            <a:extLst>
              <a:ext uri="{FF2B5EF4-FFF2-40B4-BE49-F238E27FC236}">
                <a16:creationId xmlns:a16="http://schemas.microsoft.com/office/drawing/2014/main" id="{5B96215D-2910-64E5-AEBB-46AF3AC169A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3357145" y="864200"/>
            <a:ext cx="301506" cy="340191"/>
          </a:xfrm>
          <a:prstGeom prst="rect">
            <a:avLst/>
          </a:prstGeom>
        </p:spPr>
      </p:pic>
      <p:sp>
        <p:nvSpPr>
          <p:cNvPr id="1158" name="Rectangle 188">
            <a:extLst>
              <a:ext uri="{FF2B5EF4-FFF2-40B4-BE49-F238E27FC236}">
                <a16:creationId xmlns:a16="http://schemas.microsoft.com/office/drawing/2014/main" id="{ED0CF43C-4CCD-1B40-DFF2-918C0BE1CD43}"/>
              </a:ext>
            </a:extLst>
          </p:cNvPr>
          <p:cNvSpPr/>
          <p:nvPr/>
        </p:nvSpPr>
        <p:spPr>
          <a:xfrm>
            <a:off x="502587" y="1413587"/>
            <a:ext cx="1260000" cy="396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0" rtlCol="0" anchor="ctr"/>
          <a:lstStyle/>
          <a:p>
            <a:pPr marR="0" lvl="0" indent="0" algn="ctr" fontAlgn="auto">
              <a:lnSpc>
                <a:spcPct val="100000"/>
              </a:lnSpc>
              <a:spcBef>
                <a:spcPts val="0"/>
              </a:spcBef>
              <a:spcAft>
                <a:spcPts val="0"/>
              </a:spcAft>
              <a:buClrTx/>
              <a:buSzTx/>
              <a:buFontTx/>
              <a:buNone/>
              <a:tabLst/>
              <a:defRPr/>
            </a:pPr>
            <a:r>
              <a:rPr lang="en-US" sz="1100" b="1" noProof="0">
                <a:solidFill>
                  <a:prstClr val="white"/>
                </a:solidFill>
                <a:ea typeface="Calibri" panose="020F0502020204030204" pitchFamily="34" charset="0"/>
                <a:cs typeface="Calibri" panose="020F0502020204030204" pitchFamily="34" charset="0"/>
              </a:rPr>
              <a:t>Assisted Channels</a:t>
            </a:r>
          </a:p>
          <a:p>
            <a:pPr algn="ctr">
              <a:defRPr/>
            </a:pPr>
            <a:r>
              <a:rPr lang="en-US" sz="700" i="1" noProof="0">
                <a:solidFill>
                  <a:prstClr val="white"/>
                </a:solidFill>
              </a:rPr>
              <a:t>Contact Center / Branch</a:t>
            </a:r>
          </a:p>
        </p:txBody>
      </p:sp>
      <p:sp>
        <p:nvSpPr>
          <p:cNvPr id="1159" name="Rectangle 188">
            <a:extLst>
              <a:ext uri="{FF2B5EF4-FFF2-40B4-BE49-F238E27FC236}">
                <a16:creationId xmlns:a16="http://schemas.microsoft.com/office/drawing/2014/main" id="{9029688A-1863-4047-A8D6-6F0145032DC4}"/>
              </a:ext>
            </a:extLst>
          </p:cNvPr>
          <p:cNvSpPr/>
          <p:nvPr/>
        </p:nvSpPr>
        <p:spPr>
          <a:xfrm>
            <a:off x="502587" y="1868600"/>
            <a:ext cx="1260000" cy="396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1100" b="1" noProof="0">
                <a:solidFill>
                  <a:prstClr val="white"/>
                </a:solidFill>
                <a:ea typeface="Calibri" panose="020F0502020204030204" pitchFamily="34" charset="0"/>
                <a:cs typeface="Calibri" panose="020F0502020204030204" pitchFamily="34" charset="0"/>
              </a:rPr>
              <a:t>Corporate Apps</a:t>
            </a:r>
          </a:p>
        </p:txBody>
      </p:sp>
      <p:sp>
        <p:nvSpPr>
          <p:cNvPr id="1166" name="Rectangle 1023">
            <a:extLst>
              <a:ext uri="{FF2B5EF4-FFF2-40B4-BE49-F238E27FC236}">
                <a16:creationId xmlns:a16="http://schemas.microsoft.com/office/drawing/2014/main" id="{A3F8AC47-E9E5-4116-242E-E683FAC54721}"/>
              </a:ext>
            </a:extLst>
          </p:cNvPr>
          <p:cNvSpPr/>
          <p:nvPr/>
        </p:nvSpPr>
        <p:spPr>
          <a:xfrm>
            <a:off x="3357145" y="4380319"/>
            <a:ext cx="1296000" cy="46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Tool </a:t>
            </a:r>
            <a:r>
              <a:rPr kumimoji="0" lang="en-US" sz="600" b="1" i="0" u="none" strike="noStrike" kern="1200" cap="none" spc="0" normalizeH="0" baseline="0" noProof="0" err="1">
                <a:ln>
                  <a:noFill/>
                </a:ln>
                <a:solidFill>
                  <a:prstClr val="black"/>
                </a:solidFill>
                <a:effectLst/>
                <a:uLnTx/>
                <a:uFillTx/>
                <a:ea typeface="+mn-ea"/>
                <a:cs typeface="+mn-cs"/>
              </a:rPr>
              <a:t>Permisions</a:t>
            </a:r>
            <a:r>
              <a:rPr kumimoji="0" lang="en-US" sz="600" b="1" i="0" u="none" strike="noStrike" kern="1200" cap="none" spc="0" normalizeH="0" baseline="0" noProof="0">
                <a:ln>
                  <a:noFill/>
                </a:ln>
                <a:solidFill>
                  <a:prstClr val="black"/>
                </a:solidFill>
                <a:effectLst/>
                <a:uLnTx/>
                <a:uFillTx/>
                <a:ea typeface="+mn-ea"/>
                <a:cs typeface="+mn-cs"/>
              </a:rPr>
              <a:t> / Access</a:t>
            </a:r>
          </a:p>
          <a:p>
            <a:pPr lvl="0" algn="ctr">
              <a:defRPr/>
            </a:pPr>
            <a:r>
              <a:rPr lang="en-US" sz="600" noProof="0">
                <a:solidFill>
                  <a:prstClr val="black"/>
                </a:solidFill>
                <a:ea typeface="Calibri" panose="020F0502020204030204" pitchFamily="34" charset="0"/>
                <a:cs typeface="Calibri" panose="020F0502020204030204" pitchFamily="34" charset="0"/>
              </a:rPr>
              <a:t>Authorization Matrix (RBAC) that validates which agents can run specific tools and their quotas.</a:t>
            </a:r>
          </a:p>
        </p:txBody>
      </p:sp>
      <p:sp>
        <p:nvSpPr>
          <p:cNvPr id="1167" name="Rectangle 1023">
            <a:extLst>
              <a:ext uri="{FF2B5EF4-FFF2-40B4-BE49-F238E27FC236}">
                <a16:creationId xmlns:a16="http://schemas.microsoft.com/office/drawing/2014/main" id="{927914AC-ADE3-F407-B55E-32E1D5BBBAFE}"/>
              </a:ext>
            </a:extLst>
          </p:cNvPr>
          <p:cNvSpPr/>
          <p:nvPr/>
        </p:nvSpPr>
        <p:spPr>
          <a:xfrm>
            <a:off x="3357145" y="4875472"/>
            <a:ext cx="1296000" cy="43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Configurations</a:t>
            </a:r>
          </a:p>
          <a:p>
            <a:pPr lvl="0" algn="ctr">
              <a:defRPr/>
            </a:pPr>
            <a:r>
              <a:rPr lang="en-US" sz="600" noProof="0">
                <a:solidFill>
                  <a:prstClr val="black"/>
                </a:solidFill>
                <a:ea typeface="Calibri" panose="020F0502020204030204" pitchFamily="34" charset="0"/>
                <a:cs typeface="Calibri" panose="020F0502020204030204" pitchFamily="34" charset="0"/>
              </a:rPr>
              <a:t>Inference parameters and security policies by environment.</a:t>
            </a:r>
          </a:p>
        </p:txBody>
      </p:sp>
      <p:sp>
        <p:nvSpPr>
          <p:cNvPr id="1168" name="Rectangle 1023">
            <a:extLst>
              <a:ext uri="{FF2B5EF4-FFF2-40B4-BE49-F238E27FC236}">
                <a16:creationId xmlns:a16="http://schemas.microsoft.com/office/drawing/2014/main" id="{5A3E4A17-C105-4AB7-0B92-73570B755153}"/>
              </a:ext>
            </a:extLst>
          </p:cNvPr>
          <p:cNvSpPr/>
          <p:nvPr/>
        </p:nvSpPr>
        <p:spPr>
          <a:xfrm>
            <a:off x="3571259" y="1838353"/>
            <a:ext cx="1044000" cy="2337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Multi-Agents</a:t>
            </a:r>
          </a:p>
        </p:txBody>
      </p:sp>
      <p:sp>
        <p:nvSpPr>
          <p:cNvPr id="1169" name="Rectangle 1023">
            <a:extLst>
              <a:ext uri="{FF2B5EF4-FFF2-40B4-BE49-F238E27FC236}">
                <a16:creationId xmlns:a16="http://schemas.microsoft.com/office/drawing/2014/main" id="{BD473C41-0759-983D-CE0D-71E5EBD42BE5}"/>
              </a:ext>
            </a:extLst>
          </p:cNvPr>
          <p:cNvSpPr/>
          <p:nvPr/>
        </p:nvSpPr>
        <p:spPr>
          <a:xfrm>
            <a:off x="3571259" y="2132427"/>
            <a:ext cx="1044000" cy="3275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1" noProof="0">
                <a:solidFill>
                  <a:prstClr val="black"/>
                </a:solidFill>
              </a:rPr>
              <a:t>Blackboard</a:t>
            </a:r>
          </a:p>
          <a:p>
            <a:pPr lvl="0" algn="ctr">
              <a:defRPr/>
            </a:pPr>
            <a:r>
              <a:rPr lang="en-US" sz="600" noProof="0">
                <a:solidFill>
                  <a:prstClr val="black"/>
                </a:solidFill>
                <a:ea typeface="Calibri" panose="020F0502020204030204" pitchFamily="34" charset="0"/>
                <a:cs typeface="Calibri" panose="020F0502020204030204" pitchFamily="34" charset="0"/>
              </a:rPr>
              <a:t>Shared memory space for Multi-Agent collaboration.</a:t>
            </a:r>
          </a:p>
        </p:txBody>
      </p:sp>
      <p:sp>
        <p:nvSpPr>
          <p:cNvPr id="1170" name="Rectangle 1023">
            <a:extLst>
              <a:ext uri="{FF2B5EF4-FFF2-40B4-BE49-F238E27FC236}">
                <a16:creationId xmlns:a16="http://schemas.microsoft.com/office/drawing/2014/main" id="{79118A01-8BCC-E0AF-BB4B-154EEF189C91}"/>
              </a:ext>
            </a:extLst>
          </p:cNvPr>
          <p:cNvSpPr/>
          <p:nvPr/>
        </p:nvSpPr>
        <p:spPr>
          <a:xfrm>
            <a:off x="3571259" y="2520307"/>
            <a:ext cx="1044000" cy="2427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Agent Evaluation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noProof="0">
                <a:solidFill>
                  <a:prstClr val="black"/>
                </a:solidFill>
                <a:ea typeface="Calibri" panose="020F0502020204030204" pitchFamily="34" charset="0"/>
                <a:cs typeface="Calibri" panose="020F0502020204030204" pitchFamily="34" charset="0"/>
              </a:rPr>
              <a:t>Feedback/QA.</a:t>
            </a:r>
          </a:p>
        </p:txBody>
      </p:sp>
      <p:sp>
        <p:nvSpPr>
          <p:cNvPr id="1171" name="Rectangle 1023">
            <a:extLst>
              <a:ext uri="{FF2B5EF4-FFF2-40B4-BE49-F238E27FC236}">
                <a16:creationId xmlns:a16="http://schemas.microsoft.com/office/drawing/2014/main" id="{DDB6E3C1-E2CA-1070-063D-159351251270}"/>
              </a:ext>
            </a:extLst>
          </p:cNvPr>
          <p:cNvSpPr/>
          <p:nvPr/>
        </p:nvSpPr>
        <p:spPr>
          <a:xfrm>
            <a:off x="3571259" y="1188093"/>
            <a:ext cx="1044000" cy="3209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Agent Gateway</a:t>
            </a:r>
          </a:p>
          <a:p>
            <a:pPr algn="ctr">
              <a:defRPr/>
            </a:pPr>
            <a:r>
              <a:rPr lang="en-US" sz="600" noProof="0">
                <a:solidFill>
                  <a:prstClr val="black"/>
                </a:solidFill>
                <a:ea typeface="Calibri" panose="020F0502020204030204" pitchFamily="34" charset="0"/>
                <a:cs typeface="Calibri" panose="020F0502020204030204" pitchFamily="34" charset="0"/>
              </a:rPr>
              <a:t>Unified Entry Point for Orchestration.</a:t>
            </a:r>
          </a:p>
        </p:txBody>
      </p:sp>
      <p:sp>
        <p:nvSpPr>
          <p:cNvPr id="1172" name="Rectangle 1023">
            <a:extLst>
              <a:ext uri="{FF2B5EF4-FFF2-40B4-BE49-F238E27FC236}">
                <a16:creationId xmlns:a16="http://schemas.microsoft.com/office/drawing/2014/main" id="{1549F630-6381-4C4D-6607-4DAD80F9CD24}"/>
              </a:ext>
            </a:extLst>
          </p:cNvPr>
          <p:cNvSpPr/>
          <p:nvPr/>
        </p:nvSpPr>
        <p:spPr>
          <a:xfrm>
            <a:off x="3571259" y="1569364"/>
            <a:ext cx="1044000" cy="20867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Agent Coordination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noProof="0">
                <a:solidFill>
                  <a:prstClr val="black"/>
                </a:solidFill>
                <a:ea typeface="Calibri" panose="020F0502020204030204" pitchFamily="34" charset="0"/>
                <a:cs typeface="Calibri" panose="020F0502020204030204" pitchFamily="34" charset="0"/>
              </a:rPr>
              <a:t>Planning configuration.</a:t>
            </a:r>
          </a:p>
        </p:txBody>
      </p:sp>
      <p:sp>
        <p:nvSpPr>
          <p:cNvPr id="1173" name="Rectangle 1023">
            <a:extLst>
              <a:ext uri="{FF2B5EF4-FFF2-40B4-BE49-F238E27FC236}">
                <a16:creationId xmlns:a16="http://schemas.microsoft.com/office/drawing/2014/main" id="{40486968-4794-D291-D473-F26525B3E4AD}"/>
              </a:ext>
            </a:extLst>
          </p:cNvPr>
          <p:cNvSpPr/>
          <p:nvPr/>
        </p:nvSpPr>
        <p:spPr>
          <a:xfrm>
            <a:off x="3479288" y="5869893"/>
            <a:ext cx="2628000" cy="721682"/>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0" algn="ctr">
              <a:defRPr/>
            </a:pPr>
            <a:r>
              <a:rPr lang="en-US" sz="1100" b="1" noProof="0">
                <a:solidFill>
                  <a:prstClr val="white"/>
                </a:solidFill>
                <a:ea typeface="Calibri" panose="020F0502020204030204" pitchFamily="34" charset="0"/>
                <a:cs typeface="Calibri" panose="020F0502020204030204" pitchFamily="34" charset="0"/>
              </a:rPr>
              <a:t>Resilience &amp; </a:t>
            </a:r>
            <a:r>
              <a:rPr lang="en-US" sz="1100" b="1" noProof="0" err="1">
                <a:solidFill>
                  <a:prstClr val="white"/>
                </a:solidFill>
                <a:ea typeface="Calibri" panose="020F0502020204030204" pitchFamily="34" charset="0"/>
                <a:cs typeface="Calibri" panose="020F0502020204030204" pitchFamily="34" charset="0"/>
              </a:rPr>
              <a:t>LLMOps</a:t>
            </a:r>
            <a:endParaRPr lang="en-US" sz="1100" b="1" noProof="0">
              <a:solidFill>
                <a:prstClr val="white"/>
              </a:solidFill>
              <a:ea typeface="Calibri" panose="020F0502020204030204" pitchFamily="34" charset="0"/>
              <a:cs typeface="Calibri" panose="020F0502020204030204" pitchFamily="34" charset="0"/>
            </a:endParaRPr>
          </a:p>
          <a:p>
            <a:pPr lvl="0" algn="ctr">
              <a:defRPr/>
            </a:pPr>
            <a:endParaRPr lang="en-US" sz="800" b="1" noProof="0">
              <a:solidFill>
                <a:schemeClr val="bg1"/>
              </a:solidFill>
            </a:endParaRPr>
          </a:p>
          <a:p>
            <a:pPr algn="ctr">
              <a:defRPr/>
            </a:pPr>
            <a:r>
              <a:rPr lang="en-US" sz="800" i="1" noProof="0">
                <a:solidFill>
                  <a:prstClr val="white"/>
                </a:solidFill>
              </a:rPr>
              <a:t>Prompt Registry (Git-based), CI/CD Evaluation, Release Manager, Blue/Green Deployment, </a:t>
            </a:r>
            <a:r>
              <a:rPr lang="en-US" sz="800" i="1" noProof="0" err="1">
                <a:solidFill>
                  <a:prstClr val="white"/>
                </a:solidFill>
              </a:rPr>
              <a:t>Roolback</a:t>
            </a:r>
            <a:r>
              <a:rPr lang="en-US" sz="800" i="1" noProof="0">
                <a:solidFill>
                  <a:prstClr val="white"/>
                </a:solidFill>
              </a:rPr>
              <a:t>. Ensures operational continuity </a:t>
            </a:r>
          </a:p>
          <a:p>
            <a:pPr lvl="0" algn="ctr">
              <a:defRPr/>
            </a:pPr>
            <a:endParaRPr kumimoji="0" lang="en-US" sz="1100" b="1" i="0" u="none" strike="noStrike" kern="1200" cap="none" spc="0" normalizeH="0" baseline="0" noProof="0">
              <a:ln>
                <a:noFill/>
              </a:ln>
              <a:solidFill>
                <a:prstClr val="white"/>
              </a:solidFill>
              <a:effectLst/>
              <a:uLnTx/>
              <a:uFillTx/>
              <a:ea typeface="+mn-ea"/>
              <a:cs typeface="+mn-cs"/>
            </a:endParaRPr>
          </a:p>
        </p:txBody>
      </p:sp>
      <p:sp>
        <p:nvSpPr>
          <p:cNvPr id="1174" name="Rectangle 1023">
            <a:extLst>
              <a:ext uri="{FF2B5EF4-FFF2-40B4-BE49-F238E27FC236}">
                <a16:creationId xmlns:a16="http://schemas.microsoft.com/office/drawing/2014/main" id="{E1D954DF-D498-F66D-4454-6A3AD868FB2D}"/>
              </a:ext>
            </a:extLst>
          </p:cNvPr>
          <p:cNvSpPr/>
          <p:nvPr/>
        </p:nvSpPr>
        <p:spPr>
          <a:xfrm>
            <a:off x="6299711" y="5869893"/>
            <a:ext cx="2628000" cy="721682"/>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noProof="0">
                <a:solidFill>
                  <a:prstClr val="white"/>
                </a:solidFill>
                <a:ea typeface="Calibri" panose="020F0502020204030204" pitchFamily="34" charset="0"/>
                <a:cs typeface="Calibri" panose="020F0502020204030204" pitchFamily="34" charset="0"/>
              </a:rPr>
              <a:t>End-to-End Observability</a:t>
            </a:r>
          </a:p>
          <a:p>
            <a:pPr algn="ctr"/>
            <a:endParaRPr lang="en-US" sz="800" b="1" noProof="0">
              <a:solidFill>
                <a:schemeClr val="bg1"/>
              </a:solidFill>
            </a:endParaRPr>
          </a:p>
          <a:p>
            <a:pPr algn="ctr"/>
            <a:r>
              <a:rPr lang="en-US" sz="800" i="1" noProof="0">
                <a:solidFill>
                  <a:prstClr val="white"/>
                </a:solidFill>
              </a:rPr>
              <a:t>Traces/Cost/Risk (</a:t>
            </a:r>
            <a:r>
              <a:rPr lang="en-US" sz="800" i="1" noProof="0" err="1">
                <a:solidFill>
                  <a:prstClr val="white"/>
                </a:solidFill>
              </a:rPr>
              <a:t>OpenTelemetry</a:t>
            </a:r>
            <a:r>
              <a:rPr lang="en-US" sz="800" i="1" noProof="0">
                <a:solidFill>
                  <a:prstClr val="white"/>
                </a:solidFill>
              </a:rPr>
              <a:t>/Jaeger), FinOps, Performance Metrics</a:t>
            </a:r>
          </a:p>
          <a:p>
            <a:pPr algn="ctr"/>
            <a:endParaRPr lang="en-US" sz="800" b="1" noProof="0">
              <a:solidFill>
                <a:schemeClr val="bg1"/>
              </a:solidFill>
            </a:endParaRPr>
          </a:p>
        </p:txBody>
      </p:sp>
      <p:sp>
        <p:nvSpPr>
          <p:cNvPr id="1175" name="Rectangle 188">
            <a:extLst>
              <a:ext uri="{FF2B5EF4-FFF2-40B4-BE49-F238E27FC236}">
                <a16:creationId xmlns:a16="http://schemas.microsoft.com/office/drawing/2014/main" id="{0EE0413F-CC2E-D75E-FE4F-B4FFCAB37F56}"/>
              </a:ext>
            </a:extLst>
          </p:cNvPr>
          <p:cNvSpPr/>
          <p:nvPr/>
        </p:nvSpPr>
        <p:spPr>
          <a:xfrm>
            <a:off x="6574827" y="893089"/>
            <a:ext cx="1419867" cy="4464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noProof="0">
                <a:solidFill>
                  <a:prstClr val="white"/>
                </a:solidFill>
                <a:ea typeface="Calibri" panose="020F0502020204030204" pitchFamily="34" charset="0"/>
                <a:cs typeface="Calibri" panose="020F0502020204030204" pitchFamily="34" charset="0"/>
              </a:rPr>
              <a:t>Interoperability &amp; Control Layer</a:t>
            </a:r>
            <a:endParaRPr kumimoji="0" lang="en-US" sz="11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err="1">
                <a:ln>
                  <a:noFill/>
                </a:ln>
                <a:solidFill>
                  <a:prstClr val="white"/>
                </a:solidFill>
                <a:effectLst/>
                <a:uLnTx/>
                <a:uFillTx/>
                <a:ea typeface="+mn-ea"/>
                <a:cs typeface="+mn-cs"/>
              </a:rPr>
              <a:t>Standarizes</a:t>
            </a:r>
            <a:r>
              <a:rPr kumimoji="0" lang="en-US" sz="600" b="0" i="0" u="none" strike="noStrike" kern="1200" cap="none" spc="0" normalizeH="0" baseline="0" noProof="0">
                <a:ln>
                  <a:noFill/>
                </a:ln>
                <a:solidFill>
                  <a:prstClr val="white"/>
                </a:solidFill>
                <a:effectLst/>
                <a:uLnTx/>
                <a:uFillTx/>
                <a:ea typeface="+mn-ea"/>
                <a:cs typeface="+mn-cs"/>
              </a:rPr>
              <a:t> communication with internal tools/APIs and prevents vendor lock-in</a:t>
            </a:r>
            <a:endParaRPr kumimoji="0" lang="en-US" sz="6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endParaRPr>
          </a:p>
        </p:txBody>
      </p:sp>
      <p:grpSp>
        <p:nvGrpSpPr>
          <p:cNvPr id="1176" name="Grupo 37">
            <a:extLst>
              <a:ext uri="{FF2B5EF4-FFF2-40B4-BE49-F238E27FC236}">
                <a16:creationId xmlns:a16="http://schemas.microsoft.com/office/drawing/2014/main" id="{1A6698EC-150D-FD69-68D3-C2D144E657AE}"/>
              </a:ext>
            </a:extLst>
          </p:cNvPr>
          <p:cNvGrpSpPr/>
          <p:nvPr/>
        </p:nvGrpSpPr>
        <p:grpSpPr>
          <a:xfrm>
            <a:off x="6621177" y="1572122"/>
            <a:ext cx="1335643" cy="3719067"/>
            <a:chOff x="4960582" y="1748435"/>
            <a:chExt cx="1335643" cy="3719067"/>
          </a:xfrm>
          <a:effectLst>
            <a:outerShdw blurRad="50800" dist="38100" dir="2700000" algn="tl" rotWithShape="0">
              <a:prstClr val="black">
                <a:alpha val="40000"/>
              </a:prstClr>
            </a:outerShdw>
          </a:effectLst>
        </p:grpSpPr>
        <p:sp>
          <p:nvSpPr>
            <p:cNvPr id="1177" name="Rectangle 1023">
              <a:extLst>
                <a:ext uri="{FF2B5EF4-FFF2-40B4-BE49-F238E27FC236}">
                  <a16:creationId xmlns:a16="http://schemas.microsoft.com/office/drawing/2014/main" id="{5050BEA9-8332-7B73-9BE7-51F836E8B205}"/>
                </a:ext>
              </a:extLst>
            </p:cNvPr>
            <p:cNvSpPr/>
            <p:nvPr/>
          </p:nvSpPr>
          <p:spPr>
            <a:xfrm>
              <a:off x="4960582" y="1748435"/>
              <a:ext cx="1330033" cy="7584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Tool Registry &amp; Schema Store</a:t>
              </a:r>
            </a:p>
            <a:p>
              <a:pPr algn="ctr">
                <a:defRPr/>
              </a:pPr>
              <a:r>
                <a:rPr lang="en-US" sz="600" noProof="0">
                  <a:solidFill>
                    <a:prstClr val="black"/>
                  </a:solidFill>
                  <a:ea typeface="Calibri" panose="020F0502020204030204" pitchFamily="34" charset="0"/>
                  <a:cs typeface="Calibri" panose="020F0502020204030204" pitchFamily="34" charset="0"/>
                </a:rPr>
                <a:t>Central repository of interface contracts (API/MCP) with technical schemas (Swagger/</a:t>
              </a:r>
              <a:r>
                <a:rPr lang="en-US" sz="600" noProof="0" err="1">
                  <a:solidFill>
                    <a:prstClr val="black"/>
                  </a:solidFill>
                  <a:ea typeface="Calibri" panose="020F0502020204030204" pitchFamily="34" charset="0"/>
                  <a:cs typeface="Calibri" panose="020F0502020204030204" pitchFamily="34" charset="0"/>
                </a:rPr>
                <a:t>OpenAPI</a:t>
              </a:r>
              <a:r>
                <a:rPr lang="en-US" sz="600" noProof="0">
                  <a:solidFill>
                    <a:prstClr val="black"/>
                  </a:solidFill>
                  <a:ea typeface="Calibri" panose="020F0502020204030204" pitchFamily="34" charset="0"/>
                  <a:cs typeface="Calibri" panose="020F0502020204030204" pitchFamily="34" charset="0"/>
                </a:rPr>
                <a:t>/MCP JSONs) for secure and typed integration.</a:t>
              </a:r>
            </a:p>
          </p:txBody>
        </p:sp>
        <p:sp>
          <p:nvSpPr>
            <p:cNvPr id="1178" name="Rectangle 1023">
              <a:extLst>
                <a:ext uri="{FF2B5EF4-FFF2-40B4-BE49-F238E27FC236}">
                  <a16:creationId xmlns:a16="http://schemas.microsoft.com/office/drawing/2014/main" id="{F348D34E-EA89-ECBF-9286-0CE4DC0BEBC5}"/>
                </a:ext>
              </a:extLst>
            </p:cNvPr>
            <p:cNvSpPr/>
            <p:nvPr/>
          </p:nvSpPr>
          <p:spPr>
            <a:xfrm>
              <a:off x="4966192" y="4829428"/>
              <a:ext cx="1330033" cy="63807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Agency Capabilities (A2A)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700" noProof="0">
                  <a:solidFill>
                    <a:prstClr val="black"/>
                  </a:solidFill>
                  <a:ea typeface="Calibri" panose="020F0502020204030204" pitchFamily="34" charset="0"/>
                  <a:cs typeface="Calibri" panose="020F0502020204030204" pitchFamily="34" charset="0"/>
                </a:rPr>
                <a:t>Service Mesh / Event Bus</a:t>
              </a:r>
            </a:p>
            <a:p>
              <a:pPr algn="ctr">
                <a:defRPr/>
              </a:pPr>
              <a:r>
                <a:rPr lang="en-US" sz="600" noProof="0">
                  <a:solidFill>
                    <a:prstClr val="black"/>
                  </a:solidFill>
                  <a:ea typeface="Calibri" panose="020F0502020204030204" pitchFamily="34" charset="0"/>
                  <a:cs typeface="Calibri" panose="020F0502020204030204" pitchFamily="34" charset="0"/>
                </a:rPr>
                <a:t>Kafka backbone for event-driven and A2A (Agent-to-Agent) coordination.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1179" name="Rectangle 1023">
              <a:extLst>
                <a:ext uri="{FF2B5EF4-FFF2-40B4-BE49-F238E27FC236}">
                  <a16:creationId xmlns:a16="http://schemas.microsoft.com/office/drawing/2014/main" id="{70C4D7EF-11CF-8605-4F05-FCA97C6BA4A1}"/>
                </a:ext>
              </a:extLst>
            </p:cNvPr>
            <p:cNvSpPr/>
            <p:nvPr/>
          </p:nvSpPr>
          <p:spPr>
            <a:xfrm>
              <a:off x="4966192" y="4283325"/>
              <a:ext cx="1330033" cy="45243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MCP Proxy / Tool Layer</a:t>
              </a:r>
            </a:p>
            <a:p>
              <a:pPr algn="ctr">
                <a:defRPr/>
              </a:pPr>
              <a:r>
                <a:rPr lang="en-US" sz="600" noProof="0">
                  <a:solidFill>
                    <a:prstClr val="black"/>
                  </a:solidFill>
                  <a:ea typeface="Calibri" panose="020F0502020204030204" pitchFamily="34" charset="0"/>
                  <a:cs typeface="Calibri" panose="020F0502020204030204" pitchFamily="34" charset="0"/>
                </a:rPr>
                <a:t>Standard Tool Servers  &amp; Secure Execution.</a:t>
              </a:r>
              <a:endPar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1180" name="Rectangle 1023">
              <a:extLst>
                <a:ext uri="{FF2B5EF4-FFF2-40B4-BE49-F238E27FC236}">
                  <a16:creationId xmlns:a16="http://schemas.microsoft.com/office/drawing/2014/main" id="{797336ED-7875-0C12-FDFF-2231CC2FD5AA}"/>
                </a:ext>
              </a:extLst>
            </p:cNvPr>
            <p:cNvSpPr/>
            <p:nvPr/>
          </p:nvSpPr>
          <p:spPr>
            <a:xfrm>
              <a:off x="4963123" y="3227493"/>
              <a:ext cx="1330033" cy="9621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Knowledge &amp; Memory</a:t>
              </a:r>
            </a:p>
            <a:p>
              <a:pPr lvl="0" algn="ctr" defTabSz="412750">
                <a:defRPr/>
              </a:pPr>
              <a:r>
                <a:rPr lang="en-US" sz="600" i="1" noProof="0">
                  <a:solidFill>
                    <a:schemeClr val="tx1"/>
                  </a:solidFill>
                </a:rPr>
                <a:t>Hybrid RAG (Vector + Graph) for long-term context.</a:t>
              </a:r>
              <a:endParaRPr kumimoji="0" lang="en-US" sz="500" i="1"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1181" name="Rectangle 1023">
              <a:extLst>
                <a:ext uri="{FF2B5EF4-FFF2-40B4-BE49-F238E27FC236}">
                  <a16:creationId xmlns:a16="http://schemas.microsoft.com/office/drawing/2014/main" id="{C674A307-501F-7072-FC52-31446FF823ED}"/>
                </a:ext>
              </a:extLst>
            </p:cNvPr>
            <p:cNvSpPr/>
            <p:nvPr/>
          </p:nvSpPr>
          <p:spPr>
            <a:xfrm>
              <a:off x="4963123" y="2600580"/>
              <a:ext cx="1330033" cy="5332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LLM Gateway Models &amp; Training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noProof="0">
                  <a:solidFill>
                    <a:prstClr val="black"/>
                  </a:solidFill>
                  <a:ea typeface="Calibri" panose="020F0502020204030204" pitchFamily="34" charset="0"/>
                  <a:cs typeface="Calibri" panose="020F0502020204030204" pitchFamily="34" charset="0"/>
                </a:rPr>
                <a:t>Dynamic decision based on cost, latency, complexity, fallback.</a:t>
              </a:r>
              <a:endParaRPr kumimoji="0" lang="en-US" sz="60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grpSp>
      <p:sp>
        <p:nvSpPr>
          <p:cNvPr id="1183" name="Rectángulo 3174">
            <a:extLst>
              <a:ext uri="{FF2B5EF4-FFF2-40B4-BE49-F238E27FC236}">
                <a16:creationId xmlns:a16="http://schemas.microsoft.com/office/drawing/2014/main" id="{62476857-29AC-96A9-3AF5-B15C9FBDAACC}"/>
              </a:ext>
            </a:extLst>
          </p:cNvPr>
          <p:cNvSpPr/>
          <p:nvPr/>
        </p:nvSpPr>
        <p:spPr>
          <a:xfrm>
            <a:off x="8556317" y="2012949"/>
            <a:ext cx="3365808" cy="3224533"/>
          </a:xfrm>
          <a:prstGeom prst="rect">
            <a:avLst/>
          </a:prstGeom>
          <a:solidFill>
            <a:schemeClr val="bg1"/>
          </a:solidFill>
          <a:ln w="12700" cap="flat">
            <a:solidFill>
              <a:srgbClr val="C00000"/>
            </a:solidFill>
            <a:prstDash val="solid"/>
            <a:miter lim="400000"/>
            <a:extLst>
              <a:ext uri="{C807C97D-BFC1-408E-A445-0C87EB9F89A2}">
                <ask:lineSketchStyleProps xmlns:ask="http://schemas.microsoft.com/office/drawing/2018/sketchyshapes">
                  <ask:type>
                    <ask:lineSketchNone/>
                  </ask:type>
                </ask:lineSketchStyleProps>
              </a:ext>
            </a:extLst>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effectLst/>
                <a:uLnTx/>
                <a:uFillTx/>
                <a:ea typeface="Calibri" panose="020F0502020204030204" pitchFamily="34" charset="0"/>
                <a:cs typeface="Calibri" panose="020F0502020204030204" pitchFamily="34" charset="0"/>
                <a:sym typeface="Helvetica Neue Medium"/>
              </a:rPr>
              <a:t>Business Backend Capabilities</a:t>
            </a:r>
          </a:p>
        </p:txBody>
      </p:sp>
      <p:sp>
        <p:nvSpPr>
          <p:cNvPr id="1184" name="Rectángulo 3174">
            <a:extLst>
              <a:ext uri="{FF2B5EF4-FFF2-40B4-BE49-F238E27FC236}">
                <a16:creationId xmlns:a16="http://schemas.microsoft.com/office/drawing/2014/main" id="{80E4D73A-8249-1682-F1D1-5D9E35C10AEC}"/>
              </a:ext>
            </a:extLst>
          </p:cNvPr>
          <p:cNvSpPr/>
          <p:nvPr/>
        </p:nvSpPr>
        <p:spPr>
          <a:xfrm>
            <a:off x="8680058" y="2412435"/>
            <a:ext cx="3148861" cy="533244"/>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ea typeface="Calibri" panose="020F0502020204030204" pitchFamily="34" charset="0"/>
                <a:cs typeface="Calibri" panose="020F0502020204030204" pitchFamily="34" charset="0"/>
                <a:sym typeface="Helvetica Neue Medium"/>
              </a:rPr>
              <a:t>Models </a:t>
            </a:r>
          </a:p>
          <a:p>
            <a:pPr marL="0" marR="0" lvl="0" indent="0" algn="ctr" defTabSz="412750" rtl="0" eaLnBrk="1" fontAlgn="auto" latinLnBrk="0" hangingPunct="1">
              <a:lnSpc>
                <a:spcPct val="100000"/>
              </a:lnSpc>
              <a:spcBef>
                <a:spcPts val="0"/>
              </a:spcBef>
              <a:spcAft>
                <a:spcPts val="0"/>
              </a:spcAft>
              <a:buClrTx/>
              <a:buSzTx/>
              <a:buFontTx/>
              <a:buNone/>
              <a:tabLst/>
              <a:defRPr/>
            </a:pPr>
            <a:r>
              <a:rPr lang="en-US" sz="800" b="1" noProof="0">
                <a:solidFill>
                  <a:srgbClr val="C00000"/>
                </a:solidFill>
                <a:ea typeface="Calibri" panose="020F0502020204030204" pitchFamily="34" charset="0"/>
                <a:cs typeface="Calibri" panose="020F0502020204030204" pitchFamily="34" charset="0"/>
                <a:sym typeface="Helvetica Neue Medium"/>
              </a:rPr>
              <a:t>Ecosystem</a:t>
            </a:r>
            <a:endParaRPr kumimoji="0" lang="en-US" sz="800" b="1" i="0" u="none" strike="noStrike" kern="1200" cap="none" spc="0" normalizeH="0" baseline="0" noProof="0">
              <a:ln>
                <a:noFill/>
              </a:ln>
              <a:solidFill>
                <a:srgbClr val="C00000"/>
              </a:solidFill>
              <a:effectLst/>
              <a:uLnTx/>
              <a:uFillTx/>
              <a:ea typeface="Calibri" panose="020F0502020204030204" pitchFamily="34" charset="0"/>
              <a:cs typeface="Calibri" panose="020F0502020204030204" pitchFamily="34" charset="0"/>
              <a:sym typeface="Helvetica Neue Medium"/>
            </a:endParaRPr>
          </a:p>
        </p:txBody>
      </p:sp>
      <p:sp>
        <p:nvSpPr>
          <p:cNvPr id="1185" name="Rectángulo 3174">
            <a:extLst>
              <a:ext uri="{FF2B5EF4-FFF2-40B4-BE49-F238E27FC236}">
                <a16:creationId xmlns:a16="http://schemas.microsoft.com/office/drawing/2014/main" id="{D7B921B0-349D-D96A-BC1E-AADB39FADEE1}"/>
              </a:ext>
            </a:extLst>
          </p:cNvPr>
          <p:cNvSpPr/>
          <p:nvPr/>
        </p:nvSpPr>
        <p:spPr>
          <a:xfrm>
            <a:off x="8676106" y="3137988"/>
            <a:ext cx="3170379" cy="533244"/>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ea typeface="Calibri" panose="020F0502020204030204" pitchFamily="34" charset="0"/>
                <a:cs typeface="Calibri" panose="020F0502020204030204" pitchFamily="34" charset="0"/>
                <a:sym typeface="Helvetica Neue Medium"/>
              </a:rPr>
              <a:t>Knowledge</a:t>
            </a:r>
          </a:p>
          <a:p>
            <a:pPr marL="0" marR="0" lvl="0" indent="0" algn="ctr" defTabSz="412750" rtl="0" eaLnBrk="1" fontAlgn="auto" latinLnBrk="0" hangingPunct="1">
              <a:lnSpc>
                <a:spcPct val="100000"/>
              </a:lnSpc>
              <a:spcBef>
                <a:spcPts val="0"/>
              </a:spcBef>
              <a:spcAft>
                <a:spcPts val="0"/>
              </a:spcAft>
              <a:buClrTx/>
              <a:buSzTx/>
              <a:buFontTx/>
              <a:buNone/>
              <a:tabLst/>
              <a:defRPr/>
            </a:pPr>
            <a:r>
              <a:rPr lang="en-US" sz="800" b="1" noProof="0">
                <a:solidFill>
                  <a:srgbClr val="C00000"/>
                </a:solidFill>
                <a:ea typeface="Calibri" panose="020F0502020204030204" pitchFamily="34" charset="0"/>
                <a:cs typeface="Calibri" panose="020F0502020204030204" pitchFamily="34" charset="0"/>
                <a:sym typeface="Helvetica Neue Medium"/>
              </a:rPr>
              <a:t>&amp; Data</a:t>
            </a:r>
            <a:endParaRPr kumimoji="0" lang="en-US" sz="800" b="1" i="0" u="none" strike="noStrike" kern="1200" cap="none" spc="0" normalizeH="0" baseline="0" noProof="0">
              <a:ln>
                <a:noFill/>
              </a:ln>
              <a:solidFill>
                <a:srgbClr val="C00000"/>
              </a:solidFill>
              <a:effectLst/>
              <a:uLnTx/>
              <a:uFillTx/>
              <a:ea typeface="Calibri" panose="020F0502020204030204" pitchFamily="34" charset="0"/>
              <a:cs typeface="Calibri" panose="020F0502020204030204" pitchFamily="34" charset="0"/>
              <a:sym typeface="Helvetica Neue Medium"/>
            </a:endParaRPr>
          </a:p>
        </p:txBody>
      </p:sp>
      <p:sp>
        <p:nvSpPr>
          <p:cNvPr id="1186" name="Rectángulo 3174">
            <a:extLst>
              <a:ext uri="{FF2B5EF4-FFF2-40B4-BE49-F238E27FC236}">
                <a16:creationId xmlns:a16="http://schemas.microsoft.com/office/drawing/2014/main" id="{651342BB-C27E-3D36-EB2C-AB8281450641}"/>
              </a:ext>
            </a:extLst>
          </p:cNvPr>
          <p:cNvSpPr/>
          <p:nvPr/>
        </p:nvSpPr>
        <p:spPr>
          <a:xfrm>
            <a:off x="8658541" y="3805870"/>
            <a:ext cx="3170379" cy="692425"/>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ea typeface="Calibri" panose="020F0502020204030204" pitchFamily="34" charset="0"/>
                <a:cs typeface="Calibri" panose="020F0502020204030204" pitchFamily="34" charset="0"/>
                <a:sym typeface="Helvetica Neue Medium"/>
              </a:rPr>
              <a:t>Tools</a:t>
            </a:r>
          </a:p>
        </p:txBody>
      </p:sp>
      <p:sp>
        <p:nvSpPr>
          <p:cNvPr id="1187" name="Rectángulo 3174">
            <a:extLst>
              <a:ext uri="{FF2B5EF4-FFF2-40B4-BE49-F238E27FC236}">
                <a16:creationId xmlns:a16="http://schemas.microsoft.com/office/drawing/2014/main" id="{85BCE279-00CB-92DF-F1D3-558AC7D6BC35}"/>
              </a:ext>
            </a:extLst>
          </p:cNvPr>
          <p:cNvSpPr/>
          <p:nvPr/>
        </p:nvSpPr>
        <p:spPr>
          <a:xfrm>
            <a:off x="8671101" y="4609523"/>
            <a:ext cx="3170379" cy="573266"/>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ea typeface="Calibri" panose="020F0502020204030204" pitchFamily="34" charset="0"/>
                <a:cs typeface="Calibri" panose="020F0502020204030204" pitchFamily="34" charset="0"/>
                <a:sym typeface="Helvetica Neue Medium"/>
              </a:rPr>
              <a:t>Agency</a:t>
            </a:r>
          </a:p>
        </p:txBody>
      </p:sp>
      <p:sp>
        <p:nvSpPr>
          <p:cNvPr id="1188" name="Rectangle 1023">
            <a:extLst>
              <a:ext uri="{FF2B5EF4-FFF2-40B4-BE49-F238E27FC236}">
                <a16:creationId xmlns:a16="http://schemas.microsoft.com/office/drawing/2014/main" id="{D3A53E4B-1017-8395-AB3F-7A4AFCBEDE5B}"/>
              </a:ext>
            </a:extLst>
          </p:cNvPr>
          <p:cNvSpPr/>
          <p:nvPr/>
        </p:nvSpPr>
        <p:spPr>
          <a:xfrm>
            <a:off x="9893186" y="696521"/>
            <a:ext cx="1983360" cy="4429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ea typeface="Calibri" panose="020F0502020204030204" pitchFamily="34" charset="0"/>
                <a:cs typeface="Calibri" panose="020F0502020204030204" pitchFamily="34" charset="0"/>
              </a:rPr>
              <a:t>Hyperscaler</a:t>
            </a:r>
            <a:r>
              <a:rPr kumimoji="0" lang="en-US" sz="9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 Large Language Models (LLM)</a:t>
            </a:r>
          </a:p>
        </p:txBody>
      </p:sp>
      <p:sp>
        <p:nvSpPr>
          <p:cNvPr id="1189" name="Rectangle 1023">
            <a:extLst>
              <a:ext uri="{FF2B5EF4-FFF2-40B4-BE49-F238E27FC236}">
                <a16:creationId xmlns:a16="http://schemas.microsoft.com/office/drawing/2014/main" id="{0FC2B61C-54A6-34E2-C2AC-4C376F8D0105}"/>
              </a:ext>
            </a:extLst>
          </p:cNvPr>
          <p:cNvSpPr/>
          <p:nvPr/>
        </p:nvSpPr>
        <p:spPr>
          <a:xfrm>
            <a:off x="9000993" y="2697716"/>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Custom Models</a:t>
            </a:r>
          </a:p>
        </p:txBody>
      </p:sp>
      <p:sp>
        <p:nvSpPr>
          <p:cNvPr id="1190" name="Rectangle 1023">
            <a:extLst>
              <a:ext uri="{FF2B5EF4-FFF2-40B4-BE49-F238E27FC236}">
                <a16:creationId xmlns:a16="http://schemas.microsoft.com/office/drawing/2014/main" id="{8A08BC44-BAD6-DB5A-DB25-EB110E67F2FD}"/>
              </a:ext>
            </a:extLst>
          </p:cNvPr>
          <p:cNvSpPr/>
          <p:nvPr/>
        </p:nvSpPr>
        <p:spPr>
          <a:xfrm>
            <a:off x="9000993" y="2462788"/>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Finetuning</a:t>
            </a:r>
          </a:p>
        </p:txBody>
      </p:sp>
      <p:sp>
        <p:nvSpPr>
          <p:cNvPr id="1191" name="Rectangle 1023">
            <a:extLst>
              <a:ext uri="{FF2B5EF4-FFF2-40B4-BE49-F238E27FC236}">
                <a16:creationId xmlns:a16="http://schemas.microsoft.com/office/drawing/2014/main" id="{124EE39F-7CE9-C6DB-16F3-B155C8924A89}"/>
              </a:ext>
            </a:extLst>
          </p:cNvPr>
          <p:cNvSpPr/>
          <p:nvPr/>
        </p:nvSpPr>
        <p:spPr>
          <a:xfrm>
            <a:off x="9939325" y="2570792"/>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1" noProof="0">
                <a:solidFill>
                  <a:prstClr val="black"/>
                </a:solidFill>
                <a:ea typeface="Calibri" panose="020F0502020204030204" pitchFamily="34" charset="0"/>
                <a:cs typeface="Calibri" panose="020F0502020204030204" pitchFamily="34" charset="0"/>
              </a:rPr>
              <a:t>Prompts</a:t>
            </a:r>
            <a:endPar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1192" name="Rectangle 1023">
            <a:extLst>
              <a:ext uri="{FF2B5EF4-FFF2-40B4-BE49-F238E27FC236}">
                <a16:creationId xmlns:a16="http://schemas.microsoft.com/office/drawing/2014/main" id="{045FDC94-17C0-4206-74DF-925E09E3700A}"/>
              </a:ext>
            </a:extLst>
          </p:cNvPr>
          <p:cNvSpPr/>
          <p:nvPr/>
        </p:nvSpPr>
        <p:spPr>
          <a:xfrm>
            <a:off x="8972419" y="3196192"/>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RAG</a:t>
            </a:r>
          </a:p>
        </p:txBody>
      </p:sp>
      <p:sp>
        <p:nvSpPr>
          <p:cNvPr id="1193" name="Rectangle 1023">
            <a:extLst>
              <a:ext uri="{FF2B5EF4-FFF2-40B4-BE49-F238E27FC236}">
                <a16:creationId xmlns:a16="http://schemas.microsoft.com/office/drawing/2014/main" id="{5F04BB4A-5E3E-3083-D1BC-AD80CB9E9730}"/>
              </a:ext>
            </a:extLst>
          </p:cNvPr>
          <p:cNvSpPr/>
          <p:nvPr/>
        </p:nvSpPr>
        <p:spPr>
          <a:xfrm>
            <a:off x="8972418" y="3422129"/>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Data Systems</a:t>
            </a:r>
          </a:p>
        </p:txBody>
      </p:sp>
      <p:sp>
        <p:nvSpPr>
          <p:cNvPr id="1194" name="Rectangle 1023">
            <a:extLst>
              <a:ext uri="{FF2B5EF4-FFF2-40B4-BE49-F238E27FC236}">
                <a16:creationId xmlns:a16="http://schemas.microsoft.com/office/drawing/2014/main" id="{6BDBF0F9-A8BD-F8E0-9C2E-83BD1C514217}"/>
              </a:ext>
            </a:extLst>
          </p:cNvPr>
          <p:cNvSpPr/>
          <p:nvPr/>
        </p:nvSpPr>
        <p:spPr>
          <a:xfrm>
            <a:off x="9932203" y="3194568"/>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Vector &amp; Graph</a:t>
            </a:r>
          </a:p>
        </p:txBody>
      </p:sp>
      <p:sp>
        <p:nvSpPr>
          <p:cNvPr id="1195" name="Rectangle 1023">
            <a:extLst>
              <a:ext uri="{FF2B5EF4-FFF2-40B4-BE49-F238E27FC236}">
                <a16:creationId xmlns:a16="http://schemas.microsoft.com/office/drawing/2014/main" id="{301398EE-9966-52CA-A554-8D7182BC3E90}"/>
              </a:ext>
            </a:extLst>
          </p:cNvPr>
          <p:cNvSpPr/>
          <p:nvPr/>
        </p:nvSpPr>
        <p:spPr>
          <a:xfrm>
            <a:off x="9932202" y="3420505"/>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Governance</a:t>
            </a:r>
          </a:p>
        </p:txBody>
      </p:sp>
      <p:sp>
        <p:nvSpPr>
          <p:cNvPr id="1196" name="Rectangle 1023">
            <a:extLst>
              <a:ext uri="{FF2B5EF4-FFF2-40B4-BE49-F238E27FC236}">
                <a16:creationId xmlns:a16="http://schemas.microsoft.com/office/drawing/2014/main" id="{C8DDAD93-3B89-A0B5-6152-79FA00311020}"/>
              </a:ext>
            </a:extLst>
          </p:cNvPr>
          <p:cNvSpPr/>
          <p:nvPr/>
        </p:nvSpPr>
        <p:spPr>
          <a:xfrm>
            <a:off x="11039392" y="4188010"/>
            <a:ext cx="761586"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PBC Capabilities</a:t>
            </a:r>
          </a:p>
        </p:txBody>
      </p:sp>
      <p:sp>
        <p:nvSpPr>
          <p:cNvPr id="1197" name="Rectangle 1023">
            <a:extLst>
              <a:ext uri="{FF2B5EF4-FFF2-40B4-BE49-F238E27FC236}">
                <a16:creationId xmlns:a16="http://schemas.microsoft.com/office/drawing/2014/main" id="{DFCEC091-6141-51D9-150C-E7CA1B01720E}"/>
              </a:ext>
            </a:extLst>
          </p:cNvPr>
          <p:cNvSpPr/>
          <p:nvPr/>
        </p:nvSpPr>
        <p:spPr>
          <a:xfrm>
            <a:off x="10177278" y="3967918"/>
            <a:ext cx="828000"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Platform Capabilities</a:t>
            </a:r>
          </a:p>
        </p:txBody>
      </p:sp>
      <p:sp>
        <p:nvSpPr>
          <p:cNvPr id="1198" name="Rectangle 1023">
            <a:extLst>
              <a:ext uri="{FF2B5EF4-FFF2-40B4-BE49-F238E27FC236}">
                <a16:creationId xmlns:a16="http://schemas.microsoft.com/office/drawing/2014/main" id="{A2B2791E-F6F5-A1DD-795C-206E8F48BA7E}"/>
              </a:ext>
            </a:extLst>
          </p:cNvPr>
          <p:cNvSpPr/>
          <p:nvPr/>
        </p:nvSpPr>
        <p:spPr>
          <a:xfrm>
            <a:off x="10177278" y="4187816"/>
            <a:ext cx="828000"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Business Capabilities</a:t>
            </a:r>
          </a:p>
        </p:txBody>
      </p:sp>
      <p:sp>
        <p:nvSpPr>
          <p:cNvPr id="1199" name="Rectangle 1023">
            <a:extLst>
              <a:ext uri="{FF2B5EF4-FFF2-40B4-BE49-F238E27FC236}">
                <a16:creationId xmlns:a16="http://schemas.microsoft.com/office/drawing/2014/main" id="{D6B91EAD-379E-2B84-6339-17FEEA82A54A}"/>
              </a:ext>
            </a:extLst>
          </p:cNvPr>
          <p:cNvSpPr/>
          <p:nvPr/>
        </p:nvSpPr>
        <p:spPr>
          <a:xfrm>
            <a:off x="10891987" y="3188217"/>
            <a:ext cx="926556" cy="4039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Data Capabilities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Structured data ingestion, processing, and management for AI use</a:t>
            </a:r>
            <a:r>
              <a:rPr lang="en-US" sz="600" noProof="0">
                <a:solidFill>
                  <a:prstClr val="black"/>
                </a:solidFill>
                <a:ea typeface="Calibri" panose="020F0502020204030204" pitchFamily="34" charset="0"/>
                <a:cs typeface="Calibri" panose="020F0502020204030204" pitchFamily="34" charset="0"/>
              </a:rPr>
              <a:t>.</a:t>
            </a:r>
            <a:endParaRPr kumimoji="0" lang="en-US" sz="5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1200" name="Rectangle 1023">
            <a:extLst>
              <a:ext uri="{FF2B5EF4-FFF2-40B4-BE49-F238E27FC236}">
                <a16:creationId xmlns:a16="http://schemas.microsoft.com/office/drawing/2014/main" id="{BFAA42DA-B5DE-5E9E-DC68-1F6734E5E61C}"/>
              </a:ext>
            </a:extLst>
          </p:cNvPr>
          <p:cNvSpPr/>
          <p:nvPr/>
        </p:nvSpPr>
        <p:spPr>
          <a:xfrm>
            <a:off x="8853832" y="3961471"/>
            <a:ext cx="1240576" cy="4686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MCP Server</a:t>
            </a:r>
          </a:p>
          <a:p>
            <a:pPr algn="ctr">
              <a:defRPr/>
            </a:pPr>
            <a:r>
              <a:rPr lang="en-US" sz="600" noProof="0">
                <a:solidFill>
                  <a:prstClr val="black"/>
                </a:solidFill>
                <a:ea typeface="Calibri" panose="020F0502020204030204" pitchFamily="34" charset="0"/>
                <a:cs typeface="Calibri" panose="020F0502020204030204" pitchFamily="34" charset="0"/>
              </a:rPr>
              <a:t>Core banking APIs exposed as standard MCP services. Governance layer providing secure context..</a:t>
            </a:r>
          </a:p>
        </p:txBody>
      </p:sp>
      <p:sp>
        <p:nvSpPr>
          <p:cNvPr id="1201" name="Rectangle 1023">
            <a:extLst>
              <a:ext uri="{FF2B5EF4-FFF2-40B4-BE49-F238E27FC236}">
                <a16:creationId xmlns:a16="http://schemas.microsoft.com/office/drawing/2014/main" id="{8D8F8294-9108-8A9D-64D5-8EE8BEB1248E}"/>
              </a:ext>
            </a:extLst>
          </p:cNvPr>
          <p:cNvSpPr/>
          <p:nvPr/>
        </p:nvSpPr>
        <p:spPr>
          <a:xfrm>
            <a:off x="8877300" y="4671793"/>
            <a:ext cx="1271400" cy="45681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Corporate Agent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noProof="0">
                <a:solidFill>
                  <a:prstClr val="black"/>
                </a:solidFill>
                <a:ea typeface="Calibri" panose="020F0502020204030204" pitchFamily="34" charset="0"/>
                <a:cs typeface="Calibri" panose="020F0502020204030204" pitchFamily="34" charset="0"/>
              </a:rPr>
              <a:t>Agents build or run corporate platforms, sales force, ServiceNow, </a:t>
            </a:r>
            <a:r>
              <a:rPr lang="en-US" sz="600" noProof="0" err="1">
                <a:solidFill>
                  <a:prstClr val="black"/>
                </a:solidFill>
                <a:ea typeface="Calibri" panose="020F0502020204030204" pitchFamily="34" charset="0"/>
                <a:cs typeface="Calibri" panose="020F0502020204030204" pitchFamily="34" charset="0"/>
              </a:rPr>
              <a:t>etc</a:t>
            </a:r>
            <a:r>
              <a:rPr lang="en-US" sz="600" noProof="0">
                <a:solidFill>
                  <a:prstClr val="black"/>
                </a:solidFill>
                <a:ea typeface="Calibri" panose="020F0502020204030204" pitchFamily="34" charset="0"/>
                <a:cs typeface="Calibri" panose="020F0502020204030204" pitchFamily="34" charset="0"/>
              </a:rPr>
              <a:t> with A2A capabilities.</a:t>
            </a:r>
            <a:endParaRPr kumimoji="0" lang="en-US" sz="60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1202" name="Rectangle 1023">
            <a:extLst>
              <a:ext uri="{FF2B5EF4-FFF2-40B4-BE49-F238E27FC236}">
                <a16:creationId xmlns:a16="http://schemas.microsoft.com/office/drawing/2014/main" id="{A61CD22D-D3EA-C71C-180C-20305CB52C33}"/>
              </a:ext>
            </a:extLst>
          </p:cNvPr>
          <p:cNvSpPr/>
          <p:nvPr/>
        </p:nvSpPr>
        <p:spPr>
          <a:xfrm>
            <a:off x="10177278" y="4682015"/>
            <a:ext cx="1177226"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Other Agency Capabilities</a:t>
            </a:r>
          </a:p>
        </p:txBody>
      </p:sp>
      <p:sp>
        <p:nvSpPr>
          <p:cNvPr id="1203" name="Arrow: Right 1054">
            <a:extLst>
              <a:ext uri="{FF2B5EF4-FFF2-40B4-BE49-F238E27FC236}">
                <a16:creationId xmlns:a16="http://schemas.microsoft.com/office/drawing/2014/main" id="{66A8F7EE-62D1-F985-53C9-EF13D0D62149}"/>
              </a:ext>
            </a:extLst>
          </p:cNvPr>
          <p:cNvSpPr/>
          <p:nvPr/>
        </p:nvSpPr>
        <p:spPr>
          <a:xfrm>
            <a:off x="7894297" y="3268802"/>
            <a:ext cx="792000"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04" name="Arrow: Right 1054">
            <a:extLst>
              <a:ext uri="{FF2B5EF4-FFF2-40B4-BE49-F238E27FC236}">
                <a16:creationId xmlns:a16="http://schemas.microsoft.com/office/drawing/2014/main" id="{BF9CE299-BEA7-1AF7-EF5D-2931644F5ADE}"/>
              </a:ext>
            </a:extLst>
          </p:cNvPr>
          <p:cNvSpPr/>
          <p:nvPr/>
        </p:nvSpPr>
        <p:spPr>
          <a:xfrm>
            <a:off x="7891416" y="4167459"/>
            <a:ext cx="792000"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05" name="Arrow: Right 1054">
            <a:extLst>
              <a:ext uri="{FF2B5EF4-FFF2-40B4-BE49-F238E27FC236}">
                <a16:creationId xmlns:a16="http://schemas.microsoft.com/office/drawing/2014/main" id="{60AC527A-2844-2473-F09D-5BD4D5C49286}"/>
              </a:ext>
            </a:extLst>
          </p:cNvPr>
          <p:cNvSpPr/>
          <p:nvPr/>
        </p:nvSpPr>
        <p:spPr>
          <a:xfrm>
            <a:off x="7907676" y="4796582"/>
            <a:ext cx="792000"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06" name="Rectangle 1023">
            <a:extLst>
              <a:ext uri="{FF2B5EF4-FFF2-40B4-BE49-F238E27FC236}">
                <a16:creationId xmlns:a16="http://schemas.microsoft.com/office/drawing/2014/main" id="{5B2C55C9-2E67-F704-C5D3-1704229E4BC9}"/>
              </a:ext>
            </a:extLst>
          </p:cNvPr>
          <p:cNvSpPr/>
          <p:nvPr/>
        </p:nvSpPr>
        <p:spPr>
          <a:xfrm>
            <a:off x="9120135" y="5869893"/>
            <a:ext cx="2628000" cy="721682"/>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noProof="0">
                <a:solidFill>
                  <a:prstClr val="white"/>
                </a:solidFill>
                <a:ea typeface="Calibri" panose="020F0502020204030204" pitchFamily="34" charset="0"/>
                <a:cs typeface="Calibri" panose="020F0502020204030204" pitchFamily="34" charset="0"/>
              </a:rPr>
              <a:t>Security</a:t>
            </a:r>
          </a:p>
          <a:p>
            <a:pPr lvl="0" algn="ctr">
              <a:lnSpc>
                <a:spcPct val="110000"/>
              </a:lnSpc>
              <a:defRPr/>
            </a:pPr>
            <a:r>
              <a:rPr lang="en-US" sz="800" noProof="0">
                <a:solidFill>
                  <a:schemeClr val="bg1"/>
                </a:solidFill>
              </a:rPr>
              <a:t>Vault: </a:t>
            </a:r>
            <a:r>
              <a:rPr lang="en-US" sz="800" noProof="0">
                <a:solidFill>
                  <a:schemeClr val="bg1"/>
                </a:solidFill>
                <a:ea typeface="Roboto" panose="02000000000000000000" pitchFamily="2" charset="0"/>
                <a:cs typeface="Roboto" panose="02000000000000000000" pitchFamily="2" charset="0"/>
              </a:rPr>
              <a:t>data lineage, consent, and regulatory compliance. Secrets Manager: centralized cryptographic custody and rotation of credentials)</a:t>
            </a:r>
          </a:p>
          <a:p>
            <a:pPr algn="ctr"/>
            <a:endParaRPr lang="en-US" sz="800" b="1" noProof="0">
              <a:solidFill>
                <a:schemeClr val="bg1"/>
              </a:solidFill>
            </a:endParaRPr>
          </a:p>
        </p:txBody>
      </p:sp>
      <p:grpSp>
        <p:nvGrpSpPr>
          <p:cNvPr id="1207" name="Grupo 19">
            <a:extLst>
              <a:ext uri="{FF2B5EF4-FFF2-40B4-BE49-F238E27FC236}">
                <a16:creationId xmlns:a16="http://schemas.microsoft.com/office/drawing/2014/main" id="{6DC8C867-6434-2681-478F-B2CA878ACF41}"/>
              </a:ext>
            </a:extLst>
          </p:cNvPr>
          <p:cNvGrpSpPr/>
          <p:nvPr/>
        </p:nvGrpSpPr>
        <p:grpSpPr>
          <a:xfrm>
            <a:off x="11039392" y="2437169"/>
            <a:ext cx="396319" cy="388622"/>
            <a:chOff x="5725562" y="3167579"/>
            <a:chExt cx="396319" cy="388622"/>
          </a:xfrm>
        </p:grpSpPr>
        <p:sp>
          <p:nvSpPr>
            <p:cNvPr id="1208" name="Rectángulo: esquinas redondeadas 91">
              <a:extLst>
                <a:ext uri="{FF2B5EF4-FFF2-40B4-BE49-F238E27FC236}">
                  <a16:creationId xmlns:a16="http://schemas.microsoft.com/office/drawing/2014/main" id="{54ABEBE0-CCCF-0A2C-B6BF-F89D49694479}"/>
                </a:ext>
              </a:extLst>
            </p:cNvPr>
            <p:cNvSpPr/>
            <p:nvPr/>
          </p:nvSpPr>
          <p:spPr>
            <a:xfrm>
              <a:off x="5725562" y="3180824"/>
              <a:ext cx="396319" cy="375377"/>
            </a:xfrm>
            <a:prstGeom prst="roundRect">
              <a:avLst/>
            </a:prstGeom>
            <a:solidFill>
              <a:srgbClr val="C4E5F2">
                <a:alpha val="20000"/>
              </a:srgbClr>
            </a:solidFill>
            <a:ln>
              <a:noFill/>
            </a:ln>
            <a:effectLst/>
            <a:scene3d>
              <a:camera prst="isometricTopUp"/>
              <a:lightRig rig="chilly" dir="t"/>
            </a:scene3d>
            <a:sp3d extrusionH="95250" contourW="12700" prstMaterial="metal">
              <a:extrusionClr>
                <a:srgbClr val="FCFDFE"/>
              </a:extrusionClr>
              <a:contourClr>
                <a:schemeClr val="bg1">
                  <a:lumMod val="7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09" name="Elipse 23">
              <a:extLst>
                <a:ext uri="{FF2B5EF4-FFF2-40B4-BE49-F238E27FC236}">
                  <a16:creationId xmlns:a16="http://schemas.microsoft.com/office/drawing/2014/main" id="{FFC4612D-9029-197B-3D3A-3FDEE295CE8F}"/>
                </a:ext>
              </a:extLst>
            </p:cNvPr>
            <p:cNvSpPr/>
            <p:nvPr/>
          </p:nvSpPr>
          <p:spPr>
            <a:xfrm>
              <a:off x="5782274" y="3167579"/>
              <a:ext cx="282894" cy="282894"/>
            </a:xfrm>
            <a:prstGeom prst="ellipse">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210" name="Gráfico 26" descr="Inteligencia artificial con relleno sólido">
              <a:extLst>
                <a:ext uri="{FF2B5EF4-FFF2-40B4-BE49-F238E27FC236}">
                  <a16:creationId xmlns:a16="http://schemas.microsoft.com/office/drawing/2014/main" id="{F3374A3E-7364-981C-0186-1DA2565702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0435" y="3180824"/>
              <a:ext cx="218810" cy="229567"/>
            </a:xfrm>
            <a:prstGeom prst="rect">
              <a:avLst/>
            </a:prstGeom>
          </p:spPr>
        </p:pic>
      </p:grpSp>
      <p:sp>
        <p:nvSpPr>
          <p:cNvPr id="1212" name="Arrow: Right 1054">
            <a:extLst>
              <a:ext uri="{FF2B5EF4-FFF2-40B4-BE49-F238E27FC236}">
                <a16:creationId xmlns:a16="http://schemas.microsoft.com/office/drawing/2014/main" id="{35DBAA10-66ED-096A-0CF0-95B185D1AD0F}"/>
              </a:ext>
            </a:extLst>
          </p:cNvPr>
          <p:cNvSpPr/>
          <p:nvPr/>
        </p:nvSpPr>
        <p:spPr>
          <a:xfrm>
            <a:off x="7894297" y="2528755"/>
            <a:ext cx="792000"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13" name="TextBox 1212">
            <a:extLst>
              <a:ext uri="{FF2B5EF4-FFF2-40B4-BE49-F238E27FC236}">
                <a16:creationId xmlns:a16="http://schemas.microsoft.com/office/drawing/2014/main" id="{68C2F394-35D7-97C7-C39D-5FDAD8E8EDE6}"/>
              </a:ext>
            </a:extLst>
          </p:cNvPr>
          <p:cNvSpPr txBox="1"/>
          <p:nvPr/>
        </p:nvSpPr>
        <p:spPr>
          <a:xfrm>
            <a:off x="8766661" y="3790883"/>
            <a:ext cx="2491366" cy="173574"/>
          </a:xfrm>
          <a:prstGeom prst="rect">
            <a:avLst/>
          </a:prstGeom>
          <a:noFill/>
        </p:spPr>
        <p:txBody>
          <a:bodyPr wrap="square">
            <a:spAutoFit/>
          </a:bodyPr>
          <a:lstStyle/>
          <a:p>
            <a:pPr lvl="0">
              <a:lnSpc>
                <a:spcPct val="110000"/>
              </a:lnSpc>
              <a:spcBef>
                <a:spcPts val="600"/>
              </a:spcBef>
              <a:defRPr/>
            </a:pPr>
            <a:r>
              <a:rPr lang="en-US" sz="500" i="1" noProof="0">
                <a:solidFill>
                  <a:srgbClr val="070F26"/>
                </a:solidFill>
                <a:ea typeface="Helvetica Neue"/>
                <a:cs typeface="Arial" panose="020B0604020202020204" pitchFamily="34" charset="0"/>
                <a:sym typeface="Helvetica Neue"/>
              </a:rPr>
              <a:t>Corporate features and APIs available to fully integrate agents</a:t>
            </a:r>
            <a:endParaRPr lang="en-US" sz="500" b="1" i="1" noProof="0">
              <a:solidFill>
                <a:srgbClr val="070F26"/>
              </a:solidFill>
              <a:ea typeface="Helvetica Neue"/>
              <a:cs typeface="Arial" panose="020B0604020202020204" pitchFamily="34" charset="0"/>
              <a:sym typeface="Helvetica Neue Medium"/>
            </a:endParaRPr>
          </a:p>
        </p:txBody>
      </p:sp>
      <p:pic>
        <p:nvPicPr>
          <p:cNvPr id="1214" name="Picture 1213">
            <a:extLst>
              <a:ext uri="{FF2B5EF4-FFF2-40B4-BE49-F238E27FC236}">
                <a16:creationId xmlns:a16="http://schemas.microsoft.com/office/drawing/2014/main" id="{BD892291-655E-128B-5C0B-B26A9CE01018}"/>
              </a:ext>
            </a:extLst>
          </p:cNvPr>
          <p:cNvPicPr>
            <a:picLocks noChangeAspect="1"/>
          </p:cNvPicPr>
          <p:nvPr/>
        </p:nvPicPr>
        <p:blipFill>
          <a:blip r:embed="rId4"/>
          <a:srcRect l="-1" t="-6178" r="89155"/>
          <a:stretch>
            <a:fillRect/>
          </a:stretch>
        </p:blipFill>
        <p:spPr>
          <a:xfrm>
            <a:off x="8199622" y="1475504"/>
            <a:ext cx="145341" cy="266065"/>
          </a:xfrm>
          <a:prstGeom prst="rect">
            <a:avLst/>
          </a:prstGeom>
          <a:noFill/>
        </p:spPr>
      </p:pic>
      <p:pic>
        <p:nvPicPr>
          <p:cNvPr id="1215" name="Picture 1214">
            <a:extLst>
              <a:ext uri="{FF2B5EF4-FFF2-40B4-BE49-F238E27FC236}">
                <a16:creationId xmlns:a16="http://schemas.microsoft.com/office/drawing/2014/main" id="{D5A93ED7-8F7D-FE86-94EA-632B206A2AF5}"/>
              </a:ext>
            </a:extLst>
          </p:cNvPr>
          <p:cNvPicPr>
            <a:picLocks noChangeAspect="1"/>
          </p:cNvPicPr>
          <p:nvPr/>
        </p:nvPicPr>
        <p:blipFill>
          <a:blip r:embed="rId4"/>
          <a:srcRect l="-1" t="-6178" r="89155"/>
          <a:stretch>
            <a:fillRect/>
          </a:stretch>
        </p:blipFill>
        <p:spPr>
          <a:xfrm>
            <a:off x="147919" y="658354"/>
            <a:ext cx="145341" cy="266065"/>
          </a:xfrm>
          <a:prstGeom prst="rect">
            <a:avLst/>
          </a:prstGeom>
          <a:noFill/>
        </p:spPr>
      </p:pic>
      <p:pic>
        <p:nvPicPr>
          <p:cNvPr id="1216" name="Picture 1215">
            <a:extLst>
              <a:ext uri="{FF2B5EF4-FFF2-40B4-BE49-F238E27FC236}">
                <a16:creationId xmlns:a16="http://schemas.microsoft.com/office/drawing/2014/main" id="{71F0236B-303A-0105-50F1-9873FB9F02D2}"/>
              </a:ext>
            </a:extLst>
          </p:cNvPr>
          <p:cNvPicPr>
            <a:picLocks noChangeAspect="1"/>
          </p:cNvPicPr>
          <p:nvPr/>
        </p:nvPicPr>
        <p:blipFill>
          <a:blip r:embed="rId4"/>
          <a:srcRect l="-1" t="-6178" r="89155"/>
          <a:stretch>
            <a:fillRect/>
          </a:stretch>
        </p:blipFill>
        <p:spPr>
          <a:xfrm flipH="1">
            <a:off x="147919" y="5539721"/>
            <a:ext cx="167589" cy="266065"/>
          </a:xfrm>
          <a:prstGeom prst="rect">
            <a:avLst/>
          </a:prstGeom>
          <a:noFill/>
        </p:spPr>
      </p:pic>
      <p:sp>
        <p:nvSpPr>
          <p:cNvPr id="1217" name="Rectangle 1023">
            <a:extLst>
              <a:ext uri="{FF2B5EF4-FFF2-40B4-BE49-F238E27FC236}">
                <a16:creationId xmlns:a16="http://schemas.microsoft.com/office/drawing/2014/main" id="{CE793FAB-C16A-36FA-98C5-D381E43202CC}"/>
              </a:ext>
            </a:extLst>
          </p:cNvPr>
          <p:cNvSpPr/>
          <p:nvPr/>
        </p:nvSpPr>
        <p:spPr>
          <a:xfrm>
            <a:off x="6694658" y="3434070"/>
            <a:ext cx="1179692" cy="49410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Memory Broker</a:t>
            </a:r>
          </a:p>
          <a:p>
            <a:pPr algn="ctr">
              <a:defRPr/>
            </a:pPr>
            <a:r>
              <a:rPr lang="en-US" sz="600" noProof="0">
                <a:solidFill>
                  <a:schemeClr val="bg1"/>
                </a:solidFill>
              </a:rPr>
              <a:t>La </a:t>
            </a:r>
            <a:r>
              <a:rPr lang="en-US" sz="600" i="1" noProof="0">
                <a:solidFill>
                  <a:schemeClr val="tx1"/>
                </a:solidFill>
              </a:rPr>
              <a:t>Coherence management between ephemeral and persistent memory is resolved as a transversal service.</a:t>
            </a:r>
            <a:endParaRPr kumimoji="0" lang="en-US" sz="600" b="1" i="0" u="none" strike="noStrike" kern="1200" cap="none" spc="0" normalizeH="0" baseline="0" noProof="0">
              <a:ln>
                <a:noFill/>
              </a:ln>
              <a:solidFill>
                <a:prstClr val="black"/>
              </a:solidFill>
              <a:effectLst/>
              <a:uLnTx/>
              <a:uFillTx/>
              <a:ea typeface="+mn-ea"/>
              <a:cs typeface="+mn-cs"/>
            </a:endParaRPr>
          </a:p>
        </p:txBody>
      </p:sp>
      <p:sp>
        <p:nvSpPr>
          <p:cNvPr id="1218" name="Rectangle 1023">
            <a:extLst>
              <a:ext uri="{FF2B5EF4-FFF2-40B4-BE49-F238E27FC236}">
                <a16:creationId xmlns:a16="http://schemas.microsoft.com/office/drawing/2014/main" id="{DE8E1A6D-59A3-4BFB-3C0C-B4D3B285D860}"/>
              </a:ext>
            </a:extLst>
          </p:cNvPr>
          <p:cNvSpPr/>
          <p:nvPr/>
        </p:nvSpPr>
        <p:spPr>
          <a:xfrm>
            <a:off x="3357145" y="3946102"/>
            <a:ext cx="1296000" cy="4070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Agency Capabilities</a:t>
            </a:r>
          </a:p>
          <a:p>
            <a:pPr lvl="0" algn="ctr">
              <a:defRPr/>
            </a:pPr>
            <a:r>
              <a:rPr lang="en-US" sz="600" noProof="0">
                <a:solidFill>
                  <a:prstClr val="black"/>
                </a:solidFill>
                <a:ea typeface="Calibri" panose="020F0502020204030204" pitchFamily="34" charset="0"/>
                <a:cs typeface="Calibri" panose="020F0502020204030204" pitchFamily="34" charset="0"/>
              </a:rPr>
              <a:t>Central catalog of A2A roles and contracts to discover and reuse autonomous agents.</a:t>
            </a:r>
          </a:p>
        </p:txBody>
      </p:sp>
      <p:sp>
        <p:nvSpPr>
          <p:cNvPr id="1219" name="Rectangle 1023">
            <a:extLst>
              <a:ext uri="{FF2B5EF4-FFF2-40B4-BE49-F238E27FC236}">
                <a16:creationId xmlns:a16="http://schemas.microsoft.com/office/drawing/2014/main" id="{D5895ACE-D923-58A4-9279-C1A0CA968EC4}"/>
              </a:ext>
            </a:extLst>
          </p:cNvPr>
          <p:cNvSpPr/>
          <p:nvPr/>
        </p:nvSpPr>
        <p:spPr>
          <a:xfrm>
            <a:off x="4884004" y="1839165"/>
            <a:ext cx="1548000" cy="7323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Smart Routing &amp; Optimization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 (The Brain)</a:t>
            </a:r>
          </a:p>
          <a:p>
            <a:pPr algn="ctr">
              <a:defRPr/>
            </a:pPr>
            <a:r>
              <a:rPr lang="en-US" sz="600" noProof="0">
                <a:solidFill>
                  <a:prstClr val="black"/>
                </a:solidFill>
                <a:ea typeface="Calibri" panose="020F0502020204030204" pitchFamily="34" charset="0"/>
                <a:cs typeface="Calibri" panose="020F0502020204030204" pitchFamily="34" charset="0"/>
              </a:rPr>
              <a:t>Decides where the prompt goes, exposing a unified API to all cognitive models and reasoning engines, and how to optimize it by rewriting requests, compressing context, and using embeddings.</a:t>
            </a:r>
          </a:p>
        </p:txBody>
      </p:sp>
      <p:sp>
        <p:nvSpPr>
          <p:cNvPr id="1220" name="Rectangle 1023">
            <a:extLst>
              <a:ext uri="{FF2B5EF4-FFF2-40B4-BE49-F238E27FC236}">
                <a16:creationId xmlns:a16="http://schemas.microsoft.com/office/drawing/2014/main" id="{5F333443-78C8-D7EE-5BBE-ACF14D10D631}"/>
              </a:ext>
            </a:extLst>
          </p:cNvPr>
          <p:cNvSpPr/>
          <p:nvPr/>
        </p:nvSpPr>
        <p:spPr>
          <a:xfrm>
            <a:off x="4884004" y="2601045"/>
            <a:ext cx="1548000" cy="1116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Trust &amp; Security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(The Shield)</a:t>
            </a:r>
          </a:p>
          <a:p>
            <a:pPr algn="ctr">
              <a:defRPr/>
            </a:pPr>
            <a:r>
              <a:rPr lang="en-US" sz="600" noProof="0">
                <a:solidFill>
                  <a:prstClr val="black"/>
                </a:solidFill>
                <a:ea typeface="Calibri" panose="020F0502020204030204" pitchFamily="34" charset="0"/>
                <a:cs typeface="Calibri" panose="020F0502020204030204" pitchFamily="34" charset="0"/>
              </a:rPr>
              <a:t>Ensure real-time data sovereignty and regulatory compliance. Run Personally Identifiable Information (PII)cleaning and masking, validate data schemas, and manage the secret lifecycle. It centralizes authentication and authorization, applying governance policies and Conversational Guardrails on all cognitive traffic to shield interactions.</a:t>
            </a:r>
          </a:p>
        </p:txBody>
      </p:sp>
      <p:sp>
        <p:nvSpPr>
          <p:cNvPr id="1222" name="Rectangle 1023">
            <a:extLst>
              <a:ext uri="{FF2B5EF4-FFF2-40B4-BE49-F238E27FC236}">
                <a16:creationId xmlns:a16="http://schemas.microsoft.com/office/drawing/2014/main" id="{000BA790-50BC-F501-AACE-37E62BA5B666}"/>
              </a:ext>
            </a:extLst>
          </p:cNvPr>
          <p:cNvSpPr/>
          <p:nvPr/>
        </p:nvSpPr>
        <p:spPr>
          <a:xfrm>
            <a:off x="4884004" y="1441110"/>
            <a:ext cx="1548000" cy="36847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Input Engineering &amp; Routing</a:t>
            </a:r>
          </a:p>
          <a:p>
            <a:pPr algn="ctr">
              <a:defRPr/>
            </a:pPr>
            <a:r>
              <a:rPr lang="en-US" sz="600" noProof="0">
                <a:solidFill>
                  <a:prstClr val="black"/>
                </a:solidFill>
                <a:ea typeface="Calibri" panose="020F0502020204030204" pitchFamily="34" charset="0"/>
                <a:cs typeface="Calibri" panose="020F0502020204030204" pitchFamily="34" charset="0"/>
              </a:rPr>
              <a:t>Context</a:t>
            </a:r>
            <a:r>
              <a:rPr lang="en-US" sz="600" i="1" noProof="0">
                <a:solidFill>
                  <a:schemeClr val="tx1"/>
                </a:solidFill>
                <a:ea typeface="Roboto" panose="02000000000000000000" pitchFamily="2" charset="0"/>
                <a:cs typeface="Roboto" panose="02000000000000000000" pitchFamily="2" charset="0"/>
              </a:rPr>
              <a:t> </a:t>
            </a:r>
            <a:r>
              <a:rPr lang="en-US" sz="600" noProof="0">
                <a:solidFill>
                  <a:prstClr val="black"/>
                </a:solidFill>
                <a:ea typeface="Calibri" panose="020F0502020204030204" pitchFamily="34" charset="0"/>
                <a:cs typeface="Calibri" panose="020F0502020204030204" pitchFamily="34" charset="0"/>
              </a:rPr>
              <a:t>Injection (RAG) and Prompt Management.</a:t>
            </a:r>
          </a:p>
        </p:txBody>
      </p:sp>
      <p:sp>
        <p:nvSpPr>
          <p:cNvPr id="1223" name="Rectangle 1023">
            <a:extLst>
              <a:ext uri="{FF2B5EF4-FFF2-40B4-BE49-F238E27FC236}">
                <a16:creationId xmlns:a16="http://schemas.microsoft.com/office/drawing/2014/main" id="{28E9BC58-7716-B631-6232-9B7E30F9FBAC}"/>
              </a:ext>
            </a:extLst>
          </p:cNvPr>
          <p:cNvSpPr/>
          <p:nvPr/>
        </p:nvSpPr>
        <p:spPr>
          <a:xfrm>
            <a:off x="4884004" y="4868160"/>
            <a:ext cx="1548000" cy="45641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Output Engineering &amp; Guardrails</a:t>
            </a:r>
          </a:p>
          <a:p>
            <a:pPr algn="ctr">
              <a:defRPr/>
            </a:pPr>
            <a:r>
              <a:rPr lang="en-US" sz="600" noProof="0">
                <a:solidFill>
                  <a:prstClr val="black"/>
                </a:solidFill>
                <a:ea typeface="Calibri" panose="020F0502020204030204" pitchFamily="34" charset="0"/>
                <a:cs typeface="Calibri" panose="020F0502020204030204" pitchFamily="34" charset="0"/>
              </a:rPr>
              <a:t>Validate JSON schemas, semantic guardrails  and secure connection with Flow Engines.</a:t>
            </a:r>
          </a:p>
        </p:txBody>
      </p:sp>
      <p:sp>
        <p:nvSpPr>
          <p:cNvPr id="1224" name="Rectangle 1223">
            <a:extLst>
              <a:ext uri="{FF2B5EF4-FFF2-40B4-BE49-F238E27FC236}">
                <a16:creationId xmlns:a16="http://schemas.microsoft.com/office/drawing/2014/main" id="{E5ACF788-2955-56B7-8246-F761931D974E}"/>
              </a:ext>
            </a:extLst>
          </p:cNvPr>
          <p:cNvSpPr/>
          <p:nvPr/>
        </p:nvSpPr>
        <p:spPr>
          <a:xfrm>
            <a:off x="3571259" y="2823336"/>
            <a:ext cx="1044000" cy="40834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Secure Code Runtime</a:t>
            </a:r>
          </a:p>
          <a:p>
            <a:pPr lvl="0" algn="ctr">
              <a:defRPr/>
            </a:pPr>
            <a:r>
              <a:rPr lang="en-US" sz="600" noProof="0">
                <a:solidFill>
                  <a:prstClr val="black"/>
                </a:solidFill>
                <a:ea typeface="Calibri" panose="020F0502020204030204" pitchFamily="34" charset="0"/>
                <a:cs typeface="Calibri" panose="020F0502020204030204" pitchFamily="34" charset="0"/>
              </a:rPr>
              <a:t>Sandbox (WASM/</a:t>
            </a:r>
            <a:r>
              <a:rPr lang="en-US" sz="600" noProof="0" err="1">
                <a:solidFill>
                  <a:prstClr val="black"/>
                </a:solidFill>
                <a:ea typeface="Calibri" panose="020F0502020204030204" pitchFamily="34" charset="0"/>
                <a:cs typeface="Calibri" panose="020F0502020204030204" pitchFamily="34" charset="0"/>
              </a:rPr>
              <a:t>gVisor</a:t>
            </a:r>
            <a:r>
              <a:rPr lang="en-US" sz="600" noProof="0">
                <a:solidFill>
                  <a:prstClr val="black"/>
                </a:solidFill>
                <a:ea typeface="Calibri" panose="020F0502020204030204" pitchFamily="34" charset="0"/>
                <a:cs typeface="Calibri" panose="020F0502020204030204" pitchFamily="34" charset="0"/>
              </a:rPr>
              <a:t>) for isolated execution of agent-generated Python/SQL code.</a:t>
            </a:r>
          </a:p>
        </p:txBody>
      </p:sp>
      <p:sp>
        <p:nvSpPr>
          <p:cNvPr id="1266" name="Arrow: Right 1054">
            <a:extLst>
              <a:ext uri="{FF2B5EF4-FFF2-40B4-BE49-F238E27FC236}">
                <a16:creationId xmlns:a16="http://schemas.microsoft.com/office/drawing/2014/main" id="{27A5F98D-B87B-8C8E-57D7-4B498B343709}"/>
              </a:ext>
            </a:extLst>
          </p:cNvPr>
          <p:cNvSpPr/>
          <p:nvPr/>
        </p:nvSpPr>
        <p:spPr>
          <a:xfrm rot="16200000">
            <a:off x="10591549" y="1661404"/>
            <a:ext cx="1268887"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04" name="TextBox 1103">
            <a:extLst>
              <a:ext uri="{FF2B5EF4-FFF2-40B4-BE49-F238E27FC236}">
                <a16:creationId xmlns:a16="http://schemas.microsoft.com/office/drawing/2014/main" id="{DA73C151-1052-61BC-F837-9A6E8BFF4D1B}"/>
              </a:ext>
            </a:extLst>
          </p:cNvPr>
          <p:cNvSpPr txBox="1"/>
          <p:nvPr/>
        </p:nvSpPr>
        <p:spPr>
          <a:xfrm>
            <a:off x="6299711" y="7202545"/>
            <a:ext cx="29942970" cy="7971413"/>
          </a:xfrm>
          <a:prstGeom prst="rect">
            <a:avLst/>
          </a:prstGeom>
          <a:noFill/>
        </p:spPr>
        <p:txBody>
          <a:bodyPr wrap="square">
            <a:spAutoFit/>
          </a:bodyPr>
          <a:lstStyle/>
          <a:p>
            <a:r>
              <a:rPr lang="en-US" noProof="0" err="1"/>
              <a:t>Enfoque</a:t>
            </a:r>
            <a:r>
              <a:rPr lang="en-US" noProof="0"/>
              <a:t> </a:t>
            </a:r>
            <a:r>
              <a:rPr lang="en-US" noProof="0" err="1"/>
              <a:t>en</a:t>
            </a:r>
            <a:r>
              <a:rPr lang="en-US" noProof="0"/>
              <a:t> Puntos de </a:t>
            </a:r>
            <a:r>
              <a:rPr lang="en-US" noProof="0" err="1"/>
              <a:t>Prueba</a:t>
            </a:r>
            <a:r>
              <a:rPr lang="en-US" noProof="0"/>
              <a:t> (Proof Points)</a:t>
            </a:r>
          </a:p>
          <a:p>
            <a:r>
              <a:rPr lang="en-US" noProof="0"/>
              <a:t>La </a:t>
            </a:r>
            <a:r>
              <a:rPr lang="en-US" noProof="0" err="1"/>
              <a:t>arquitectura</a:t>
            </a:r>
            <a:r>
              <a:rPr lang="en-US" noProof="0"/>
              <a:t> </a:t>
            </a:r>
            <a:r>
              <a:rPr lang="en-US" noProof="0" err="1"/>
              <a:t>está</a:t>
            </a:r>
            <a:r>
              <a:rPr lang="en-US" noProof="0"/>
              <a:t> </a:t>
            </a:r>
            <a:r>
              <a:rPr lang="en-US" noProof="0" err="1"/>
              <a:t>construida</a:t>
            </a:r>
            <a:r>
              <a:rPr lang="en-US" noProof="0"/>
              <a:t> </a:t>
            </a:r>
            <a:r>
              <a:rPr lang="en-US" noProof="0" err="1"/>
              <a:t>sobre</a:t>
            </a:r>
            <a:r>
              <a:rPr lang="en-US" noProof="0"/>
              <a:t> las </a:t>
            </a:r>
            <a:r>
              <a:rPr lang="en-US" noProof="0" err="1"/>
              <a:t>siguientes</a:t>
            </a:r>
            <a:r>
              <a:rPr lang="en-US" noProof="0"/>
              <a:t> </a:t>
            </a:r>
            <a:r>
              <a:rPr lang="en-US" noProof="0" err="1"/>
              <a:t>disciplinas</a:t>
            </a:r>
            <a:r>
              <a:rPr lang="en-US" noProof="0"/>
              <a:t> </a:t>
            </a:r>
            <a:r>
              <a:rPr lang="en-US" noProof="0" err="1"/>
              <a:t>críticas</a:t>
            </a:r>
            <a:r>
              <a:rPr lang="en-US" noProof="0"/>
              <a:t>:</a:t>
            </a:r>
          </a:p>
          <a:p>
            <a:r>
              <a:rPr lang="en-US" noProof="0"/>
              <a:t>1. </a:t>
            </a:r>
            <a:r>
              <a:rPr lang="en-US" noProof="0" err="1"/>
              <a:t>Soberanía</a:t>
            </a:r>
            <a:r>
              <a:rPr lang="en-US" noProof="0"/>
              <a:t> del </a:t>
            </a:r>
            <a:r>
              <a:rPr lang="en-US" noProof="0" err="1"/>
              <a:t>Cómputo</a:t>
            </a:r>
            <a:r>
              <a:rPr lang="en-US" noProof="0"/>
              <a:t>: El runtime se </a:t>
            </a:r>
            <a:r>
              <a:rPr lang="en-US" noProof="0" err="1"/>
              <a:t>encapsula</a:t>
            </a:r>
            <a:r>
              <a:rPr lang="en-US" noProof="0"/>
              <a:t> </a:t>
            </a:r>
            <a:r>
              <a:rPr lang="en-US" noProof="0" err="1"/>
              <a:t>utilizando</a:t>
            </a:r>
            <a:r>
              <a:rPr lang="en-US" noProof="0"/>
              <a:t> Helm Charts y se </a:t>
            </a:r>
            <a:r>
              <a:rPr lang="en-US" noProof="0" err="1"/>
              <a:t>despliega</a:t>
            </a:r>
            <a:r>
              <a:rPr lang="en-US" noProof="0"/>
              <a:t> </a:t>
            </a:r>
            <a:r>
              <a:rPr lang="en-US" noProof="0" err="1"/>
              <a:t>en</a:t>
            </a:r>
            <a:r>
              <a:rPr lang="en-US" noProof="0"/>
              <a:t> </a:t>
            </a:r>
            <a:r>
              <a:rPr lang="en-US" noProof="0" err="1"/>
              <a:t>infraestructura</a:t>
            </a:r>
            <a:r>
              <a:rPr lang="en-US" noProof="0"/>
              <a:t> del </a:t>
            </a:r>
            <a:r>
              <a:rPr lang="en-US" noProof="0" err="1"/>
              <a:t>cliente</a:t>
            </a:r>
            <a:r>
              <a:rPr lang="en-US" noProof="0"/>
              <a:t> (EKS/AKS/On-prem), </a:t>
            </a:r>
            <a:r>
              <a:rPr lang="en-US" noProof="0" err="1"/>
              <a:t>asegurando</a:t>
            </a:r>
            <a:r>
              <a:rPr lang="en-US" noProof="0"/>
              <a:t> la </a:t>
            </a:r>
            <a:r>
              <a:rPr lang="en-US" noProof="0" err="1"/>
              <a:t>portabilidad</a:t>
            </a:r>
            <a:r>
              <a:rPr lang="en-US" noProof="0"/>
              <a:t>.</a:t>
            </a:r>
          </a:p>
          <a:p>
            <a:r>
              <a:rPr lang="en-US" noProof="0"/>
              <a:t>2. Rigor </a:t>
            </a:r>
            <a:r>
              <a:rPr lang="en-US" noProof="0" err="1"/>
              <a:t>LLMOps</a:t>
            </a:r>
            <a:r>
              <a:rPr lang="en-US" noProof="0"/>
              <a:t>: La </a:t>
            </a:r>
            <a:r>
              <a:rPr lang="en-US" noProof="0" err="1"/>
              <a:t>calidad</a:t>
            </a:r>
            <a:r>
              <a:rPr lang="en-US" noProof="0"/>
              <a:t> se </a:t>
            </a:r>
            <a:r>
              <a:rPr lang="en-US" noProof="0" err="1"/>
              <a:t>garantiza</a:t>
            </a:r>
            <a:r>
              <a:rPr lang="en-US" noProof="0"/>
              <a:t> </a:t>
            </a:r>
            <a:r>
              <a:rPr lang="en-US" noProof="0" err="1"/>
              <a:t>mediante</a:t>
            </a:r>
            <a:r>
              <a:rPr lang="en-US" noProof="0"/>
              <a:t> un </a:t>
            </a:r>
            <a:r>
              <a:rPr lang="en-US" noProof="0" err="1"/>
              <a:t>ciclo</a:t>
            </a:r>
            <a:r>
              <a:rPr lang="en-US" noProof="0"/>
              <a:t> de </a:t>
            </a:r>
            <a:r>
              <a:rPr lang="en-US" noProof="0" err="1"/>
              <a:t>vida</a:t>
            </a:r>
            <a:r>
              <a:rPr lang="en-US" noProof="0"/>
              <a:t> </a:t>
            </a:r>
            <a:r>
              <a:rPr lang="en-US" noProof="0" err="1"/>
              <a:t>completo</a:t>
            </a:r>
            <a:r>
              <a:rPr lang="en-US" noProof="0"/>
              <a:t>: </a:t>
            </a:r>
            <a:r>
              <a:rPr lang="en-US" noProof="0" err="1"/>
              <a:t>registro</a:t>
            </a:r>
            <a:r>
              <a:rPr lang="en-US" noProof="0"/>
              <a:t> de prompts, </a:t>
            </a:r>
            <a:r>
              <a:rPr lang="en-US" noProof="0" err="1"/>
              <a:t>evaluación</a:t>
            </a:r>
            <a:r>
              <a:rPr lang="en-US" noProof="0"/>
              <a:t> </a:t>
            </a:r>
            <a:r>
              <a:rPr lang="en-US" noProof="0" err="1"/>
              <a:t>rigurosa</a:t>
            </a:r>
            <a:r>
              <a:rPr lang="en-US" noProof="0"/>
              <a:t> (</a:t>
            </a:r>
            <a:r>
              <a:rPr lang="en-US" noProof="0" err="1"/>
              <a:t>usando</a:t>
            </a:r>
            <a:r>
              <a:rPr lang="en-US" noProof="0"/>
              <a:t> </a:t>
            </a:r>
            <a:r>
              <a:rPr lang="en-US" noProof="0" err="1"/>
              <a:t>marcos</a:t>
            </a:r>
            <a:r>
              <a:rPr lang="en-US" noProof="0"/>
              <a:t> CI/CD) y </a:t>
            </a:r>
            <a:r>
              <a:rPr lang="en-US" noProof="0" err="1"/>
              <a:t>despliegue</a:t>
            </a:r>
            <a:r>
              <a:rPr lang="en-US" noProof="0"/>
              <a:t> </a:t>
            </a:r>
            <a:r>
              <a:rPr lang="en-US" noProof="0" err="1"/>
              <a:t>controlado</a:t>
            </a:r>
            <a:r>
              <a:rPr lang="en-US" noProof="0"/>
              <a:t>.</a:t>
            </a:r>
          </a:p>
          <a:p>
            <a:r>
              <a:rPr lang="en-US" noProof="0"/>
              <a:t>3. </a:t>
            </a:r>
            <a:r>
              <a:rPr lang="en-US" noProof="0" err="1"/>
              <a:t>Observabilidad</a:t>
            </a:r>
            <a:r>
              <a:rPr lang="en-US" noProof="0"/>
              <a:t> </a:t>
            </a:r>
            <a:r>
              <a:rPr lang="en-US" noProof="0" err="1"/>
              <a:t>Unificada</a:t>
            </a:r>
            <a:r>
              <a:rPr lang="en-US" noProof="0"/>
              <a:t>: </a:t>
            </a:r>
            <a:r>
              <a:rPr lang="en-US" noProof="0" err="1"/>
              <a:t>Trazas</a:t>
            </a:r>
            <a:r>
              <a:rPr lang="en-US" noProof="0"/>
              <a:t> </a:t>
            </a:r>
            <a:r>
              <a:rPr lang="en-US" noProof="0" err="1"/>
              <a:t>completas</a:t>
            </a:r>
            <a:r>
              <a:rPr lang="en-US" noProof="0"/>
              <a:t> (</a:t>
            </a:r>
            <a:r>
              <a:rPr lang="en-US" noProof="0" err="1"/>
              <a:t>Ej</a:t>
            </a:r>
            <a:r>
              <a:rPr lang="en-US" noProof="0"/>
              <a:t>. Jaeger) y </a:t>
            </a:r>
            <a:r>
              <a:rPr lang="en-US" noProof="0" err="1"/>
              <a:t>paneles</a:t>
            </a:r>
            <a:r>
              <a:rPr lang="en-US" noProof="0"/>
              <a:t> de control (</a:t>
            </a:r>
            <a:r>
              <a:rPr lang="en-US" noProof="0" err="1"/>
              <a:t>Ej</a:t>
            </a:r>
            <a:r>
              <a:rPr lang="en-US" noProof="0"/>
              <a:t>. Grafana) </a:t>
            </a:r>
            <a:r>
              <a:rPr lang="en-US" noProof="0" err="1"/>
              <a:t>proveen</a:t>
            </a:r>
            <a:r>
              <a:rPr lang="en-US" noProof="0"/>
              <a:t> </a:t>
            </a:r>
            <a:r>
              <a:rPr lang="en-US" noProof="0" err="1"/>
              <a:t>métricas</a:t>
            </a:r>
            <a:r>
              <a:rPr lang="en-US" noProof="0"/>
              <a:t> de </a:t>
            </a:r>
            <a:r>
              <a:rPr lang="en-US" noProof="0" err="1"/>
              <a:t>coste</a:t>
            </a:r>
            <a:r>
              <a:rPr lang="en-US" noProof="0"/>
              <a:t>, </a:t>
            </a:r>
            <a:r>
              <a:rPr lang="en-US" noProof="0" err="1"/>
              <a:t>rendimiento</a:t>
            </a:r>
            <a:r>
              <a:rPr lang="en-US" noProof="0"/>
              <a:t> y </a:t>
            </a:r>
            <a:r>
              <a:rPr lang="en-US" noProof="0" err="1"/>
              <a:t>adherencia</a:t>
            </a:r>
            <a:r>
              <a:rPr lang="en-US" noProof="0"/>
              <a:t> a </a:t>
            </a:r>
            <a:r>
              <a:rPr lang="en-US" noProof="0" err="1"/>
              <a:t>políticas</a:t>
            </a:r>
            <a:r>
              <a:rPr lang="en-US" noProof="0"/>
              <a:t>, </a:t>
            </a:r>
            <a:r>
              <a:rPr lang="en-US" noProof="0" err="1"/>
              <a:t>esenciales</a:t>
            </a:r>
            <a:r>
              <a:rPr lang="en-US" noProof="0"/>
              <a:t> para </a:t>
            </a:r>
            <a:r>
              <a:rPr lang="en-US" noProof="0" err="1"/>
              <a:t>sectores</a:t>
            </a:r>
            <a:r>
              <a:rPr lang="en-US" noProof="0"/>
              <a:t> </a:t>
            </a:r>
            <a:r>
              <a:rPr lang="en-US" noProof="0" err="1"/>
              <a:t>regulados</a:t>
            </a:r>
            <a:r>
              <a:rPr lang="en-US" noProof="0"/>
              <a:t>.</a:t>
            </a:r>
          </a:p>
          <a:p>
            <a:r>
              <a:rPr lang="en-US" noProof="0"/>
              <a:t>4. </a:t>
            </a:r>
            <a:r>
              <a:rPr lang="en-US" noProof="0" err="1"/>
              <a:t>Desacoplamiento</a:t>
            </a:r>
            <a:r>
              <a:rPr lang="en-US" noProof="0"/>
              <a:t> del </a:t>
            </a:r>
            <a:r>
              <a:rPr lang="en-US" noProof="0" err="1"/>
              <a:t>Modelo</a:t>
            </a:r>
            <a:r>
              <a:rPr lang="en-US" noProof="0"/>
              <a:t>: El Cognitive Gateway </a:t>
            </a:r>
            <a:r>
              <a:rPr lang="en-US" noProof="0" err="1"/>
              <a:t>permite</a:t>
            </a:r>
            <a:r>
              <a:rPr lang="en-US" noProof="0"/>
              <a:t> que </a:t>
            </a:r>
            <a:r>
              <a:rPr lang="en-US" noProof="0" err="1"/>
              <a:t>el</a:t>
            </a:r>
            <a:r>
              <a:rPr lang="en-US" noProof="0"/>
              <a:t> </a:t>
            </a:r>
            <a:r>
              <a:rPr lang="en-US" noProof="0" err="1"/>
              <a:t>agente</a:t>
            </a:r>
            <a:r>
              <a:rPr lang="en-US" noProof="0"/>
              <a:t> sea </a:t>
            </a:r>
            <a:r>
              <a:rPr lang="en-US" noProof="0" err="1"/>
              <a:t>agnóstico</a:t>
            </a:r>
            <a:r>
              <a:rPr lang="en-US" noProof="0"/>
              <a:t> al LLM </a:t>
            </a:r>
            <a:r>
              <a:rPr lang="en-US" noProof="0" err="1"/>
              <a:t>subyacente</a:t>
            </a:r>
            <a:r>
              <a:rPr lang="en-US" noProof="0"/>
              <a:t>, </a:t>
            </a:r>
            <a:r>
              <a:rPr lang="en-US" noProof="0" err="1"/>
              <a:t>realizando</a:t>
            </a:r>
            <a:r>
              <a:rPr lang="en-US" noProof="0"/>
              <a:t> </a:t>
            </a:r>
            <a:r>
              <a:rPr lang="en-US" noProof="0" err="1"/>
              <a:t>enrutamiento</a:t>
            </a:r>
            <a:r>
              <a:rPr lang="en-US" noProof="0"/>
              <a:t> </a:t>
            </a:r>
            <a:r>
              <a:rPr lang="en-US" noProof="0" err="1"/>
              <a:t>semántico</a:t>
            </a:r>
            <a:r>
              <a:rPr lang="en-US" noProof="0"/>
              <a:t> </a:t>
            </a:r>
            <a:r>
              <a:rPr lang="en-US" noProof="0" err="1"/>
              <a:t>basado</a:t>
            </a:r>
            <a:r>
              <a:rPr lang="en-US" noProof="0"/>
              <a:t> </a:t>
            </a:r>
            <a:r>
              <a:rPr lang="en-US" noProof="0" err="1"/>
              <a:t>en</a:t>
            </a:r>
            <a:r>
              <a:rPr lang="en-US" noProof="0"/>
              <a:t> </a:t>
            </a:r>
            <a:r>
              <a:rPr lang="en-US" noProof="0" err="1"/>
              <a:t>criterios</a:t>
            </a:r>
            <a:r>
              <a:rPr lang="en-US" noProof="0"/>
              <a:t> de </a:t>
            </a:r>
            <a:r>
              <a:rPr lang="en-US" noProof="0" err="1"/>
              <a:t>negocio</a:t>
            </a:r>
            <a:r>
              <a:rPr lang="en-US" noProof="0"/>
              <a:t> y </a:t>
            </a:r>
            <a:r>
              <a:rPr lang="en-US" noProof="0" err="1"/>
              <a:t>técnicos</a:t>
            </a:r>
            <a:r>
              <a:rPr lang="en-US" noProof="0"/>
              <a:t> (</a:t>
            </a:r>
            <a:r>
              <a:rPr lang="en-US" noProof="0" err="1"/>
              <a:t>coste</a:t>
            </a:r>
            <a:r>
              <a:rPr lang="en-US" noProof="0"/>
              <a:t>/</a:t>
            </a:r>
            <a:r>
              <a:rPr lang="en-US" noProof="0" err="1"/>
              <a:t>latencia</a:t>
            </a:r>
            <a:r>
              <a:rPr lang="en-US" noProof="0"/>
              <a:t>).</a:t>
            </a:r>
          </a:p>
          <a:p>
            <a:r>
              <a:rPr lang="en-US" noProof="0"/>
              <a:t>5. Código </a:t>
            </a:r>
            <a:r>
              <a:rPr lang="en-US" noProof="0" err="1"/>
              <a:t>Determinista</a:t>
            </a:r>
            <a:r>
              <a:rPr lang="en-US" noProof="0"/>
              <a:t>: Se </a:t>
            </a:r>
            <a:r>
              <a:rPr lang="en-US" noProof="0" err="1"/>
              <a:t>utiliza</a:t>
            </a:r>
            <a:r>
              <a:rPr lang="en-US" noProof="0"/>
              <a:t> Sandbox WASM/</a:t>
            </a:r>
            <a:r>
              <a:rPr lang="en-US" noProof="0" err="1"/>
              <a:t>gVisor</a:t>
            </a:r>
            <a:r>
              <a:rPr lang="en-US" noProof="0"/>
              <a:t>/</a:t>
            </a:r>
            <a:r>
              <a:rPr lang="en-US" noProof="0" err="1"/>
              <a:t>fRee</a:t>
            </a:r>
            <a:r>
              <a:rPr lang="en-US" noProof="0"/>
              <a:t> </a:t>
            </a:r>
            <a:r>
              <a:rPr lang="en-US" noProof="0" err="1"/>
              <a:t>en</a:t>
            </a:r>
            <a:r>
              <a:rPr lang="en-US" noProof="0"/>
              <a:t> </a:t>
            </a:r>
            <a:r>
              <a:rPr lang="en-US" noProof="0" err="1"/>
              <a:t>el</a:t>
            </a:r>
            <a:r>
              <a:rPr lang="en-US" noProof="0"/>
              <a:t> Code Execution Runtime para </a:t>
            </a:r>
            <a:r>
              <a:rPr lang="en-US" noProof="0" err="1"/>
              <a:t>garantizar</a:t>
            </a:r>
            <a:r>
              <a:rPr lang="en-US" noProof="0"/>
              <a:t> la </a:t>
            </a:r>
            <a:r>
              <a:rPr lang="en-US" noProof="0" err="1"/>
              <a:t>ejecución</a:t>
            </a:r>
            <a:r>
              <a:rPr lang="en-US" noProof="0"/>
              <a:t> </a:t>
            </a:r>
            <a:r>
              <a:rPr lang="en-US" noProof="0" err="1"/>
              <a:t>determinista</a:t>
            </a:r>
            <a:r>
              <a:rPr lang="en-US" noProof="0"/>
              <a:t> y </a:t>
            </a:r>
            <a:r>
              <a:rPr lang="en-US" noProof="0" err="1"/>
              <a:t>acotada</a:t>
            </a:r>
            <a:r>
              <a:rPr lang="en-US" noProof="0"/>
              <a:t> del </a:t>
            </a:r>
            <a:r>
              <a:rPr lang="en-US" noProof="0" err="1"/>
              <a:t>código</a:t>
            </a:r>
            <a:r>
              <a:rPr lang="en-US" noProof="0"/>
              <a:t> </a:t>
            </a:r>
            <a:r>
              <a:rPr lang="en-US" noProof="0" err="1"/>
              <a:t>generado</a:t>
            </a:r>
            <a:r>
              <a:rPr lang="en-US" noProof="0"/>
              <a:t> </a:t>
            </a:r>
            <a:r>
              <a:rPr lang="en-US" noProof="0" err="1"/>
              <a:t>por</a:t>
            </a:r>
            <a:r>
              <a:rPr lang="en-US" noProof="0"/>
              <a:t> LLMs, </a:t>
            </a:r>
            <a:r>
              <a:rPr lang="en-US" noProof="0" err="1"/>
              <a:t>mitigando</a:t>
            </a:r>
            <a:r>
              <a:rPr lang="en-US" noProof="0"/>
              <a:t> </a:t>
            </a:r>
            <a:r>
              <a:rPr lang="en-US" noProof="0" err="1"/>
              <a:t>riesgos</a:t>
            </a:r>
            <a:r>
              <a:rPr lang="en-US" noProof="0"/>
              <a:t> de </a:t>
            </a:r>
            <a:r>
              <a:rPr lang="en-US" noProof="0" err="1"/>
              <a:t>seguridad</a:t>
            </a:r>
            <a:r>
              <a:rPr lang="en-US" noProof="0"/>
              <a:t> y </a:t>
            </a:r>
            <a:r>
              <a:rPr lang="en-US" noProof="0" err="1"/>
              <a:t>consumo</a:t>
            </a:r>
            <a:r>
              <a:rPr lang="en-US" noProof="0"/>
              <a:t> de </a:t>
            </a:r>
            <a:r>
              <a:rPr lang="en-US" noProof="0" err="1"/>
              <a:t>recursos</a:t>
            </a:r>
            <a:r>
              <a:rPr lang="en-US" noProof="0"/>
              <a:t>.</a:t>
            </a:r>
          </a:p>
          <a:p>
            <a:endParaRPr lang="en-US" noProof="0"/>
          </a:p>
          <a:p>
            <a:pPr>
              <a:spcAft>
                <a:spcPts val="600"/>
              </a:spcAft>
            </a:pPr>
            <a:r>
              <a:rPr lang="en-US" noProof="0">
                <a:solidFill>
                  <a:srgbClr val="1B1C1D"/>
                </a:solidFill>
                <a:latin typeface="Google Sans Text"/>
              </a:rPr>
              <a:t>La </a:t>
            </a:r>
            <a:r>
              <a:rPr lang="en-US" noProof="0" err="1">
                <a:solidFill>
                  <a:srgbClr val="1B1C1D"/>
                </a:solidFill>
                <a:latin typeface="Google Sans Text"/>
              </a:rPr>
              <a:t>soberanía</a:t>
            </a:r>
            <a:r>
              <a:rPr lang="en-US" noProof="0">
                <a:solidFill>
                  <a:srgbClr val="1B1C1D"/>
                </a:solidFill>
                <a:latin typeface="Google Sans Text"/>
              </a:rPr>
              <a:t>, </a:t>
            </a:r>
            <a:r>
              <a:rPr lang="en-US" noProof="0" err="1">
                <a:solidFill>
                  <a:srgbClr val="1B1C1D"/>
                </a:solidFill>
                <a:latin typeface="Google Sans Text"/>
              </a:rPr>
              <a:t>en</a:t>
            </a:r>
            <a:r>
              <a:rPr lang="en-US" noProof="0">
                <a:solidFill>
                  <a:srgbClr val="1B1C1D"/>
                </a:solidFill>
                <a:latin typeface="Google Sans Text"/>
              </a:rPr>
              <a:t> </a:t>
            </a:r>
            <a:r>
              <a:rPr lang="en-US" noProof="0" err="1">
                <a:solidFill>
                  <a:srgbClr val="1B1C1D"/>
                </a:solidFill>
                <a:latin typeface="Google Sans Text"/>
              </a:rPr>
              <a:t>el</a:t>
            </a:r>
            <a:r>
              <a:rPr lang="en-US" noProof="0">
                <a:solidFill>
                  <a:srgbClr val="1B1C1D"/>
                </a:solidFill>
                <a:latin typeface="Google Sans Text"/>
              </a:rPr>
              <a:t> </a:t>
            </a:r>
            <a:r>
              <a:rPr lang="en-US" noProof="0" err="1">
                <a:solidFill>
                  <a:srgbClr val="1B1C1D"/>
                </a:solidFill>
                <a:latin typeface="Google Sans Text"/>
              </a:rPr>
              <a:t>contexto</a:t>
            </a:r>
            <a:r>
              <a:rPr lang="en-US" noProof="0">
                <a:solidFill>
                  <a:srgbClr val="1B1C1D"/>
                </a:solidFill>
                <a:latin typeface="Google Sans Text"/>
              </a:rPr>
              <a:t> de la Plataforma </a:t>
            </a:r>
            <a:r>
              <a:rPr lang="en-US" noProof="0" err="1">
                <a:solidFill>
                  <a:srgbClr val="1B1C1D"/>
                </a:solidFill>
                <a:latin typeface="Google Sans Text"/>
              </a:rPr>
              <a:t>AgeNTTic</a:t>
            </a:r>
            <a:r>
              <a:rPr lang="en-US" noProof="0">
                <a:solidFill>
                  <a:srgbClr val="1B1C1D"/>
                </a:solidFill>
                <a:latin typeface="Google Sans Text"/>
              </a:rPr>
              <a:t>, se define </a:t>
            </a:r>
            <a:r>
              <a:rPr lang="en-US" noProof="0" err="1">
                <a:solidFill>
                  <a:srgbClr val="1B1C1D"/>
                </a:solidFill>
                <a:latin typeface="Google Sans Text"/>
              </a:rPr>
              <a:t>mediante</a:t>
            </a:r>
            <a:r>
              <a:rPr lang="en-US" noProof="0">
                <a:solidFill>
                  <a:srgbClr val="1B1C1D"/>
                </a:solidFill>
                <a:latin typeface="Google Sans Text"/>
              </a:rPr>
              <a:t> </a:t>
            </a:r>
            <a:r>
              <a:rPr lang="en-US" noProof="0" err="1">
                <a:solidFill>
                  <a:srgbClr val="1B1C1D"/>
                </a:solidFill>
                <a:latin typeface="Google Sans Text"/>
              </a:rPr>
              <a:t>tres</a:t>
            </a:r>
            <a:r>
              <a:rPr lang="en-US" noProof="0">
                <a:solidFill>
                  <a:srgbClr val="1B1C1D"/>
                </a:solidFill>
                <a:latin typeface="Google Sans Text"/>
              </a:rPr>
              <a:t> </a:t>
            </a:r>
            <a:r>
              <a:rPr lang="en-US" noProof="0" err="1">
                <a:solidFill>
                  <a:srgbClr val="1B1C1D"/>
                </a:solidFill>
                <a:latin typeface="Google Sans Text"/>
              </a:rPr>
              <a:t>pilares</a:t>
            </a:r>
            <a:r>
              <a:rPr lang="en-US" noProof="0">
                <a:solidFill>
                  <a:srgbClr val="1B1C1D"/>
                </a:solidFill>
                <a:latin typeface="Google Sans Text"/>
              </a:rPr>
              <a:t>:</a:t>
            </a:r>
            <a:endParaRPr lang="en-US" noProof="0"/>
          </a:p>
          <a:p>
            <a:pPr fontAlgn="base">
              <a:buFont typeface="+mj-lt"/>
              <a:buAutoNum type="arabicPeriod"/>
            </a:pPr>
            <a:r>
              <a:rPr lang="en-US" b="1" noProof="0" err="1">
                <a:solidFill>
                  <a:srgbClr val="1B1C1D"/>
                </a:solidFill>
                <a:latin typeface="Google Sans Text"/>
              </a:rPr>
              <a:t>Independencia</a:t>
            </a:r>
            <a:r>
              <a:rPr lang="en-US" b="1" noProof="0">
                <a:solidFill>
                  <a:srgbClr val="1B1C1D"/>
                </a:solidFill>
                <a:latin typeface="Google Sans Text"/>
              </a:rPr>
              <a:t> del </a:t>
            </a:r>
            <a:r>
              <a:rPr lang="en-US" b="1" noProof="0" err="1">
                <a:solidFill>
                  <a:srgbClr val="1B1C1D"/>
                </a:solidFill>
                <a:latin typeface="Google Sans Text"/>
              </a:rPr>
              <a:t>Modelo</a:t>
            </a:r>
            <a:r>
              <a:rPr lang="en-US" b="1" noProof="0">
                <a:solidFill>
                  <a:srgbClr val="1B1C1D"/>
                </a:solidFill>
                <a:latin typeface="Google Sans Text"/>
              </a:rPr>
              <a:t>:</a:t>
            </a:r>
            <a:r>
              <a:rPr lang="en-US" noProof="0">
                <a:solidFill>
                  <a:srgbClr val="1B1C1D"/>
                </a:solidFill>
                <a:latin typeface="Google Sans Text"/>
              </a:rPr>
              <a:t> La </a:t>
            </a:r>
            <a:r>
              <a:rPr lang="en-US" noProof="0" err="1">
                <a:solidFill>
                  <a:srgbClr val="1B1C1D"/>
                </a:solidFill>
                <a:latin typeface="Google Sans Text"/>
              </a:rPr>
              <a:t>capacidad</a:t>
            </a:r>
            <a:r>
              <a:rPr lang="en-US" noProof="0">
                <a:solidFill>
                  <a:srgbClr val="1B1C1D"/>
                </a:solidFill>
                <a:latin typeface="Google Sans Text"/>
              </a:rPr>
              <a:t> de </a:t>
            </a:r>
            <a:r>
              <a:rPr lang="en-US" noProof="0" err="1">
                <a:solidFill>
                  <a:srgbClr val="1B1C1D"/>
                </a:solidFill>
                <a:latin typeface="Google Sans Text"/>
              </a:rPr>
              <a:t>intercambiar</a:t>
            </a:r>
            <a:r>
              <a:rPr lang="en-US" noProof="0">
                <a:solidFill>
                  <a:srgbClr val="1B1C1D"/>
                </a:solidFill>
                <a:latin typeface="Google Sans Text"/>
              </a:rPr>
              <a:t> </a:t>
            </a:r>
            <a:r>
              <a:rPr lang="en-US" noProof="0" err="1">
                <a:solidFill>
                  <a:srgbClr val="1B1C1D"/>
                </a:solidFill>
                <a:latin typeface="Google Sans Text"/>
              </a:rPr>
              <a:t>el</a:t>
            </a:r>
            <a:r>
              <a:rPr lang="en-US" noProof="0">
                <a:solidFill>
                  <a:srgbClr val="1B1C1D"/>
                </a:solidFill>
                <a:latin typeface="Google Sans Text"/>
              </a:rPr>
              <a:t> </a:t>
            </a:r>
            <a:r>
              <a:rPr lang="en-US" noProof="0" err="1">
                <a:solidFill>
                  <a:srgbClr val="1B1C1D"/>
                </a:solidFill>
                <a:latin typeface="Google Sans Text"/>
              </a:rPr>
              <a:t>modelo</a:t>
            </a:r>
            <a:r>
              <a:rPr lang="en-US" noProof="0">
                <a:solidFill>
                  <a:srgbClr val="1B1C1D"/>
                </a:solidFill>
                <a:latin typeface="Google Sans Text"/>
              </a:rPr>
              <a:t> </a:t>
            </a:r>
            <a:r>
              <a:rPr lang="en-US" noProof="0" err="1">
                <a:solidFill>
                  <a:srgbClr val="1B1C1D"/>
                </a:solidFill>
                <a:latin typeface="Google Sans Text"/>
              </a:rPr>
              <a:t>fundacional</a:t>
            </a:r>
            <a:r>
              <a:rPr lang="en-US" noProof="0">
                <a:solidFill>
                  <a:srgbClr val="1B1C1D"/>
                </a:solidFill>
                <a:latin typeface="Google Sans Text"/>
              </a:rPr>
              <a:t> </a:t>
            </a:r>
            <a:r>
              <a:rPr lang="en-US" noProof="0" err="1">
                <a:solidFill>
                  <a:srgbClr val="1B1C1D"/>
                </a:solidFill>
                <a:latin typeface="Google Sans Text"/>
              </a:rPr>
              <a:t>subyacente</a:t>
            </a:r>
            <a:r>
              <a:rPr lang="en-US" noProof="0">
                <a:solidFill>
                  <a:srgbClr val="1B1C1D"/>
                </a:solidFill>
                <a:latin typeface="Google Sans Text"/>
              </a:rPr>
              <a:t> (e.g., de GPT-4o a Claude 3.5 Sonnet o a un </a:t>
            </a:r>
            <a:r>
              <a:rPr lang="en-US" noProof="0" err="1">
                <a:solidFill>
                  <a:srgbClr val="1B1C1D"/>
                </a:solidFill>
                <a:latin typeface="Google Sans Text"/>
              </a:rPr>
              <a:t>modelo</a:t>
            </a:r>
            <a:r>
              <a:rPr lang="en-US" noProof="0">
                <a:solidFill>
                  <a:srgbClr val="1B1C1D"/>
                </a:solidFill>
                <a:latin typeface="Google Sans Text"/>
              </a:rPr>
              <a:t> Llama 3 local) sin </a:t>
            </a:r>
            <a:r>
              <a:rPr lang="en-US" noProof="0" err="1">
                <a:solidFill>
                  <a:srgbClr val="1B1C1D"/>
                </a:solidFill>
                <a:latin typeface="Google Sans Text"/>
              </a:rPr>
              <a:t>reescribir</a:t>
            </a:r>
            <a:r>
              <a:rPr lang="en-US" noProof="0">
                <a:solidFill>
                  <a:srgbClr val="1B1C1D"/>
                </a:solidFill>
                <a:latin typeface="Google Sans Text"/>
              </a:rPr>
              <a:t> la </a:t>
            </a:r>
            <a:r>
              <a:rPr lang="en-US" noProof="0" err="1">
                <a:solidFill>
                  <a:srgbClr val="1B1C1D"/>
                </a:solidFill>
                <a:latin typeface="Google Sans Text"/>
              </a:rPr>
              <a:t>lógica</a:t>
            </a:r>
            <a:r>
              <a:rPr lang="en-US" noProof="0">
                <a:solidFill>
                  <a:srgbClr val="1B1C1D"/>
                </a:solidFill>
                <a:latin typeface="Google Sans Text"/>
              </a:rPr>
              <a:t> del </a:t>
            </a:r>
            <a:r>
              <a:rPr lang="en-US" noProof="0" err="1">
                <a:solidFill>
                  <a:srgbClr val="1B1C1D"/>
                </a:solidFill>
                <a:latin typeface="Google Sans Text"/>
              </a:rPr>
              <a:t>agente</a:t>
            </a:r>
            <a:r>
              <a:rPr lang="en-US" noProof="0">
                <a:solidFill>
                  <a:srgbClr val="1B1C1D"/>
                </a:solidFill>
                <a:latin typeface="Google Sans Text"/>
              </a:rPr>
              <a:t>.</a:t>
            </a:r>
            <a:endParaRPr lang="en-US" noProof="0">
              <a:solidFill>
                <a:srgbClr val="000000"/>
              </a:solidFill>
              <a:latin typeface="Arial" panose="020B0604020202020204" pitchFamily="34" charset="0"/>
            </a:endParaRPr>
          </a:p>
          <a:p>
            <a:pPr fontAlgn="base">
              <a:buFont typeface="+mj-lt"/>
              <a:buAutoNum type="arabicPeriod"/>
            </a:pPr>
            <a:r>
              <a:rPr lang="en-US" b="1" noProof="0">
                <a:solidFill>
                  <a:srgbClr val="1B1C1D"/>
                </a:solidFill>
                <a:latin typeface="Google Sans Text"/>
              </a:rPr>
              <a:t>Residencia del Estado:</a:t>
            </a:r>
            <a:r>
              <a:rPr lang="en-US" noProof="0">
                <a:solidFill>
                  <a:srgbClr val="1B1C1D"/>
                </a:solidFill>
                <a:latin typeface="Google Sans Text"/>
              </a:rPr>
              <a:t> </a:t>
            </a:r>
            <a:r>
              <a:rPr lang="en-US" noProof="0" err="1">
                <a:solidFill>
                  <a:srgbClr val="1B1C1D"/>
                </a:solidFill>
                <a:latin typeface="Google Sans Text"/>
              </a:rPr>
              <a:t>Asegurar</a:t>
            </a:r>
            <a:r>
              <a:rPr lang="en-US" noProof="0">
                <a:solidFill>
                  <a:srgbClr val="1B1C1D"/>
                </a:solidFill>
                <a:latin typeface="Google Sans Text"/>
              </a:rPr>
              <a:t> que la </a:t>
            </a:r>
            <a:r>
              <a:rPr lang="en-US" noProof="0" err="1">
                <a:solidFill>
                  <a:srgbClr val="1B1C1D"/>
                </a:solidFill>
                <a:latin typeface="Google Sans Text"/>
              </a:rPr>
              <a:t>memoria</a:t>
            </a:r>
            <a:r>
              <a:rPr lang="en-US" noProof="0">
                <a:solidFill>
                  <a:srgbClr val="1B1C1D"/>
                </a:solidFill>
                <a:latin typeface="Google Sans Text"/>
              </a:rPr>
              <a:t> del </a:t>
            </a:r>
            <a:r>
              <a:rPr lang="en-US" noProof="0" err="1">
                <a:solidFill>
                  <a:srgbClr val="1B1C1D"/>
                </a:solidFill>
                <a:latin typeface="Google Sans Text"/>
              </a:rPr>
              <a:t>agente</a:t>
            </a:r>
            <a:r>
              <a:rPr lang="en-US" noProof="0">
                <a:solidFill>
                  <a:srgbClr val="1B1C1D"/>
                </a:solidFill>
                <a:latin typeface="Google Sans Text"/>
              </a:rPr>
              <a:t> (</a:t>
            </a:r>
            <a:r>
              <a:rPr lang="en-US" noProof="0" err="1">
                <a:solidFill>
                  <a:srgbClr val="1B1C1D"/>
                </a:solidFill>
                <a:latin typeface="Google Sans Text"/>
              </a:rPr>
              <a:t>contexto</a:t>
            </a:r>
            <a:r>
              <a:rPr lang="en-US" noProof="0">
                <a:solidFill>
                  <a:srgbClr val="1B1C1D"/>
                </a:solidFill>
                <a:latin typeface="Google Sans Text"/>
              </a:rPr>
              <a:t>, </a:t>
            </a:r>
            <a:r>
              <a:rPr lang="en-US" noProof="0" err="1">
                <a:solidFill>
                  <a:srgbClr val="1B1C1D"/>
                </a:solidFill>
                <a:latin typeface="Google Sans Text"/>
              </a:rPr>
              <a:t>historial</a:t>
            </a:r>
            <a:r>
              <a:rPr lang="en-US" noProof="0">
                <a:solidFill>
                  <a:srgbClr val="1B1C1D"/>
                </a:solidFill>
                <a:latin typeface="Google Sans Text"/>
              </a:rPr>
              <a:t> de </a:t>
            </a:r>
            <a:r>
              <a:rPr lang="en-US" noProof="0" err="1">
                <a:solidFill>
                  <a:srgbClr val="1B1C1D"/>
                </a:solidFill>
                <a:latin typeface="Google Sans Text"/>
              </a:rPr>
              <a:t>herramientas</a:t>
            </a:r>
            <a:r>
              <a:rPr lang="en-US" noProof="0">
                <a:solidFill>
                  <a:srgbClr val="1B1C1D"/>
                </a:solidFill>
                <a:latin typeface="Google Sans Text"/>
              </a:rPr>
              <a:t>, y "</a:t>
            </a:r>
            <a:r>
              <a:rPr lang="en-US" noProof="0" err="1">
                <a:solidFill>
                  <a:srgbClr val="1B1C1D"/>
                </a:solidFill>
                <a:latin typeface="Google Sans Text"/>
              </a:rPr>
              <a:t>pensamientos</a:t>
            </a:r>
            <a:r>
              <a:rPr lang="en-US" noProof="0">
                <a:solidFill>
                  <a:srgbClr val="1B1C1D"/>
                </a:solidFill>
                <a:latin typeface="Google Sans Text"/>
              </a:rPr>
              <a:t>" </a:t>
            </a:r>
            <a:r>
              <a:rPr lang="en-US" noProof="0" err="1">
                <a:solidFill>
                  <a:srgbClr val="1B1C1D"/>
                </a:solidFill>
                <a:latin typeface="Google Sans Text"/>
              </a:rPr>
              <a:t>intermedios</a:t>
            </a:r>
            <a:r>
              <a:rPr lang="en-US" noProof="0">
                <a:solidFill>
                  <a:srgbClr val="1B1C1D"/>
                </a:solidFill>
                <a:latin typeface="Google Sans Text"/>
              </a:rPr>
              <a:t>) </a:t>
            </a:r>
            <a:r>
              <a:rPr lang="en-US" noProof="0" err="1">
                <a:solidFill>
                  <a:srgbClr val="1B1C1D"/>
                </a:solidFill>
                <a:latin typeface="Google Sans Text"/>
              </a:rPr>
              <a:t>resida</a:t>
            </a:r>
            <a:r>
              <a:rPr lang="en-US" noProof="0">
                <a:solidFill>
                  <a:srgbClr val="1B1C1D"/>
                </a:solidFill>
                <a:latin typeface="Google Sans Text"/>
              </a:rPr>
              <a:t> </a:t>
            </a:r>
            <a:r>
              <a:rPr lang="en-US" noProof="0" err="1">
                <a:solidFill>
                  <a:srgbClr val="1B1C1D"/>
                </a:solidFill>
                <a:latin typeface="Google Sans Text"/>
              </a:rPr>
              <a:t>en</a:t>
            </a:r>
            <a:r>
              <a:rPr lang="en-US" noProof="0">
                <a:solidFill>
                  <a:srgbClr val="1B1C1D"/>
                </a:solidFill>
                <a:latin typeface="Google Sans Text"/>
              </a:rPr>
              <a:t> </a:t>
            </a:r>
            <a:r>
              <a:rPr lang="en-US" noProof="0" err="1">
                <a:solidFill>
                  <a:srgbClr val="1B1C1D"/>
                </a:solidFill>
                <a:latin typeface="Google Sans Text"/>
              </a:rPr>
              <a:t>infraestructura</a:t>
            </a:r>
            <a:r>
              <a:rPr lang="en-US" noProof="0">
                <a:solidFill>
                  <a:srgbClr val="1B1C1D"/>
                </a:solidFill>
                <a:latin typeface="Google Sans Text"/>
              </a:rPr>
              <a:t> </a:t>
            </a:r>
            <a:r>
              <a:rPr lang="en-US" noProof="0" err="1">
                <a:solidFill>
                  <a:srgbClr val="1B1C1D"/>
                </a:solidFill>
                <a:latin typeface="Google Sans Text"/>
              </a:rPr>
              <a:t>controlada</a:t>
            </a:r>
            <a:r>
              <a:rPr lang="en-US" noProof="0">
                <a:solidFill>
                  <a:srgbClr val="1B1C1D"/>
                </a:solidFill>
                <a:latin typeface="Google Sans Text"/>
              </a:rPr>
              <a:t> </a:t>
            </a:r>
            <a:r>
              <a:rPr lang="en-US" noProof="0" err="1">
                <a:solidFill>
                  <a:srgbClr val="1B1C1D"/>
                </a:solidFill>
                <a:latin typeface="Google Sans Text"/>
              </a:rPr>
              <a:t>por</a:t>
            </a:r>
            <a:r>
              <a:rPr lang="en-US" noProof="0">
                <a:solidFill>
                  <a:srgbClr val="1B1C1D"/>
                </a:solidFill>
                <a:latin typeface="Google Sans Text"/>
              </a:rPr>
              <a:t> </a:t>
            </a:r>
            <a:r>
              <a:rPr lang="en-US" noProof="0" err="1">
                <a:solidFill>
                  <a:srgbClr val="1B1C1D"/>
                </a:solidFill>
                <a:latin typeface="Google Sans Text"/>
              </a:rPr>
              <a:t>el</a:t>
            </a:r>
            <a:r>
              <a:rPr lang="en-US" noProof="0">
                <a:solidFill>
                  <a:srgbClr val="1B1C1D"/>
                </a:solidFill>
                <a:latin typeface="Google Sans Text"/>
              </a:rPr>
              <a:t> </a:t>
            </a:r>
            <a:r>
              <a:rPr lang="en-US" noProof="0" err="1">
                <a:solidFill>
                  <a:srgbClr val="1B1C1D"/>
                </a:solidFill>
                <a:latin typeface="Google Sans Text"/>
              </a:rPr>
              <a:t>cliente</a:t>
            </a:r>
            <a:r>
              <a:rPr lang="en-US" noProof="0">
                <a:solidFill>
                  <a:srgbClr val="1B1C1D"/>
                </a:solidFill>
                <a:latin typeface="Google Sans Text"/>
              </a:rPr>
              <a:t>.</a:t>
            </a:r>
            <a:endParaRPr lang="en-US" noProof="0">
              <a:solidFill>
                <a:srgbClr val="000000"/>
              </a:solidFill>
              <a:latin typeface="Arial" panose="020B0604020202020204" pitchFamily="34" charset="0"/>
            </a:endParaRPr>
          </a:p>
          <a:p>
            <a:pPr fontAlgn="base">
              <a:spcAft>
                <a:spcPts val="600"/>
              </a:spcAft>
              <a:buFont typeface="+mj-lt"/>
              <a:buAutoNum type="arabicPeriod"/>
            </a:pPr>
            <a:r>
              <a:rPr lang="en-US" b="1" noProof="0" err="1">
                <a:solidFill>
                  <a:srgbClr val="1B1C1D"/>
                </a:solidFill>
                <a:latin typeface="Google Sans Text"/>
              </a:rPr>
              <a:t>Gobierno</a:t>
            </a:r>
            <a:r>
              <a:rPr lang="en-US" b="1" noProof="0">
                <a:solidFill>
                  <a:srgbClr val="1B1C1D"/>
                </a:solidFill>
                <a:latin typeface="Google Sans Text"/>
              </a:rPr>
              <a:t> de la </a:t>
            </a:r>
            <a:r>
              <a:rPr lang="en-US" b="1" noProof="0" err="1">
                <a:solidFill>
                  <a:srgbClr val="1B1C1D"/>
                </a:solidFill>
                <a:latin typeface="Google Sans Text"/>
              </a:rPr>
              <a:t>Ejecución</a:t>
            </a:r>
            <a:r>
              <a:rPr lang="en-US" b="1" noProof="0">
                <a:solidFill>
                  <a:srgbClr val="1B1C1D"/>
                </a:solidFill>
                <a:latin typeface="Google Sans Text"/>
              </a:rPr>
              <a:t>:</a:t>
            </a:r>
            <a:r>
              <a:rPr lang="en-US" noProof="0">
                <a:solidFill>
                  <a:srgbClr val="1B1C1D"/>
                </a:solidFill>
                <a:latin typeface="Google Sans Text"/>
              </a:rPr>
              <a:t> </a:t>
            </a:r>
            <a:r>
              <a:rPr lang="en-US" noProof="0" err="1">
                <a:solidFill>
                  <a:srgbClr val="1B1C1D"/>
                </a:solidFill>
                <a:latin typeface="Google Sans Text"/>
              </a:rPr>
              <a:t>Poseer</a:t>
            </a:r>
            <a:r>
              <a:rPr lang="en-US" noProof="0">
                <a:solidFill>
                  <a:srgbClr val="1B1C1D"/>
                </a:solidFill>
                <a:latin typeface="Google Sans Text"/>
              </a:rPr>
              <a:t> </a:t>
            </a:r>
            <a:r>
              <a:rPr lang="en-US" noProof="0" err="1">
                <a:solidFill>
                  <a:srgbClr val="1B1C1D"/>
                </a:solidFill>
                <a:latin typeface="Google Sans Text"/>
              </a:rPr>
              <a:t>el</a:t>
            </a:r>
            <a:r>
              <a:rPr lang="en-US" noProof="0">
                <a:solidFill>
                  <a:srgbClr val="1B1C1D"/>
                </a:solidFill>
                <a:latin typeface="Google Sans Text"/>
              </a:rPr>
              <a:t> "Gateway </a:t>
            </a:r>
            <a:r>
              <a:rPr lang="en-US" noProof="0" err="1">
                <a:solidFill>
                  <a:srgbClr val="1B1C1D"/>
                </a:solidFill>
                <a:latin typeface="Google Sans Text"/>
              </a:rPr>
              <a:t>Cognitivo</a:t>
            </a:r>
            <a:r>
              <a:rPr lang="en-US" noProof="0">
                <a:solidFill>
                  <a:srgbClr val="1B1C1D"/>
                </a:solidFill>
                <a:latin typeface="Google Sans Text"/>
              </a:rPr>
              <a:t>" que </a:t>
            </a:r>
            <a:r>
              <a:rPr lang="en-US" noProof="0" err="1">
                <a:solidFill>
                  <a:srgbClr val="1B1C1D"/>
                </a:solidFill>
                <a:latin typeface="Google Sans Text"/>
              </a:rPr>
              <a:t>enruta</a:t>
            </a:r>
            <a:r>
              <a:rPr lang="en-US" noProof="0">
                <a:solidFill>
                  <a:srgbClr val="1B1C1D"/>
                </a:solidFill>
                <a:latin typeface="Google Sans Text"/>
              </a:rPr>
              <a:t> </a:t>
            </a:r>
            <a:r>
              <a:rPr lang="en-US" noProof="0" err="1">
                <a:solidFill>
                  <a:srgbClr val="1B1C1D"/>
                </a:solidFill>
                <a:latin typeface="Google Sans Text"/>
              </a:rPr>
              <a:t>los</a:t>
            </a:r>
            <a:r>
              <a:rPr lang="en-US" noProof="0">
                <a:solidFill>
                  <a:srgbClr val="1B1C1D"/>
                </a:solidFill>
                <a:latin typeface="Google Sans Text"/>
              </a:rPr>
              <a:t> prompts, </a:t>
            </a:r>
            <a:r>
              <a:rPr lang="en-US" noProof="0" err="1">
                <a:solidFill>
                  <a:srgbClr val="1B1C1D"/>
                </a:solidFill>
                <a:latin typeface="Google Sans Text"/>
              </a:rPr>
              <a:t>imponiendo</a:t>
            </a:r>
            <a:r>
              <a:rPr lang="en-US" noProof="0">
                <a:solidFill>
                  <a:srgbClr val="1B1C1D"/>
                </a:solidFill>
                <a:latin typeface="Google Sans Text"/>
              </a:rPr>
              <a:t> </a:t>
            </a:r>
            <a:r>
              <a:rPr lang="en-US" noProof="0" err="1">
                <a:solidFill>
                  <a:srgbClr val="1B1C1D"/>
                </a:solidFill>
                <a:latin typeface="Google Sans Text"/>
              </a:rPr>
              <a:t>políticas</a:t>
            </a:r>
            <a:r>
              <a:rPr lang="en-US" noProof="0">
                <a:solidFill>
                  <a:srgbClr val="1B1C1D"/>
                </a:solidFill>
                <a:latin typeface="Google Sans Text"/>
              </a:rPr>
              <a:t> de </a:t>
            </a:r>
            <a:r>
              <a:rPr lang="en-US" noProof="0" err="1">
                <a:solidFill>
                  <a:srgbClr val="1B1C1D"/>
                </a:solidFill>
                <a:latin typeface="Google Sans Text"/>
              </a:rPr>
              <a:t>seguridad</a:t>
            </a:r>
            <a:r>
              <a:rPr lang="en-US" noProof="0">
                <a:solidFill>
                  <a:srgbClr val="1B1C1D"/>
                </a:solidFill>
                <a:latin typeface="Google Sans Text"/>
              </a:rPr>
              <a:t> y </a:t>
            </a:r>
            <a:r>
              <a:rPr lang="en-US" noProof="0" err="1">
                <a:solidFill>
                  <a:srgbClr val="1B1C1D"/>
                </a:solidFill>
                <a:latin typeface="Google Sans Text"/>
              </a:rPr>
              <a:t>coste</a:t>
            </a:r>
            <a:r>
              <a:rPr lang="en-US" noProof="0">
                <a:solidFill>
                  <a:srgbClr val="1B1C1D"/>
                </a:solidFill>
                <a:latin typeface="Google Sans Text"/>
              </a:rPr>
              <a:t> antes de que </a:t>
            </a:r>
            <a:r>
              <a:rPr lang="en-US" noProof="0" err="1">
                <a:solidFill>
                  <a:srgbClr val="1B1C1D"/>
                </a:solidFill>
                <a:latin typeface="Google Sans Text"/>
              </a:rPr>
              <a:t>cualquier</a:t>
            </a:r>
            <a:r>
              <a:rPr lang="en-US" noProof="0">
                <a:solidFill>
                  <a:srgbClr val="1B1C1D"/>
                </a:solidFill>
                <a:latin typeface="Google Sans Text"/>
              </a:rPr>
              <a:t> </a:t>
            </a:r>
            <a:r>
              <a:rPr lang="en-US" noProof="0" err="1">
                <a:solidFill>
                  <a:srgbClr val="1B1C1D"/>
                </a:solidFill>
                <a:latin typeface="Google Sans Text"/>
              </a:rPr>
              <a:t>dato</a:t>
            </a:r>
            <a:r>
              <a:rPr lang="en-US" noProof="0">
                <a:solidFill>
                  <a:srgbClr val="1B1C1D"/>
                </a:solidFill>
                <a:latin typeface="Google Sans Text"/>
              </a:rPr>
              <a:t> </a:t>
            </a:r>
            <a:r>
              <a:rPr lang="en-US" noProof="0" err="1">
                <a:solidFill>
                  <a:srgbClr val="1B1C1D"/>
                </a:solidFill>
                <a:latin typeface="Google Sans Text"/>
              </a:rPr>
              <a:t>abandone</a:t>
            </a:r>
            <a:r>
              <a:rPr lang="en-US" noProof="0">
                <a:solidFill>
                  <a:srgbClr val="1B1C1D"/>
                </a:solidFill>
                <a:latin typeface="Google Sans Text"/>
              </a:rPr>
              <a:t> </a:t>
            </a:r>
            <a:r>
              <a:rPr lang="en-US" noProof="0" err="1">
                <a:solidFill>
                  <a:srgbClr val="1B1C1D"/>
                </a:solidFill>
                <a:latin typeface="Google Sans Text"/>
              </a:rPr>
              <a:t>el</a:t>
            </a:r>
            <a:r>
              <a:rPr lang="en-US" noProof="0">
                <a:solidFill>
                  <a:srgbClr val="1B1C1D"/>
                </a:solidFill>
                <a:latin typeface="Google Sans Text"/>
              </a:rPr>
              <a:t> </a:t>
            </a:r>
            <a:r>
              <a:rPr lang="en-US" noProof="0" err="1">
                <a:solidFill>
                  <a:srgbClr val="1B1C1D"/>
                </a:solidFill>
                <a:latin typeface="Google Sans Text"/>
              </a:rPr>
              <a:t>perímetro</a:t>
            </a:r>
            <a:r>
              <a:rPr lang="en-US" noProof="0">
                <a:solidFill>
                  <a:srgbClr val="1B1C1D"/>
                </a:solidFill>
                <a:latin typeface="Google Sans Text"/>
              </a:rPr>
              <a:t> seguro.</a:t>
            </a:r>
            <a:r>
              <a:rPr lang="en-US" sz="2000" baseline="30000" noProof="0">
                <a:solidFill>
                  <a:srgbClr val="444746"/>
                </a:solidFill>
                <a:latin typeface="Google Sans Text"/>
              </a:rPr>
              <a:t>1</a:t>
            </a:r>
            <a:endParaRPr lang="en-US" noProof="0">
              <a:solidFill>
                <a:srgbClr val="000000"/>
              </a:solidFill>
              <a:latin typeface="Arial" panose="020B0604020202020204" pitchFamily="34" charset="0"/>
            </a:endParaRPr>
          </a:p>
          <a:p>
            <a:r>
              <a:rPr lang="en-US" noProof="0"/>
              <a:t> </a:t>
            </a:r>
          </a:p>
          <a:p>
            <a:r>
              <a:rPr lang="en-US" noProof="0" err="1"/>
              <a:t>Acciones</a:t>
            </a:r>
            <a:r>
              <a:rPr lang="en-US" noProof="0"/>
              <a:t> </a:t>
            </a:r>
            <a:r>
              <a:rPr lang="en-US" noProof="0" err="1"/>
              <a:t>empresariales</a:t>
            </a:r>
            <a:r>
              <a:rPr lang="en-US" noProof="0"/>
              <a:t> </a:t>
            </a:r>
            <a:r>
              <a:rPr lang="en-US" noProof="0" err="1"/>
              <a:t>seguras</a:t>
            </a:r>
            <a:r>
              <a:rPr lang="en-US" noProof="0"/>
              <a:t> y </a:t>
            </a:r>
            <a:r>
              <a:rPr lang="en-US" noProof="0" err="1"/>
              <a:t>auditables</a:t>
            </a:r>
            <a:r>
              <a:rPr lang="en-US" noProof="0"/>
              <a:t>.</a:t>
            </a:r>
          </a:p>
          <a:p>
            <a:endParaRPr lang="en-US" noProof="0"/>
          </a:p>
          <a:p>
            <a:r>
              <a:rPr lang="en-US" noProof="0" err="1"/>
              <a:t>Arquitectura</a:t>
            </a:r>
            <a:r>
              <a:rPr lang="en-US" noProof="0"/>
              <a:t> Modular y </a:t>
            </a:r>
            <a:r>
              <a:rPr lang="en-US" noProof="0" err="1"/>
              <a:t>Agnóstica</a:t>
            </a:r>
            <a:r>
              <a:rPr lang="en-US" noProof="0"/>
              <a:t> a la Nube</a:t>
            </a:r>
          </a:p>
          <a:p>
            <a:endParaRPr lang="en-US" noProof="0"/>
          </a:p>
          <a:p>
            <a:r>
              <a:rPr lang="en-US" noProof="0">
                <a:solidFill>
                  <a:srgbClr val="1B1C1D"/>
                </a:solidFill>
                <a:latin typeface="Google Sans Text"/>
              </a:rPr>
              <a:t>Capa </a:t>
            </a:r>
            <a:r>
              <a:rPr lang="en-US" noProof="0" err="1">
                <a:solidFill>
                  <a:srgbClr val="1B1C1D"/>
                </a:solidFill>
                <a:latin typeface="Google Sans Text"/>
              </a:rPr>
              <a:t>razonamiento</a:t>
            </a:r>
            <a:r>
              <a:rPr lang="en-US" noProof="0">
                <a:solidFill>
                  <a:srgbClr val="1B1C1D"/>
                </a:solidFill>
                <a:latin typeface="Google Sans Text"/>
              </a:rPr>
              <a:t> </a:t>
            </a:r>
            <a:r>
              <a:rPr lang="en-US" noProof="0" err="1">
                <a:solidFill>
                  <a:srgbClr val="1B1C1D"/>
                </a:solidFill>
                <a:latin typeface="Google Sans Text"/>
              </a:rPr>
              <a:t>cognitivo</a:t>
            </a:r>
            <a:r>
              <a:rPr lang="en-US" noProof="0">
                <a:solidFill>
                  <a:srgbClr val="1B1C1D"/>
                </a:solidFill>
                <a:latin typeface="Google Sans Text"/>
              </a:rPr>
              <a:t> y la </a:t>
            </a:r>
            <a:r>
              <a:rPr lang="en-US" noProof="0" err="1">
                <a:solidFill>
                  <a:srgbClr val="1B1C1D"/>
                </a:solidFill>
                <a:latin typeface="Google Sans Text"/>
              </a:rPr>
              <a:t>adaptabilidad</a:t>
            </a:r>
            <a:r>
              <a:rPr lang="en-US" noProof="0">
                <a:solidFill>
                  <a:srgbClr val="1B1C1D"/>
                </a:solidFill>
                <a:latin typeface="Google Sans Text"/>
              </a:rPr>
              <a:t> </a:t>
            </a:r>
            <a:r>
              <a:rPr lang="en-US" noProof="0" err="1">
                <a:solidFill>
                  <a:srgbClr val="1B1C1D"/>
                </a:solidFill>
                <a:latin typeface="Google Sans Text"/>
              </a:rPr>
              <a:t>semántica</a:t>
            </a:r>
            <a:endParaRPr lang="en-US" noProof="0">
              <a:solidFill>
                <a:srgbClr val="1B1C1D"/>
              </a:solidFill>
              <a:latin typeface="Google Sans Text"/>
            </a:endParaRPr>
          </a:p>
          <a:p>
            <a:endParaRPr lang="en-US" noProof="0">
              <a:solidFill>
                <a:srgbClr val="1B1C1D"/>
              </a:solidFill>
              <a:latin typeface="Google Sans Text"/>
            </a:endParaRPr>
          </a:p>
          <a:p>
            <a:pPr>
              <a:spcAft>
                <a:spcPts val="600"/>
              </a:spcAft>
            </a:pPr>
            <a:endParaRPr lang="en-US" sz="2400" b="1" noProof="0">
              <a:solidFill>
                <a:srgbClr val="1B1C1D"/>
              </a:solidFill>
              <a:latin typeface="Google Sans"/>
            </a:endParaRPr>
          </a:p>
          <a:p>
            <a:pPr>
              <a:spcAft>
                <a:spcPts val="600"/>
              </a:spcAft>
            </a:pPr>
            <a:r>
              <a:rPr lang="en-US" sz="2400" b="1" noProof="0" err="1">
                <a:solidFill>
                  <a:srgbClr val="1B1C1D"/>
                </a:solidFill>
                <a:latin typeface="Google Sans"/>
              </a:rPr>
              <a:t>Aceleradores</a:t>
            </a:r>
            <a:r>
              <a:rPr lang="en-US" sz="2400" b="1" noProof="0">
                <a:solidFill>
                  <a:srgbClr val="1B1C1D"/>
                </a:solidFill>
                <a:latin typeface="Google Sans"/>
              </a:rPr>
              <a:t> de Plataforma </a:t>
            </a:r>
            <a:r>
              <a:rPr lang="en-US" sz="2400" b="1" noProof="0" err="1">
                <a:solidFill>
                  <a:srgbClr val="1B1C1D"/>
                </a:solidFill>
                <a:latin typeface="Google Sans"/>
              </a:rPr>
              <a:t>como</a:t>
            </a:r>
            <a:r>
              <a:rPr lang="en-US" sz="2400" b="1" noProof="0">
                <a:solidFill>
                  <a:srgbClr val="1B1C1D"/>
                </a:solidFill>
                <a:latin typeface="Google Sans"/>
              </a:rPr>
              <a:t> </a:t>
            </a:r>
            <a:r>
              <a:rPr lang="en-US" sz="2400" b="1" noProof="0" err="1">
                <a:solidFill>
                  <a:srgbClr val="1B1C1D"/>
                </a:solidFill>
                <a:latin typeface="Google Sans"/>
              </a:rPr>
              <a:t>Bloques</a:t>
            </a:r>
            <a:r>
              <a:rPr lang="en-US" sz="2400" b="1" noProof="0">
                <a:solidFill>
                  <a:srgbClr val="1B1C1D"/>
                </a:solidFill>
                <a:latin typeface="Google Sans"/>
              </a:rPr>
              <a:t> de </a:t>
            </a:r>
            <a:r>
              <a:rPr lang="en-US" sz="2400" b="1" noProof="0" err="1">
                <a:solidFill>
                  <a:srgbClr val="1B1C1D"/>
                </a:solidFill>
                <a:latin typeface="Google Sans"/>
              </a:rPr>
              <a:t>Construcción</a:t>
            </a:r>
            <a:endParaRPr lang="en-US" b="1" noProof="0"/>
          </a:p>
          <a:p>
            <a:pPr>
              <a:spcAft>
                <a:spcPts val="1200"/>
              </a:spcAft>
            </a:pPr>
            <a:r>
              <a:rPr lang="en-US" noProof="0">
                <a:solidFill>
                  <a:srgbClr val="1B1C1D"/>
                </a:solidFill>
                <a:latin typeface="Google Sans Text"/>
              </a:rPr>
              <a:t>El </a:t>
            </a:r>
            <a:r>
              <a:rPr lang="en-US" noProof="0" err="1">
                <a:solidFill>
                  <a:srgbClr val="1B1C1D"/>
                </a:solidFill>
                <a:latin typeface="Google Sans Text"/>
              </a:rPr>
              <a:t>modelo</a:t>
            </a:r>
            <a:r>
              <a:rPr lang="en-US" noProof="0">
                <a:solidFill>
                  <a:srgbClr val="1B1C1D"/>
                </a:solidFill>
                <a:latin typeface="Google Sans Text"/>
              </a:rPr>
              <a:t> de </a:t>
            </a:r>
            <a:r>
              <a:rPr lang="en-US" noProof="0" err="1">
                <a:solidFill>
                  <a:srgbClr val="1B1C1D"/>
                </a:solidFill>
                <a:latin typeface="Google Sans Text"/>
              </a:rPr>
              <a:t>adopción</a:t>
            </a:r>
            <a:r>
              <a:rPr lang="en-US" noProof="0">
                <a:solidFill>
                  <a:srgbClr val="1B1C1D"/>
                </a:solidFill>
                <a:latin typeface="Google Sans Text"/>
              </a:rPr>
              <a:t> flexible </a:t>
            </a:r>
            <a:r>
              <a:rPr lang="en-US" noProof="0" err="1">
                <a:solidFill>
                  <a:srgbClr val="1B1C1D"/>
                </a:solidFill>
                <a:latin typeface="Google Sans Text"/>
              </a:rPr>
              <a:t>permite</a:t>
            </a:r>
            <a:r>
              <a:rPr lang="en-US" noProof="0">
                <a:solidFill>
                  <a:srgbClr val="1B1C1D"/>
                </a:solidFill>
                <a:latin typeface="Google Sans Text"/>
              </a:rPr>
              <a:t> que </a:t>
            </a:r>
            <a:r>
              <a:rPr lang="en-US" noProof="0" err="1">
                <a:solidFill>
                  <a:srgbClr val="1B1C1D"/>
                </a:solidFill>
                <a:latin typeface="Google Sans Text"/>
              </a:rPr>
              <a:t>organizaciones</a:t>
            </a:r>
            <a:r>
              <a:rPr lang="en-US" noProof="0">
                <a:solidFill>
                  <a:srgbClr val="1B1C1D"/>
                </a:solidFill>
                <a:latin typeface="Google Sans Text"/>
              </a:rPr>
              <a:t> </a:t>
            </a:r>
            <a:r>
              <a:rPr lang="en-US" noProof="0" err="1">
                <a:solidFill>
                  <a:srgbClr val="1B1C1D"/>
                </a:solidFill>
                <a:latin typeface="Google Sans Text"/>
              </a:rPr>
              <a:t>maduras</a:t>
            </a:r>
            <a:r>
              <a:rPr lang="en-US" noProof="0">
                <a:solidFill>
                  <a:srgbClr val="1B1C1D"/>
                </a:solidFill>
                <a:latin typeface="Google Sans Text"/>
              </a:rPr>
              <a:t> </a:t>
            </a:r>
            <a:r>
              <a:rPr lang="en-US" noProof="0" err="1">
                <a:solidFill>
                  <a:srgbClr val="1B1C1D"/>
                </a:solidFill>
                <a:latin typeface="Google Sans Text"/>
              </a:rPr>
              <a:t>utilicen</a:t>
            </a:r>
            <a:r>
              <a:rPr lang="en-US" noProof="0">
                <a:solidFill>
                  <a:srgbClr val="1B1C1D"/>
                </a:solidFill>
                <a:latin typeface="Google Sans Text"/>
              </a:rPr>
              <a:t> </a:t>
            </a:r>
            <a:r>
              <a:rPr lang="en-US" noProof="0" err="1">
                <a:solidFill>
                  <a:srgbClr val="1B1C1D"/>
                </a:solidFill>
                <a:latin typeface="Google Sans Text"/>
              </a:rPr>
              <a:t>componentes</a:t>
            </a:r>
            <a:r>
              <a:rPr lang="en-US" noProof="0">
                <a:solidFill>
                  <a:srgbClr val="1B1C1D"/>
                </a:solidFill>
                <a:latin typeface="Google Sans Text"/>
              </a:rPr>
              <a:t> </a:t>
            </a:r>
            <a:r>
              <a:rPr lang="en-US" noProof="0" err="1">
                <a:solidFill>
                  <a:srgbClr val="1B1C1D"/>
                </a:solidFill>
                <a:latin typeface="Google Sans Text"/>
              </a:rPr>
              <a:t>específicos</a:t>
            </a:r>
            <a:r>
              <a:rPr lang="en-US" noProof="0">
                <a:solidFill>
                  <a:srgbClr val="1B1C1D"/>
                </a:solidFill>
                <a:latin typeface="Google Sans Text"/>
              </a:rPr>
              <a:t> </a:t>
            </a:r>
            <a:r>
              <a:rPr lang="en-US" noProof="0" err="1">
                <a:solidFill>
                  <a:srgbClr val="1B1C1D"/>
                </a:solidFill>
                <a:latin typeface="Google Sans Text"/>
              </a:rPr>
              <a:t>como</a:t>
            </a:r>
            <a:r>
              <a:rPr lang="en-US" noProof="0">
                <a:solidFill>
                  <a:srgbClr val="1B1C1D"/>
                </a:solidFill>
                <a:latin typeface="Google Sans Text"/>
              </a:rPr>
              <a:t> "</a:t>
            </a:r>
            <a:r>
              <a:rPr lang="en-US" noProof="0" err="1">
                <a:solidFill>
                  <a:srgbClr val="1B1C1D"/>
                </a:solidFill>
                <a:latin typeface="Google Sans Text"/>
              </a:rPr>
              <a:t>aceleradores</a:t>
            </a:r>
            <a:r>
              <a:rPr lang="en-US" noProof="0">
                <a:solidFill>
                  <a:srgbClr val="1B1C1D"/>
                </a:solidFill>
                <a:latin typeface="Google Sans Text"/>
              </a:rPr>
              <a:t>". Por </a:t>
            </a:r>
            <a:r>
              <a:rPr lang="en-US" noProof="0" err="1">
                <a:solidFill>
                  <a:srgbClr val="1B1C1D"/>
                </a:solidFill>
                <a:latin typeface="Google Sans Text"/>
              </a:rPr>
              <a:t>ejemplo</a:t>
            </a:r>
            <a:r>
              <a:rPr lang="en-US" noProof="0">
                <a:solidFill>
                  <a:srgbClr val="1B1C1D"/>
                </a:solidFill>
                <a:latin typeface="Google Sans Text"/>
              </a:rPr>
              <a:t>, un </a:t>
            </a:r>
            <a:r>
              <a:rPr lang="en-US" noProof="0" err="1">
                <a:solidFill>
                  <a:srgbClr val="1B1C1D"/>
                </a:solidFill>
                <a:latin typeface="Google Sans Text"/>
              </a:rPr>
              <a:t>equipo</a:t>
            </a:r>
            <a:r>
              <a:rPr lang="en-US" noProof="0">
                <a:solidFill>
                  <a:srgbClr val="1B1C1D"/>
                </a:solidFill>
                <a:latin typeface="Google Sans Text"/>
              </a:rPr>
              <a:t> que </a:t>
            </a:r>
            <a:r>
              <a:rPr lang="en-US" noProof="0" err="1">
                <a:solidFill>
                  <a:srgbClr val="1B1C1D"/>
                </a:solidFill>
                <a:latin typeface="Google Sans Text"/>
              </a:rPr>
              <a:t>ya</a:t>
            </a:r>
            <a:r>
              <a:rPr lang="en-US" noProof="0">
                <a:solidFill>
                  <a:srgbClr val="1B1C1D"/>
                </a:solidFill>
                <a:latin typeface="Google Sans Text"/>
              </a:rPr>
              <a:t> </a:t>
            </a:r>
            <a:r>
              <a:rPr lang="en-US" noProof="0" err="1">
                <a:solidFill>
                  <a:srgbClr val="1B1C1D"/>
                </a:solidFill>
                <a:latin typeface="Google Sans Text"/>
              </a:rPr>
              <a:t>tiene</a:t>
            </a:r>
            <a:r>
              <a:rPr lang="en-US" noProof="0">
                <a:solidFill>
                  <a:srgbClr val="1B1C1D"/>
                </a:solidFill>
                <a:latin typeface="Google Sans Text"/>
              </a:rPr>
              <a:t> </a:t>
            </a:r>
            <a:r>
              <a:rPr lang="en-US" noProof="0" err="1">
                <a:solidFill>
                  <a:srgbClr val="1B1C1D"/>
                </a:solidFill>
                <a:latin typeface="Google Sans Text"/>
              </a:rPr>
              <a:t>agentes</a:t>
            </a:r>
            <a:r>
              <a:rPr lang="en-US" noProof="0">
                <a:solidFill>
                  <a:srgbClr val="1B1C1D"/>
                </a:solidFill>
                <a:latin typeface="Google Sans Text"/>
              </a:rPr>
              <a:t> </a:t>
            </a:r>
            <a:r>
              <a:rPr lang="en-US" noProof="0" err="1">
                <a:solidFill>
                  <a:srgbClr val="1B1C1D"/>
                </a:solidFill>
                <a:latin typeface="Google Sans Text"/>
              </a:rPr>
              <a:t>en</a:t>
            </a:r>
            <a:r>
              <a:rPr lang="en-US" noProof="0">
                <a:solidFill>
                  <a:srgbClr val="1B1C1D"/>
                </a:solidFill>
                <a:latin typeface="Google Sans Text"/>
              </a:rPr>
              <a:t> </a:t>
            </a:r>
            <a:r>
              <a:rPr lang="en-US" noProof="0" err="1">
                <a:solidFill>
                  <a:srgbClr val="1B1C1D"/>
                </a:solidFill>
                <a:latin typeface="Google Sans Text"/>
              </a:rPr>
              <a:t>producción</a:t>
            </a:r>
            <a:r>
              <a:rPr lang="en-US" noProof="0">
                <a:solidFill>
                  <a:srgbClr val="1B1C1D"/>
                </a:solidFill>
                <a:latin typeface="Google Sans Text"/>
              </a:rPr>
              <a:t> </a:t>
            </a:r>
            <a:r>
              <a:rPr lang="en-US" noProof="0" err="1">
                <a:solidFill>
                  <a:srgbClr val="1B1C1D"/>
                </a:solidFill>
                <a:latin typeface="Google Sans Text"/>
              </a:rPr>
              <a:t>puede</a:t>
            </a:r>
            <a:r>
              <a:rPr lang="en-US" noProof="0">
                <a:solidFill>
                  <a:srgbClr val="1B1C1D"/>
                </a:solidFill>
                <a:latin typeface="Google Sans Text"/>
              </a:rPr>
              <a:t> </a:t>
            </a:r>
            <a:r>
              <a:rPr lang="en-US" noProof="0" err="1">
                <a:solidFill>
                  <a:srgbClr val="1B1C1D"/>
                </a:solidFill>
                <a:latin typeface="Google Sans Text"/>
              </a:rPr>
              <a:t>adoptar</a:t>
            </a:r>
            <a:r>
              <a:rPr lang="en-US" noProof="0">
                <a:solidFill>
                  <a:srgbClr val="1B1C1D"/>
                </a:solidFill>
                <a:latin typeface="Google Sans Text"/>
              </a:rPr>
              <a:t> solo </a:t>
            </a:r>
            <a:r>
              <a:rPr lang="en-US" noProof="0" err="1">
                <a:solidFill>
                  <a:srgbClr val="1B1C1D"/>
                </a:solidFill>
                <a:latin typeface="Google Sans Text"/>
              </a:rPr>
              <a:t>el</a:t>
            </a:r>
            <a:r>
              <a:rPr lang="en-US" noProof="0">
                <a:solidFill>
                  <a:srgbClr val="1B1C1D"/>
                </a:solidFill>
                <a:latin typeface="Google Sans Text"/>
              </a:rPr>
              <a:t> </a:t>
            </a:r>
            <a:r>
              <a:rPr lang="en-US" b="1" noProof="0">
                <a:solidFill>
                  <a:srgbClr val="1B1C1D"/>
                </a:solidFill>
                <a:latin typeface="Google Sans Text"/>
              </a:rPr>
              <a:t>LLM Gateway</a:t>
            </a:r>
            <a:r>
              <a:rPr lang="en-US" noProof="0">
                <a:solidFill>
                  <a:srgbClr val="1B1C1D"/>
                </a:solidFill>
                <a:latin typeface="Google Sans Text"/>
              </a:rPr>
              <a:t> para </a:t>
            </a:r>
            <a:r>
              <a:rPr lang="en-US" noProof="0" err="1">
                <a:solidFill>
                  <a:srgbClr val="1B1C1D"/>
                </a:solidFill>
                <a:latin typeface="Google Sans Text"/>
              </a:rPr>
              <a:t>controlar</a:t>
            </a:r>
            <a:r>
              <a:rPr lang="en-US" noProof="0">
                <a:solidFill>
                  <a:srgbClr val="1B1C1D"/>
                </a:solidFill>
                <a:latin typeface="Google Sans Text"/>
              </a:rPr>
              <a:t> </a:t>
            </a:r>
            <a:r>
              <a:rPr lang="en-US" noProof="0" err="1">
                <a:solidFill>
                  <a:srgbClr val="1B1C1D"/>
                </a:solidFill>
                <a:latin typeface="Google Sans Text"/>
              </a:rPr>
              <a:t>costes</a:t>
            </a:r>
            <a:r>
              <a:rPr lang="en-US" noProof="0">
                <a:solidFill>
                  <a:srgbClr val="1B1C1D"/>
                </a:solidFill>
                <a:latin typeface="Google Sans Text"/>
              </a:rPr>
              <a:t>, sin </a:t>
            </a:r>
            <a:r>
              <a:rPr lang="en-US" noProof="0" err="1">
                <a:solidFill>
                  <a:srgbClr val="1B1C1D"/>
                </a:solidFill>
                <a:latin typeface="Google Sans Text"/>
              </a:rPr>
              <a:t>migrar</a:t>
            </a:r>
            <a:r>
              <a:rPr lang="en-US" noProof="0">
                <a:solidFill>
                  <a:srgbClr val="1B1C1D"/>
                </a:solidFill>
                <a:latin typeface="Google Sans Text"/>
              </a:rPr>
              <a:t> </a:t>
            </a:r>
            <a:r>
              <a:rPr lang="en-US" noProof="0" err="1">
                <a:solidFill>
                  <a:srgbClr val="1B1C1D"/>
                </a:solidFill>
                <a:latin typeface="Google Sans Text"/>
              </a:rPr>
              <a:t>toda</a:t>
            </a:r>
            <a:r>
              <a:rPr lang="en-US" noProof="0">
                <a:solidFill>
                  <a:srgbClr val="1B1C1D"/>
                </a:solidFill>
                <a:latin typeface="Google Sans Text"/>
              </a:rPr>
              <a:t> </a:t>
            </a:r>
            <a:r>
              <a:rPr lang="en-US" noProof="0" err="1">
                <a:solidFill>
                  <a:srgbClr val="1B1C1D"/>
                </a:solidFill>
                <a:latin typeface="Google Sans Text"/>
              </a:rPr>
              <a:t>su</a:t>
            </a:r>
            <a:r>
              <a:rPr lang="en-US" noProof="0">
                <a:solidFill>
                  <a:srgbClr val="1B1C1D"/>
                </a:solidFill>
                <a:latin typeface="Google Sans Text"/>
              </a:rPr>
              <a:t> </a:t>
            </a:r>
            <a:r>
              <a:rPr lang="en-US" noProof="0" err="1">
                <a:solidFill>
                  <a:srgbClr val="1B1C1D"/>
                </a:solidFill>
                <a:latin typeface="Google Sans Text"/>
              </a:rPr>
              <a:t>lógica</a:t>
            </a:r>
            <a:r>
              <a:rPr lang="en-US" noProof="0">
                <a:solidFill>
                  <a:srgbClr val="1B1C1D"/>
                </a:solidFill>
                <a:latin typeface="Google Sans Text"/>
              </a:rPr>
              <a:t> al </a:t>
            </a:r>
            <a:r>
              <a:rPr lang="en-US" noProof="0" err="1">
                <a:solidFill>
                  <a:srgbClr val="1B1C1D"/>
                </a:solidFill>
                <a:latin typeface="Google Sans Text"/>
              </a:rPr>
              <a:t>catálogo</a:t>
            </a:r>
            <a:r>
              <a:rPr lang="en-US" noProof="0">
                <a:solidFill>
                  <a:srgbClr val="1B1C1D"/>
                </a:solidFill>
                <a:latin typeface="Google Sans Text"/>
              </a:rPr>
              <a:t> de la </a:t>
            </a:r>
            <a:r>
              <a:rPr lang="en-US" noProof="0" err="1">
                <a:solidFill>
                  <a:srgbClr val="1B1C1D"/>
                </a:solidFill>
                <a:latin typeface="Google Sans Text"/>
              </a:rPr>
              <a:t>plataforma</a:t>
            </a:r>
            <a:r>
              <a:rPr lang="en-US" noProof="0">
                <a:solidFill>
                  <a:srgbClr val="1B1C1D"/>
                </a:solidFill>
                <a:latin typeface="Google Sans Text"/>
              </a:rPr>
              <a:t>. Del </a:t>
            </a:r>
            <a:r>
              <a:rPr lang="en-US" noProof="0" err="1">
                <a:solidFill>
                  <a:srgbClr val="1B1C1D"/>
                </a:solidFill>
                <a:latin typeface="Google Sans Text"/>
              </a:rPr>
              <a:t>mismo</a:t>
            </a:r>
            <a:r>
              <a:rPr lang="en-US" noProof="0">
                <a:solidFill>
                  <a:srgbClr val="1B1C1D"/>
                </a:solidFill>
                <a:latin typeface="Google Sans Text"/>
              </a:rPr>
              <a:t> modo, la </a:t>
            </a:r>
            <a:r>
              <a:rPr lang="en-US" noProof="0" err="1">
                <a:solidFill>
                  <a:srgbClr val="1B1C1D"/>
                </a:solidFill>
                <a:latin typeface="Google Sans Text"/>
              </a:rPr>
              <a:t>capacidad</a:t>
            </a:r>
            <a:r>
              <a:rPr lang="en-US" noProof="0">
                <a:solidFill>
                  <a:srgbClr val="1B1C1D"/>
                </a:solidFill>
                <a:latin typeface="Google Sans Text"/>
              </a:rPr>
              <a:t> "Multi-framework" </a:t>
            </a:r>
            <a:r>
              <a:rPr lang="en-US" sz="2000" baseline="30000" noProof="0">
                <a:solidFill>
                  <a:srgbClr val="444746"/>
                </a:solidFill>
                <a:latin typeface="Google Sans Text"/>
              </a:rPr>
              <a:t>1</a:t>
            </a:r>
            <a:r>
              <a:rPr lang="en-US" noProof="0">
                <a:solidFill>
                  <a:srgbClr val="1B1C1D"/>
                </a:solidFill>
                <a:latin typeface="Google Sans Text"/>
              </a:rPr>
              <a:t> es vital: la </a:t>
            </a:r>
            <a:r>
              <a:rPr lang="en-US" noProof="0" err="1">
                <a:solidFill>
                  <a:srgbClr val="1B1C1D"/>
                </a:solidFill>
                <a:latin typeface="Google Sans Text"/>
              </a:rPr>
              <a:t>plataforma</a:t>
            </a:r>
            <a:r>
              <a:rPr lang="en-US" noProof="0">
                <a:solidFill>
                  <a:srgbClr val="1B1C1D"/>
                </a:solidFill>
                <a:latin typeface="Google Sans Text"/>
              </a:rPr>
              <a:t> </a:t>
            </a:r>
            <a:r>
              <a:rPr lang="en-US" noProof="0" err="1">
                <a:solidFill>
                  <a:srgbClr val="1B1C1D"/>
                </a:solidFill>
                <a:latin typeface="Google Sans Text"/>
              </a:rPr>
              <a:t>orquesta</a:t>
            </a:r>
            <a:r>
              <a:rPr lang="en-US" noProof="0">
                <a:solidFill>
                  <a:srgbClr val="1B1C1D"/>
                </a:solidFill>
                <a:latin typeface="Google Sans Text"/>
              </a:rPr>
              <a:t> </a:t>
            </a:r>
            <a:r>
              <a:rPr lang="en-US" noProof="0" err="1">
                <a:solidFill>
                  <a:srgbClr val="1B1C1D"/>
                </a:solidFill>
                <a:latin typeface="Google Sans Text"/>
              </a:rPr>
              <a:t>agentes</a:t>
            </a:r>
            <a:r>
              <a:rPr lang="en-US" noProof="0">
                <a:solidFill>
                  <a:srgbClr val="1B1C1D"/>
                </a:solidFill>
                <a:latin typeface="Google Sans Text"/>
              </a:rPr>
              <a:t> </a:t>
            </a:r>
            <a:r>
              <a:rPr lang="en-US" noProof="0" err="1">
                <a:solidFill>
                  <a:srgbClr val="1B1C1D"/>
                </a:solidFill>
                <a:latin typeface="Google Sans Text"/>
              </a:rPr>
              <a:t>construidos</a:t>
            </a:r>
            <a:r>
              <a:rPr lang="en-US" noProof="0">
                <a:solidFill>
                  <a:srgbClr val="1B1C1D"/>
                </a:solidFill>
                <a:latin typeface="Google Sans Text"/>
              </a:rPr>
              <a:t> </a:t>
            </a:r>
            <a:r>
              <a:rPr lang="en-US" noProof="0" err="1">
                <a:solidFill>
                  <a:srgbClr val="1B1C1D"/>
                </a:solidFill>
                <a:latin typeface="Google Sans Text"/>
              </a:rPr>
              <a:t>en</a:t>
            </a:r>
            <a:r>
              <a:rPr lang="en-US" noProof="0">
                <a:solidFill>
                  <a:srgbClr val="1B1C1D"/>
                </a:solidFill>
                <a:latin typeface="Google Sans Text"/>
              </a:rPr>
              <a:t> LangGraph, </a:t>
            </a:r>
            <a:r>
              <a:rPr lang="en-US" noProof="0" err="1">
                <a:solidFill>
                  <a:srgbClr val="1B1C1D"/>
                </a:solidFill>
                <a:latin typeface="Google Sans Text"/>
              </a:rPr>
              <a:t>CrewAI</a:t>
            </a:r>
            <a:r>
              <a:rPr lang="en-US" noProof="0">
                <a:solidFill>
                  <a:srgbClr val="1B1C1D"/>
                </a:solidFill>
                <a:latin typeface="Google Sans Text"/>
              </a:rPr>
              <a:t> o Semantic Kernel </a:t>
            </a:r>
            <a:r>
              <a:rPr lang="en-US" noProof="0" err="1">
                <a:solidFill>
                  <a:srgbClr val="1B1C1D"/>
                </a:solidFill>
                <a:latin typeface="Google Sans Text"/>
              </a:rPr>
              <a:t>indistintamente</a:t>
            </a:r>
            <a:r>
              <a:rPr lang="en-US" noProof="0">
                <a:solidFill>
                  <a:srgbClr val="1B1C1D"/>
                </a:solidFill>
                <a:latin typeface="Google Sans Text"/>
              </a:rPr>
              <a:t>, </a:t>
            </a:r>
            <a:r>
              <a:rPr lang="en-US" noProof="0" err="1">
                <a:solidFill>
                  <a:srgbClr val="1B1C1D"/>
                </a:solidFill>
                <a:latin typeface="Google Sans Text"/>
              </a:rPr>
              <a:t>actuando</a:t>
            </a:r>
            <a:r>
              <a:rPr lang="en-US" noProof="0">
                <a:solidFill>
                  <a:srgbClr val="1B1C1D"/>
                </a:solidFill>
                <a:latin typeface="Google Sans Text"/>
              </a:rPr>
              <a:t> </a:t>
            </a:r>
            <a:r>
              <a:rPr lang="en-US" noProof="0" err="1">
                <a:solidFill>
                  <a:srgbClr val="1B1C1D"/>
                </a:solidFill>
                <a:latin typeface="Google Sans Text"/>
              </a:rPr>
              <a:t>como</a:t>
            </a:r>
            <a:r>
              <a:rPr lang="en-US" noProof="0">
                <a:solidFill>
                  <a:srgbClr val="1B1C1D"/>
                </a:solidFill>
                <a:latin typeface="Google Sans Text"/>
              </a:rPr>
              <a:t> </a:t>
            </a:r>
            <a:r>
              <a:rPr lang="en-US" noProof="0" err="1">
                <a:solidFill>
                  <a:srgbClr val="1B1C1D"/>
                </a:solidFill>
                <a:latin typeface="Google Sans Text"/>
              </a:rPr>
              <a:t>el</a:t>
            </a:r>
            <a:r>
              <a:rPr lang="en-US" noProof="0">
                <a:solidFill>
                  <a:srgbClr val="1B1C1D"/>
                </a:solidFill>
                <a:latin typeface="Google Sans Text"/>
              </a:rPr>
              <a:t> </a:t>
            </a:r>
            <a:r>
              <a:rPr lang="en-US" noProof="0" err="1">
                <a:solidFill>
                  <a:srgbClr val="1B1C1D"/>
                </a:solidFill>
                <a:latin typeface="Google Sans Text"/>
              </a:rPr>
              <a:t>pegamento</a:t>
            </a:r>
            <a:r>
              <a:rPr lang="en-US" noProof="0">
                <a:solidFill>
                  <a:srgbClr val="1B1C1D"/>
                </a:solidFill>
                <a:latin typeface="Google Sans Text"/>
              </a:rPr>
              <a:t> de </a:t>
            </a:r>
            <a:r>
              <a:rPr lang="en-US" noProof="0" err="1">
                <a:solidFill>
                  <a:srgbClr val="1B1C1D"/>
                </a:solidFill>
                <a:latin typeface="Google Sans Text"/>
              </a:rPr>
              <a:t>interoperabilidad</a:t>
            </a:r>
            <a:r>
              <a:rPr lang="en-US" noProof="0">
                <a:solidFill>
                  <a:srgbClr val="1B1C1D"/>
                </a:solidFill>
                <a:latin typeface="Google Sans Text"/>
              </a:rPr>
              <a:t>.</a:t>
            </a:r>
            <a:endParaRPr lang="en-US" noProof="0"/>
          </a:p>
          <a:p>
            <a:endParaRPr lang="en-US" noProof="0"/>
          </a:p>
          <a:p>
            <a:endParaRPr lang="en-US" noProof="0"/>
          </a:p>
          <a:p>
            <a:endParaRPr lang="en-US" noProof="0"/>
          </a:p>
        </p:txBody>
      </p:sp>
      <p:pic>
        <p:nvPicPr>
          <p:cNvPr id="174" name="Picture 173">
            <a:extLst>
              <a:ext uri="{FF2B5EF4-FFF2-40B4-BE49-F238E27FC236}">
                <a16:creationId xmlns:a16="http://schemas.microsoft.com/office/drawing/2014/main" id="{E714BA90-4E0F-4B5A-0844-A62925366FD8}"/>
              </a:ext>
            </a:extLst>
          </p:cNvPr>
          <p:cNvPicPr>
            <a:picLocks noChangeAspect="1"/>
          </p:cNvPicPr>
          <p:nvPr/>
        </p:nvPicPr>
        <p:blipFill>
          <a:blip r:embed="rId8"/>
          <a:stretch>
            <a:fillRect/>
          </a:stretch>
        </p:blipFill>
        <p:spPr>
          <a:xfrm>
            <a:off x="-6413849" y="7019238"/>
            <a:ext cx="11366195" cy="6858000"/>
          </a:xfrm>
          <a:prstGeom prst="rect">
            <a:avLst/>
          </a:prstGeom>
        </p:spPr>
      </p:pic>
      <p:sp>
        <p:nvSpPr>
          <p:cNvPr id="1146" name="Rectangle 188">
            <a:extLst>
              <a:ext uri="{FF2B5EF4-FFF2-40B4-BE49-F238E27FC236}">
                <a16:creationId xmlns:a16="http://schemas.microsoft.com/office/drawing/2014/main" id="{1AA24D38-DE8E-3506-BD6C-26C9C1FCC9F3}"/>
              </a:ext>
            </a:extLst>
          </p:cNvPr>
          <p:cNvSpPr/>
          <p:nvPr/>
        </p:nvSpPr>
        <p:spPr>
          <a:xfrm>
            <a:off x="2106248" y="3177742"/>
            <a:ext cx="467089" cy="13300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noProof="0">
                <a:solidFill>
                  <a:prstClr val="black"/>
                </a:solidFill>
              </a:rPr>
              <a:t>Events</a:t>
            </a:r>
          </a:p>
          <a:p>
            <a:pPr algn="ctr"/>
            <a:endParaRPr lang="en-US" sz="600" b="1" noProof="0">
              <a:solidFill>
                <a:prstClr val="black"/>
              </a:solidFill>
            </a:endParaRPr>
          </a:p>
          <a:p>
            <a:pPr algn="ctr"/>
            <a:r>
              <a:rPr lang="en-US" sz="600" b="1" noProof="0">
                <a:solidFill>
                  <a:prstClr val="black"/>
                </a:solidFill>
              </a:rPr>
              <a:t>APIs</a:t>
            </a:r>
          </a:p>
          <a:p>
            <a:pPr algn="ctr"/>
            <a:endParaRPr lang="en-US" sz="600" b="1" noProof="0">
              <a:solidFill>
                <a:prstClr val="black"/>
              </a:solidFill>
            </a:endParaRPr>
          </a:p>
          <a:p>
            <a:pPr algn="ctr"/>
            <a:r>
              <a:rPr lang="en-US" sz="600" b="1" noProof="0">
                <a:solidFill>
                  <a:prstClr val="black"/>
                </a:solidFill>
              </a:rPr>
              <a:t>Rest</a:t>
            </a:r>
          </a:p>
          <a:p>
            <a:pPr algn="ctr"/>
            <a:endParaRPr lang="en-US" sz="600" b="1" noProof="0">
              <a:solidFill>
                <a:prstClr val="black"/>
              </a:solidFill>
            </a:endParaRPr>
          </a:p>
        </p:txBody>
      </p:sp>
      <p:sp>
        <p:nvSpPr>
          <p:cNvPr id="13" name="Arrow: Right 1054">
            <a:extLst>
              <a:ext uri="{FF2B5EF4-FFF2-40B4-BE49-F238E27FC236}">
                <a16:creationId xmlns:a16="http://schemas.microsoft.com/office/drawing/2014/main" id="{F8EE1DB9-204E-E8F6-64EF-BAECC5B189F0}"/>
              </a:ext>
            </a:extLst>
          </p:cNvPr>
          <p:cNvSpPr/>
          <p:nvPr/>
        </p:nvSpPr>
        <p:spPr>
          <a:xfrm>
            <a:off x="2249703" y="4128058"/>
            <a:ext cx="172525"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Rectangle 14">
            <a:extLst>
              <a:ext uri="{FF2B5EF4-FFF2-40B4-BE49-F238E27FC236}">
                <a16:creationId xmlns:a16="http://schemas.microsoft.com/office/drawing/2014/main" id="{0DA3E53B-543E-8926-F9FE-B73F833294BE}"/>
              </a:ext>
            </a:extLst>
          </p:cNvPr>
          <p:cNvSpPr/>
          <p:nvPr/>
        </p:nvSpPr>
        <p:spPr>
          <a:xfrm>
            <a:off x="3476599" y="-21173"/>
            <a:ext cx="5131588" cy="567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a:t>CDAIO Domains. Blueprint &amp; </a:t>
            </a:r>
            <a:r>
              <a:rPr lang="en-US" noProof="0" err="1"/>
              <a:t>Capabilites</a:t>
            </a:r>
            <a:r>
              <a:rPr lang="en-US" noProof="0"/>
              <a:t> definition</a:t>
            </a:r>
          </a:p>
        </p:txBody>
      </p:sp>
    </p:spTree>
    <p:extLst>
      <p:ext uri="{BB962C8B-B14F-4D97-AF65-F5344CB8AC3E}">
        <p14:creationId xmlns:p14="http://schemas.microsoft.com/office/powerpoint/2010/main" val="3930480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EFC28-2718-3D82-3D39-D09A332F3ACC}"/>
            </a:ext>
          </a:extLst>
        </p:cNvPr>
        <p:cNvGrpSpPr/>
        <p:nvPr/>
      </p:nvGrpSpPr>
      <p:grpSpPr>
        <a:xfrm>
          <a:off x="0" y="0"/>
          <a:ext cx="0" cy="0"/>
          <a:chOff x="0" y="0"/>
          <a:chExt cx="0" cy="0"/>
        </a:xfrm>
      </p:grpSpPr>
      <p:sp>
        <p:nvSpPr>
          <p:cNvPr id="18" name="Title 6">
            <a:extLst>
              <a:ext uri="{FF2B5EF4-FFF2-40B4-BE49-F238E27FC236}">
                <a16:creationId xmlns:a16="http://schemas.microsoft.com/office/drawing/2014/main" id="{C0C081CE-7F23-51B2-5B6B-A6B0494708E7}"/>
              </a:ext>
            </a:extLst>
          </p:cNvPr>
          <p:cNvSpPr txBox="1">
            <a:spLocks/>
          </p:cNvSpPr>
          <p:nvPr/>
        </p:nvSpPr>
        <p:spPr>
          <a:xfrm>
            <a:off x="143689" y="89916"/>
            <a:ext cx="11470166" cy="5333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noProof="0">
                <a:solidFill>
                  <a:srgbClr val="F14949"/>
                </a:solidFill>
                <a:latin typeface="Santander Headline" panose="020B0504020201020104"/>
              </a:rPr>
              <a:t>Blueprint Agentic Architecture. Santander overview</a:t>
            </a:r>
          </a:p>
        </p:txBody>
      </p:sp>
      <p:pic>
        <p:nvPicPr>
          <p:cNvPr id="20" name="Imagen 2" descr="NTT Data - Red Seguridad">
            <a:extLst>
              <a:ext uri="{FF2B5EF4-FFF2-40B4-BE49-F238E27FC236}">
                <a16:creationId xmlns:a16="http://schemas.microsoft.com/office/drawing/2014/main" id="{83E6ED6A-5DFC-8323-218B-505FCF4F9487}"/>
              </a:ext>
            </a:extLst>
          </p:cNvPr>
          <p:cNvPicPr>
            <a:picLocks noChangeAspect="1"/>
          </p:cNvPicPr>
          <p:nvPr/>
        </p:nvPicPr>
        <p:blipFill>
          <a:blip r:embed="rId3"/>
          <a:stretch>
            <a:fillRect/>
          </a:stretch>
        </p:blipFill>
        <p:spPr>
          <a:xfrm>
            <a:off x="10881313" y="-202669"/>
            <a:ext cx="1166998" cy="847775"/>
          </a:xfrm>
          <a:prstGeom prst="rect">
            <a:avLst/>
          </a:prstGeom>
        </p:spPr>
      </p:pic>
      <p:pic>
        <p:nvPicPr>
          <p:cNvPr id="21" name="Picture 20">
            <a:extLst>
              <a:ext uri="{FF2B5EF4-FFF2-40B4-BE49-F238E27FC236}">
                <a16:creationId xmlns:a16="http://schemas.microsoft.com/office/drawing/2014/main" id="{2E41E052-EE1D-AF6A-4273-AFA4042507D7}"/>
              </a:ext>
            </a:extLst>
          </p:cNvPr>
          <p:cNvPicPr>
            <a:picLocks noChangeAspect="1"/>
          </p:cNvPicPr>
          <p:nvPr/>
        </p:nvPicPr>
        <p:blipFill>
          <a:blip r:embed="rId4"/>
          <a:srcRect r="22480"/>
          <a:stretch>
            <a:fillRect/>
          </a:stretch>
        </p:blipFill>
        <p:spPr>
          <a:xfrm>
            <a:off x="9081410" y="32335"/>
            <a:ext cx="1610515" cy="388493"/>
          </a:xfrm>
          <a:prstGeom prst="rect">
            <a:avLst/>
          </a:prstGeom>
        </p:spPr>
      </p:pic>
      <p:sp>
        <p:nvSpPr>
          <p:cNvPr id="3174" name="Rectangle 1029">
            <a:extLst>
              <a:ext uri="{FF2B5EF4-FFF2-40B4-BE49-F238E27FC236}">
                <a16:creationId xmlns:a16="http://schemas.microsoft.com/office/drawing/2014/main" id="{9B73B66D-D915-8BB2-BECC-4F34A6E22742}"/>
              </a:ext>
            </a:extLst>
          </p:cNvPr>
          <p:cNvSpPr/>
          <p:nvPr/>
        </p:nvSpPr>
        <p:spPr>
          <a:xfrm>
            <a:off x="8138885" y="1413587"/>
            <a:ext cx="3922585" cy="3980528"/>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EC0000"/>
                </a:solidFill>
                <a:effectLst/>
                <a:uLnTx/>
                <a:uFillTx/>
                <a:ea typeface="Calibri" panose="020F0502020204030204" pitchFamily="34" charset="0"/>
                <a:cs typeface="Calibri" panose="020F0502020204030204" pitchFamily="34" charset="0"/>
              </a:rPr>
              <a:t>     </a:t>
            </a:r>
            <a:r>
              <a:rPr kumimoji="0" lang="en-US" sz="1200" b="1" i="0" u="none" strike="noStrike" kern="1200" cap="none" spc="0" normalizeH="0" baseline="0" noProof="0" err="1">
                <a:ln>
                  <a:noFill/>
                </a:ln>
                <a:solidFill>
                  <a:srgbClr val="EC0000"/>
                </a:solidFill>
                <a:effectLst/>
                <a:uLnTx/>
                <a:uFillTx/>
                <a:ea typeface="Calibri" panose="020F0502020204030204" pitchFamily="34" charset="0"/>
                <a:cs typeface="Calibri" panose="020F0502020204030204" pitchFamily="34" charset="0"/>
              </a:rPr>
              <a:t>Capabilites</a:t>
            </a:r>
            <a:endParaRPr kumimoji="0" lang="en-US" sz="1200" b="1" i="0" u="none" strike="noStrike" kern="1200" cap="none" spc="0" normalizeH="0" baseline="0" noProof="0">
              <a:ln>
                <a:noFill/>
              </a:ln>
              <a:solidFill>
                <a:srgbClr val="EC0000"/>
              </a:solidFill>
              <a:effectLst/>
              <a:uLnTx/>
              <a:uFillTx/>
              <a:ea typeface="Calibri" panose="020F0502020204030204" pitchFamily="34" charset="0"/>
              <a:cs typeface="Calibri" panose="020F0502020204030204" pitchFamily="34" charset="0"/>
            </a:endParaRPr>
          </a:p>
        </p:txBody>
      </p:sp>
      <p:sp>
        <p:nvSpPr>
          <p:cNvPr id="3175" name="Rectangle 1029">
            <a:extLst>
              <a:ext uri="{FF2B5EF4-FFF2-40B4-BE49-F238E27FC236}">
                <a16:creationId xmlns:a16="http://schemas.microsoft.com/office/drawing/2014/main" id="{687A0C52-A9E6-D6F3-1CD0-1E207823B269}"/>
              </a:ext>
            </a:extLst>
          </p:cNvPr>
          <p:cNvSpPr/>
          <p:nvPr/>
        </p:nvSpPr>
        <p:spPr>
          <a:xfrm>
            <a:off x="2383040" y="606115"/>
            <a:ext cx="5694886" cy="4788000"/>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ea typeface="Calibri" panose="020F0502020204030204" pitchFamily="34" charset="0"/>
                <a:cs typeface="Calibri" panose="020F0502020204030204" pitchFamily="34" charset="0"/>
              </a:rPr>
              <a:t>Agentic Platform – Agency Core</a:t>
            </a:r>
          </a:p>
        </p:txBody>
      </p:sp>
      <p:sp>
        <p:nvSpPr>
          <p:cNvPr id="3176" name="Rectangle 188">
            <a:extLst>
              <a:ext uri="{FF2B5EF4-FFF2-40B4-BE49-F238E27FC236}">
                <a16:creationId xmlns:a16="http://schemas.microsoft.com/office/drawing/2014/main" id="{2ECF0715-CBF3-81FC-7083-B55055B393E3}"/>
              </a:ext>
            </a:extLst>
          </p:cNvPr>
          <p:cNvSpPr/>
          <p:nvPr/>
        </p:nvSpPr>
        <p:spPr>
          <a:xfrm>
            <a:off x="3253513" y="893089"/>
            <a:ext cx="1488857" cy="2443777"/>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noProof="0">
                <a:solidFill>
                  <a:prstClr val="white"/>
                </a:solidFill>
                <a:ea typeface="Calibri" panose="020F0502020204030204" pitchFamily="34" charset="0"/>
                <a:cs typeface="Calibri" panose="020F0502020204030204" pitchFamily="34" charset="0"/>
              </a:rPr>
              <a:t>Agentic</a:t>
            </a:r>
          </a:p>
        </p:txBody>
      </p:sp>
      <p:sp>
        <p:nvSpPr>
          <p:cNvPr id="3177" name="Rectángulo 3174">
            <a:extLst>
              <a:ext uri="{FF2B5EF4-FFF2-40B4-BE49-F238E27FC236}">
                <a16:creationId xmlns:a16="http://schemas.microsoft.com/office/drawing/2014/main" id="{09D67FAD-AC50-7C7A-006B-D92802DDFC66}"/>
              </a:ext>
            </a:extLst>
          </p:cNvPr>
          <p:cNvSpPr/>
          <p:nvPr/>
        </p:nvSpPr>
        <p:spPr>
          <a:xfrm>
            <a:off x="3357144" y="1139514"/>
            <a:ext cx="1343479" cy="2159916"/>
          </a:xfrm>
          <a:prstGeom prst="rect">
            <a:avLst/>
          </a:prstGeom>
          <a:noFill/>
          <a:ln w="12700" cap="flat">
            <a:solidFill>
              <a:schemeClr val="bg1"/>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002A7F"/>
              </a:solidFill>
              <a:effectLst/>
              <a:uLnTx/>
              <a:uFillTx/>
              <a:ea typeface="Noto Serif" panose="02020502060505020204" pitchFamily="18" charset="0"/>
              <a:cs typeface="Noto Serif" panose="02020502060505020204" pitchFamily="18" charset="0"/>
              <a:sym typeface="Helvetica Neue Medium"/>
            </a:endParaRPr>
          </a:p>
        </p:txBody>
      </p:sp>
      <p:sp>
        <p:nvSpPr>
          <p:cNvPr id="3178" name="Rectángulo 22">
            <a:extLst>
              <a:ext uri="{FF2B5EF4-FFF2-40B4-BE49-F238E27FC236}">
                <a16:creationId xmlns:a16="http://schemas.microsoft.com/office/drawing/2014/main" id="{0765FD7F-A64C-00B7-8ADA-0556C8E7F1F6}"/>
              </a:ext>
            </a:extLst>
          </p:cNvPr>
          <p:cNvSpPr/>
          <p:nvPr/>
        </p:nvSpPr>
        <p:spPr>
          <a:xfrm>
            <a:off x="8199622" y="1706638"/>
            <a:ext cx="3773302" cy="3623512"/>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25400" rIns="25400" bIns="25400" numCol="1" spcCol="38100" rtlCol="0" anchor="t">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lang="en-US" sz="1100" b="1" noProof="0">
                <a:solidFill>
                  <a:prstClr val="white"/>
                </a:solidFill>
                <a:ea typeface="Calibri" panose="020F0502020204030204" pitchFamily="34" charset="0"/>
                <a:cs typeface="Calibri" panose="020F0502020204030204" pitchFamily="34" charset="0"/>
                <a:sym typeface="Helvetica Neue Medium"/>
              </a:rPr>
              <a:t>Santander Business Domains</a:t>
            </a:r>
          </a:p>
        </p:txBody>
      </p:sp>
      <p:sp>
        <p:nvSpPr>
          <p:cNvPr id="3179" name="Rectangle 3178">
            <a:extLst>
              <a:ext uri="{FF2B5EF4-FFF2-40B4-BE49-F238E27FC236}">
                <a16:creationId xmlns:a16="http://schemas.microsoft.com/office/drawing/2014/main" id="{A808765E-468F-DD4C-77CE-0CAFB929CFED}"/>
              </a:ext>
            </a:extLst>
          </p:cNvPr>
          <p:cNvSpPr/>
          <p:nvPr/>
        </p:nvSpPr>
        <p:spPr>
          <a:xfrm>
            <a:off x="82905" y="606115"/>
            <a:ext cx="2241799" cy="4788000"/>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EC0000"/>
                </a:solidFill>
                <a:effectLst/>
                <a:uLnTx/>
                <a:uFillTx/>
                <a:ea typeface="Calibri" panose="020F0502020204030204" pitchFamily="34" charset="0"/>
                <a:cs typeface="Calibri" panose="020F0502020204030204" pitchFamily="34" charset="0"/>
              </a:rPr>
              <a:t>    Interactions</a:t>
            </a:r>
          </a:p>
        </p:txBody>
      </p:sp>
      <p:sp>
        <p:nvSpPr>
          <p:cNvPr id="3180" name="Rectangle 3179">
            <a:extLst>
              <a:ext uri="{FF2B5EF4-FFF2-40B4-BE49-F238E27FC236}">
                <a16:creationId xmlns:a16="http://schemas.microsoft.com/office/drawing/2014/main" id="{66684AC8-3CF4-8ECE-799A-C6081F6A75DA}"/>
              </a:ext>
            </a:extLst>
          </p:cNvPr>
          <p:cNvSpPr/>
          <p:nvPr/>
        </p:nvSpPr>
        <p:spPr>
          <a:xfrm>
            <a:off x="502587" y="2314600"/>
            <a:ext cx="1260000" cy="1928612"/>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noProof="0">
                <a:solidFill>
                  <a:prstClr val="white"/>
                </a:solidFill>
                <a:ea typeface="Calibri" panose="020F0502020204030204" pitchFamily="34" charset="0"/>
                <a:cs typeface="Calibri" panose="020F0502020204030204" pitchFamily="34" charset="0"/>
              </a:rPr>
              <a:t>Flows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1" noProof="0">
              <a:solidFill>
                <a:prstClr val="white"/>
              </a:solidFill>
              <a:ea typeface="Calibri" panose="020F0502020204030204" pitchFamily="34" charset="0"/>
              <a:cs typeface="Calibri" panose="020F0502020204030204" pitchFamily="34" charset="0"/>
            </a:endParaRPr>
          </a:p>
          <a:p>
            <a:pPr algn="ctr">
              <a:defRPr/>
            </a:pPr>
            <a:r>
              <a:rPr lang="en-US" sz="700" i="1" noProof="0">
                <a:solidFill>
                  <a:prstClr val="white"/>
                </a:solidFill>
              </a:rPr>
              <a:t>Real-world enterprise processes —such as card dispute reconciliation, contract compliance review, or wealth management— require persistent agents capable of multi-step planning, tool use, and asynchronous execution.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ea typeface="+mn-ea"/>
              <a:cs typeface="+mn-cs"/>
            </a:endParaRPr>
          </a:p>
        </p:txBody>
      </p:sp>
      <p:sp>
        <p:nvSpPr>
          <p:cNvPr id="3181" name="Rectangle 188">
            <a:extLst>
              <a:ext uri="{FF2B5EF4-FFF2-40B4-BE49-F238E27FC236}">
                <a16:creationId xmlns:a16="http://schemas.microsoft.com/office/drawing/2014/main" id="{9F531FB8-CE31-A82D-1D93-5CDC5BFD2768}"/>
              </a:ext>
            </a:extLst>
          </p:cNvPr>
          <p:cNvSpPr/>
          <p:nvPr/>
        </p:nvSpPr>
        <p:spPr>
          <a:xfrm>
            <a:off x="502587" y="4280246"/>
            <a:ext cx="1260000" cy="1064689"/>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noProof="0">
                <a:solidFill>
                  <a:prstClr val="white"/>
                </a:solidFill>
                <a:ea typeface="Calibri" panose="020F0502020204030204" pitchFamily="34" charset="0"/>
                <a:cs typeface="Calibri" panose="020F0502020204030204" pitchFamily="34" charset="0"/>
              </a:rPr>
              <a:t>Business Apps</a:t>
            </a:r>
          </a:p>
        </p:txBody>
      </p:sp>
      <p:sp>
        <p:nvSpPr>
          <p:cNvPr id="3182" name="Rectangle 188">
            <a:extLst>
              <a:ext uri="{FF2B5EF4-FFF2-40B4-BE49-F238E27FC236}">
                <a16:creationId xmlns:a16="http://schemas.microsoft.com/office/drawing/2014/main" id="{5C48E4FE-51E4-EB4F-8E68-D916B8856A8D}"/>
              </a:ext>
            </a:extLst>
          </p:cNvPr>
          <p:cNvSpPr/>
          <p:nvPr/>
        </p:nvSpPr>
        <p:spPr>
          <a:xfrm>
            <a:off x="1801166" y="1321405"/>
            <a:ext cx="467089" cy="315032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R="0" lvl="0" indent="0" algn="ctr" fontAlgn="auto">
              <a:lnSpc>
                <a:spcPct val="100000"/>
              </a:lnSpc>
              <a:spcBef>
                <a:spcPts val="0"/>
              </a:spcBef>
              <a:spcAft>
                <a:spcPts val="0"/>
              </a:spcAft>
              <a:buClrTx/>
              <a:buSzTx/>
              <a:buFontTx/>
              <a:buNone/>
              <a:tabLst/>
              <a:defRPr/>
            </a:pPr>
            <a:r>
              <a:rPr lang="en-US" sz="1100" b="1" noProof="0">
                <a:solidFill>
                  <a:prstClr val="white"/>
                </a:solidFill>
                <a:ea typeface="Calibri" panose="020F0502020204030204" pitchFamily="34" charset="0"/>
                <a:cs typeface="Calibri" panose="020F0502020204030204" pitchFamily="34" charset="0"/>
              </a:rPr>
              <a:t>Events</a:t>
            </a:r>
          </a:p>
          <a:p>
            <a:pPr marR="0" lvl="0" indent="0" algn="ctr" fontAlgn="auto">
              <a:lnSpc>
                <a:spcPct val="100000"/>
              </a:lnSpc>
              <a:spcBef>
                <a:spcPts val="0"/>
              </a:spcBef>
              <a:spcAft>
                <a:spcPts val="0"/>
              </a:spcAft>
              <a:buClrTx/>
              <a:buSzTx/>
              <a:buFontTx/>
              <a:buNone/>
              <a:tabLst/>
              <a:defRPr/>
            </a:pPr>
            <a:endParaRPr lang="en-US" sz="1100" b="1" noProof="0">
              <a:solidFill>
                <a:prstClr val="white"/>
              </a:solidFill>
              <a:ea typeface="Calibri" panose="020F0502020204030204" pitchFamily="34" charset="0"/>
              <a:cs typeface="Calibri" panose="020F0502020204030204" pitchFamily="34" charset="0"/>
            </a:endParaRPr>
          </a:p>
          <a:p>
            <a:pPr algn="ctr">
              <a:defRPr/>
            </a:pPr>
            <a:r>
              <a:rPr lang="en-US" sz="1100" b="1" noProof="0">
                <a:solidFill>
                  <a:prstClr val="white"/>
                </a:solidFill>
                <a:ea typeface="Calibri" panose="020F0502020204030204" pitchFamily="34" charset="0"/>
                <a:cs typeface="Calibri" panose="020F0502020204030204" pitchFamily="34" charset="0"/>
              </a:rPr>
              <a:t>APIs</a:t>
            </a:r>
          </a:p>
          <a:p>
            <a:pPr algn="ctr">
              <a:defRPr/>
            </a:pPr>
            <a:endParaRPr lang="en-US" sz="1100" b="1" noProof="0">
              <a:solidFill>
                <a:prstClr val="white"/>
              </a:solidFill>
              <a:ea typeface="Calibri" panose="020F0502020204030204" pitchFamily="34" charset="0"/>
              <a:cs typeface="Calibri" panose="020F0502020204030204" pitchFamily="34" charset="0"/>
            </a:endParaRPr>
          </a:p>
          <a:p>
            <a:pPr algn="ctr">
              <a:defRPr/>
            </a:pPr>
            <a:r>
              <a:rPr lang="en-US" sz="1100" b="1" noProof="0">
                <a:solidFill>
                  <a:prstClr val="white"/>
                </a:solidFill>
                <a:ea typeface="Calibri" panose="020F0502020204030204" pitchFamily="34" charset="0"/>
                <a:cs typeface="Calibri" panose="020F0502020204030204" pitchFamily="34" charset="0"/>
              </a:rPr>
              <a:t>Rest</a:t>
            </a:r>
          </a:p>
          <a:p>
            <a:pPr algn="ctr">
              <a:defRPr/>
            </a:pPr>
            <a:endParaRPr lang="en-US" sz="1000" b="1" noProof="0">
              <a:solidFill>
                <a:prstClr val="white"/>
              </a:solidFill>
            </a:endParaRPr>
          </a:p>
        </p:txBody>
      </p:sp>
      <p:sp>
        <p:nvSpPr>
          <p:cNvPr id="3183" name="Rectangle 1029">
            <a:extLst>
              <a:ext uri="{FF2B5EF4-FFF2-40B4-BE49-F238E27FC236}">
                <a16:creationId xmlns:a16="http://schemas.microsoft.com/office/drawing/2014/main" id="{B4EEE02F-0F7B-780E-8DB1-6B1664D66B6A}"/>
              </a:ext>
            </a:extLst>
          </p:cNvPr>
          <p:cNvSpPr/>
          <p:nvPr/>
        </p:nvSpPr>
        <p:spPr>
          <a:xfrm>
            <a:off x="82906" y="5488832"/>
            <a:ext cx="11978564" cy="1172957"/>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C0000"/>
                </a:solidFill>
                <a:effectLst/>
                <a:uLnTx/>
                <a:uFillTx/>
                <a:ea typeface="Calibri" panose="020F0502020204030204" pitchFamily="34" charset="0"/>
                <a:cs typeface="Calibri" panose="020F0502020204030204" pitchFamily="34" charset="0"/>
              </a:rPr>
              <a:t>      Platform Operation &amp; </a:t>
            </a:r>
            <a:r>
              <a:rPr kumimoji="0" lang="en-US" sz="1050" b="1" i="0" u="none" strike="noStrike" kern="1200" cap="none" spc="0" normalizeH="0" baseline="0" noProof="0" err="1">
                <a:ln>
                  <a:noFill/>
                </a:ln>
                <a:solidFill>
                  <a:srgbClr val="EC0000"/>
                </a:solidFill>
                <a:effectLst/>
                <a:uLnTx/>
                <a:uFillTx/>
                <a:ea typeface="Calibri" panose="020F0502020204030204" pitchFamily="34" charset="0"/>
                <a:cs typeface="Calibri" panose="020F0502020204030204" pitchFamily="34" charset="0"/>
              </a:rPr>
              <a:t>LLMOps</a:t>
            </a:r>
            <a:endParaRPr kumimoji="0" lang="en-US" sz="1050" b="1" i="0" u="none" strike="noStrike" kern="1200" cap="none" spc="0" normalizeH="0" baseline="0" noProof="0">
              <a:ln>
                <a:noFill/>
              </a:ln>
              <a:solidFill>
                <a:srgbClr val="EC0000"/>
              </a:solidFill>
              <a:effectLst/>
              <a:uLnTx/>
              <a:uFillTx/>
              <a:ea typeface="Calibri" panose="020F0502020204030204" pitchFamily="34" charset="0"/>
              <a:cs typeface="Calibri" panose="020F0502020204030204" pitchFamily="34" charset="0"/>
            </a:endParaRPr>
          </a:p>
          <a:p>
            <a:pPr>
              <a:defRPr/>
            </a:pPr>
            <a:r>
              <a:rPr lang="en-US" sz="800" i="1" noProof="0">
                <a:solidFill>
                  <a:schemeClr val="tx1"/>
                </a:solidFill>
              </a:rPr>
              <a:t>       It ensures the life cycle, quality, cost control, traceability and that the computing remains under total control of Santander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3184" name="Rectangle 188">
            <a:extLst>
              <a:ext uri="{FF2B5EF4-FFF2-40B4-BE49-F238E27FC236}">
                <a16:creationId xmlns:a16="http://schemas.microsoft.com/office/drawing/2014/main" id="{6DC705AA-03C3-F5BD-55FF-032461FB8444}"/>
              </a:ext>
            </a:extLst>
          </p:cNvPr>
          <p:cNvSpPr/>
          <p:nvPr/>
        </p:nvSpPr>
        <p:spPr>
          <a:xfrm>
            <a:off x="502587" y="952469"/>
            <a:ext cx="1260000" cy="396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0" rtlCol="0" anchor="ctr"/>
          <a:lstStyle/>
          <a:p>
            <a:pPr algn="ctr">
              <a:defRPr/>
            </a:pPr>
            <a:r>
              <a:rPr lang="en-US" sz="1100" b="1" noProof="0">
                <a:solidFill>
                  <a:prstClr val="white"/>
                </a:solidFill>
                <a:ea typeface="Calibri" panose="020F0502020204030204" pitchFamily="34" charset="0"/>
                <a:cs typeface="Calibri" panose="020F0502020204030204" pitchFamily="34" charset="0"/>
              </a:rPr>
              <a:t>Digital Channels</a:t>
            </a:r>
          </a:p>
          <a:p>
            <a:pPr algn="ctr">
              <a:defRPr/>
            </a:pPr>
            <a:r>
              <a:rPr lang="en-US" sz="700" i="1" noProof="0">
                <a:solidFill>
                  <a:prstClr val="white"/>
                </a:solidFill>
              </a:rPr>
              <a:t>Web  / Mobile / Chat</a:t>
            </a:r>
          </a:p>
        </p:txBody>
      </p:sp>
      <p:sp>
        <p:nvSpPr>
          <p:cNvPr id="3185" name="Rectangle 188">
            <a:extLst>
              <a:ext uri="{FF2B5EF4-FFF2-40B4-BE49-F238E27FC236}">
                <a16:creationId xmlns:a16="http://schemas.microsoft.com/office/drawing/2014/main" id="{DE887D1A-84B2-5B7E-AB97-07E8570C590F}"/>
              </a:ext>
            </a:extLst>
          </p:cNvPr>
          <p:cNvSpPr/>
          <p:nvPr/>
        </p:nvSpPr>
        <p:spPr>
          <a:xfrm>
            <a:off x="2460940" y="893089"/>
            <a:ext cx="744097" cy="4464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Agentic Integration Layer</a:t>
            </a:r>
          </a:p>
        </p:txBody>
      </p:sp>
      <p:sp>
        <p:nvSpPr>
          <p:cNvPr id="3186" name="TextBox 151">
            <a:extLst>
              <a:ext uri="{FF2B5EF4-FFF2-40B4-BE49-F238E27FC236}">
                <a16:creationId xmlns:a16="http://schemas.microsoft.com/office/drawing/2014/main" id="{BC092660-2C89-6696-0EAC-7D45817C745D}"/>
              </a:ext>
            </a:extLst>
          </p:cNvPr>
          <p:cNvSpPr txBox="1"/>
          <p:nvPr/>
        </p:nvSpPr>
        <p:spPr>
          <a:xfrm>
            <a:off x="2432350" y="2080162"/>
            <a:ext cx="816814" cy="8463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700" b="0" i="1" u="none" strike="noStrike" kern="1200" cap="none" spc="0" normalizeH="0" baseline="0" noProof="0">
                <a:ln>
                  <a:noFill/>
                </a:ln>
                <a:solidFill>
                  <a:prstClr val="white"/>
                </a:solidFill>
                <a:effectLst/>
                <a:uLnTx/>
                <a:uFillTx/>
                <a:ea typeface="+mn-ea"/>
                <a:cs typeface="+mn-cs"/>
              </a:rPr>
              <a:t>Single point of entry where the user interacts with "Co-pilots" who understand the context of the business.</a:t>
            </a:r>
            <a:endParaRPr kumimoji="0" lang="en-US" sz="800" b="0" i="1" u="none" strike="noStrike" kern="1200" cap="none" spc="0" normalizeH="0" baseline="0" noProof="0">
              <a:ln>
                <a:noFill/>
              </a:ln>
              <a:solidFill>
                <a:prstClr val="white"/>
              </a:solidFill>
              <a:effectLst/>
              <a:uLnTx/>
              <a:uFillTx/>
              <a:ea typeface="+mn-ea"/>
              <a:cs typeface="+mn-cs"/>
            </a:endParaRPr>
          </a:p>
        </p:txBody>
      </p:sp>
      <p:sp>
        <p:nvSpPr>
          <p:cNvPr id="3187" name="Rectangle 1023">
            <a:extLst>
              <a:ext uri="{FF2B5EF4-FFF2-40B4-BE49-F238E27FC236}">
                <a16:creationId xmlns:a16="http://schemas.microsoft.com/office/drawing/2014/main" id="{A294E08F-CEF5-0C5B-1A64-D79809719A5E}"/>
              </a:ext>
            </a:extLst>
          </p:cNvPr>
          <p:cNvSpPr/>
          <p:nvPr/>
        </p:nvSpPr>
        <p:spPr>
          <a:xfrm>
            <a:off x="658865" y="5869893"/>
            <a:ext cx="2628000" cy="648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noProof="0">
                <a:solidFill>
                  <a:prstClr val="white"/>
                </a:solidFill>
                <a:ea typeface="Calibri" panose="020F0502020204030204" pitchFamily="34" charset="0"/>
                <a:cs typeface="Calibri" panose="020F0502020204030204" pitchFamily="34" charset="0"/>
              </a:rPr>
              <a:t>Sovereignty and Portability</a:t>
            </a:r>
          </a:p>
          <a:p>
            <a:pPr algn="ctr">
              <a:defRPr/>
            </a:pPr>
            <a:endParaRPr lang="en-US" sz="800" i="1" noProof="0">
              <a:solidFill>
                <a:prstClr val="white"/>
              </a:solidFill>
            </a:endParaRPr>
          </a:p>
          <a:p>
            <a:pPr algn="ctr">
              <a:defRPr/>
            </a:pPr>
            <a:r>
              <a:rPr lang="en-US" sz="800" i="1" noProof="0">
                <a:solidFill>
                  <a:prstClr val="white"/>
                </a:solidFill>
              </a:rPr>
              <a:t>EKS/AKS/On-prem &amp; Cloud Native deployment. Auto-Scaling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ea typeface="+mn-ea"/>
              <a:cs typeface="+mn-cs"/>
            </a:endParaRPr>
          </a:p>
        </p:txBody>
      </p:sp>
      <p:sp>
        <p:nvSpPr>
          <p:cNvPr id="3188" name="Rectangle 188">
            <a:extLst>
              <a:ext uri="{FF2B5EF4-FFF2-40B4-BE49-F238E27FC236}">
                <a16:creationId xmlns:a16="http://schemas.microsoft.com/office/drawing/2014/main" id="{58F76BC9-024A-E741-8B35-8E00DEC4F196}"/>
              </a:ext>
            </a:extLst>
          </p:cNvPr>
          <p:cNvSpPr/>
          <p:nvPr/>
        </p:nvSpPr>
        <p:spPr>
          <a:xfrm>
            <a:off x="3259997" y="3399341"/>
            <a:ext cx="1488857" cy="1930809"/>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Internal Catalog</a:t>
            </a:r>
          </a:p>
          <a:p>
            <a:pPr algn="ctr">
              <a:defRPr/>
            </a:pPr>
            <a:r>
              <a:rPr lang="en-US" sz="600" noProof="0">
                <a:solidFill>
                  <a:prstClr val="white"/>
                </a:solidFill>
              </a:rPr>
              <a:t>A centralized discovery catalog avoids "Shadow AI." contains only the discovery metadata (who can use what)</a:t>
            </a:r>
            <a:endParaRPr kumimoji="0" lang="en-US" sz="11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endParaRPr>
          </a:p>
        </p:txBody>
      </p:sp>
      <p:sp>
        <p:nvSpPr>
          <p:cNvPr id="3189" name="Rectángulo 3174">
            <a:extLst>
              <a:ext uri="{FF2B5EF4-FFF2-40B4-BE49-F238E27FC236}">
                <a16:creationId xmlns:a16="http://schemas.microsoft.com/office/drawing/2014/main" id="{57D4A2E9-B095-B5E8-113E-7C2CAFFBC932}"/>
              </a:ext>
            </a:extLst>
          </p:cNvPr>
          <p:cNvSpPr/>
          <p:nvPr/>
        </p:nvSpPr>
        <p:spPr>
          <a:xfrm>
            <a:off x="3401272" y="1150355"/>
            <a:ext cx="1250917" cy="2105090"/>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ea typeface="Calibri" panose="020F0502020204030204" pitchFamily="34" charset="0"/>
                <a:cs typeface="Calibri" panose="020F0502020204030204" pitchFamily="34" charset="0"/>
                <a:sym typeface="Helvetica Neue Medium"/>
              </a:rPr>
              <a:t>Framework</a:t>
            </a:r>
          </a:p>
        </p:txBody>
      </p:sp>
      <p:sp>
        <p:nvSpPr>
          <p:cNvPr id="3190" name="Rectangle 188">
            <a:extLst>
              <a:ext uri="{FF2B5EF4-FFF2-40B4-BE49-F238E27FC236}">
                <a16:creationId xmlns:a16="http://schemas.microsoft.com/office/drawing/2014/main" id="{5CAC6420-EC26-9D09-EA1F-C56EA8EC386D}"/>
              </a:ext>
            </a:extLst>
          </p:cNvPr>
          <p:cNvSpPr/>
          <p:nvPr/>
        </p:nvSpPr>
        <p:spPr>
          <a:xfrm>
            <a:off x="4795811" y="893089"/>
            <a:ext cx="1716782" cy="4464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Cognitive Gateway &amp; Trust Layer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noProof="0">
                <a:solidFill>
                  <a:prstClr val="white"/>
                </a:solidFill>
              </a:rPr>
              <a:t>A</a:t>
            </a:r>
            <a:r>
              <a:rPr kumimoji="0" lang="en-US" sz="600" b="0" i="0" u="none" strike="noStrike" kern="1200" cap="none" spc="0" normalizeH="0" baseline="0" noProof="0">
                <a:ln>
                  <a:noFill/>
                </a:ln>
                <a:solidFill>
                  <a:prstClr val="white"/>
                </a:solidFill>
                <a:effectLst/>
                <a:uLnTx/>
                <a:uFillTx/>
                <a:ea typeface="+mn-ea"/>
                <a:cs typeface="+mn-cs"/>
              </a:rPr>
              <a:t>ny decision goes through here</a:t>
            </a:r>
            <a:endParaRPr kumimoji="0" lang="en-US" sz="6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endParaRPr>
          </a:p>
        </p:txBody>
      </p:sp>
      <p:pic>
        <p:nvPicPr>
          <p:cNvPr id="3191" name="Imagem 12" descr="Ícone&#10;&#10;Descrição gerada automaticamente">
            <a:extLst>
              <a:ext uri="{FF2B5EF4-FFF2-40B4-BE49-F238E27FC236}">
                <a16:creationId xmlns:a16="http://schemas.microsoft.com/office/drawing/2014/main" id="{403142E6-F93A-1386-5858-1BEC083E299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3357145" y="864200"/>
            <a:ext cx="301506" cy="340191"/>
          </a:xfrm>
          <a:prstGeom prst="rect">
            <a:avLst/>
          </a:prstGeom>
        </p:spPr>
      </p:pic>
      <p:sp>
        <p:nvSpPr>
          <p:cNvPr id="3192" name="Rectangle 188">
            <a:extLst>
              <a:ext uri="{FF2B5EF4-FFF2-40B4-BE49-F238E27FC236}">
                <a16:creationId xmlns:a16="http://schemas.microsoft.com/office/drawing/2014/main" id="{2D6B70C7-279F-2EF6-D18E-5581CAE72822}"/>
              </a:ext>
            </a:extLst>
          </p:cNvPr>
          <p:cNvSpPr/>
          <p:nvPr/>
        </p:nvSpPr>
        <p:spPr>
          <a:xfrm>
            <a:off x="502587" y="1413587"/>
            <a:ext cx="1260000" cy="396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0" rtlCol="0" anchor="ctr"/>
          <a:lstStyle/>
          <a:p>
            <a:pPr marR="0" lvl="0" indent="0" algn="ctr" fontAlgn="auto">
              <a:lnSpc>
                <a:spcPct val="100000"/>
              </a:lnSpc>
              <a:spcBef>
                <a:spcPts val="0"/>
              </a:spcBef>
              <a:spcAft>
                <a:spcPts val="0"/>
              </a:spcAft>
              <a:buClrTx/>
              <a:buSzTx/>
              <a:buFontTx/>
              <a:buNone/>
              <a:tabLst/>
              <a:defRPr/>
            </a:pPr>
            <a:r>
              <a:rPr lang="en-US" sz="1100" b="1" noProof="0">
                <a:solidFill>
                  <a:prstClr val="white"/>
                </a:solidFill>
                <a:ea typeface="Calibri" panose="020F0502020204030204" pitchFamily="34" charset="0"/>
                <a:cs typeface="Calibri" panose="020F0502020204030204" pitchFamily="34" charset="0"/>
              </a:rPr>
              <a:t>Assisted Channels</a:t>
            </a:r>
          </a:p>
          <a:p>
            <a:pPr algn="ctr">
              <a:defRPr/>
            </a:pPr>
            <a:r>
              <a:rPr lang="en-US" sz="700" i="1" noProof="0">
                <a:solidFill>
                  <a:prstClr val="white"/>
                </a:solidFill>
              </a:rPr>
              <a:t>Contact Center / Branch</a:t>
            </a:r>
          </a:p>
        </p:txBody>
      </p:sp>
      <p:sp>
        <p:nvSpPr>
          <p:cNvPr id="3193" name="Rectangle 188">
            <a:extLst>
              <a:ext uri="{FF2B5EF4-FFF2-40B4-BE49-F238E27FC236}">
                <a16:creationId xmlns:a16="http://schemas.microsoft.com/office/drawing/2014/main" id="{5F35EB81-8EEB-720E-6AC7-C4F24EA41C53}"/>
              </a:ext>
            </a:extLst>
          </p:cNvPr>
          <p:cNvSpPr/>
          <p:nvPr/>
        </p:nvSpPr>
        <p:spPr>
          <a:xfrm>
            <a:off x="502587" y="1868600"/>
            <a:ext cx="1260000" cy="396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1100" b="1" noProof="0">
                <a:solidFill>
                  <a:prstClr val="white"/>
                </a:solidFill>
                <a:ea typeface="Calibri" panose="020F0502020204030204" pitchFamily="34" charset="0"/>
                <a:cs typeface="Calibri" panose="020F0502020204030204" pitchFamily="34" charset="0"/>
              </a:rPr>
              <a:t>Corporate Apps</a:t>
            </a:r>
          </a:p>
        </p:txBody>
      </p:sp>
      <p:sp>
        <p:nvSpPr>
          <p:cNvPr id="3194" name="Rectangle 1023">
            <a:extLst>
              <a:ext uri="{FF2B5EF4-FFF2-40B4-BE49-F238E27FC236}">
                <a16:creationId xmlns:a16="http://schemas.microsoft.com/office/drawing/2014/main" id="{060ABDD0-EF54-BE9D-B50A-35231A307EF0}"/>
              </a:ext>
            </a:extLst>
          </p:cNvPr>
          <p:cNvSpPr/>
          <p:nvPr/>
        </p:nvSpPr>
        <p:spPr>
          <a:xfrm>
            <a:off x="3357145" y="4380319"/>
            <a:ext cx="1296000" cy="46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Tool </a:t>
            </a:r>
            <a:r>
              <a:rPr kumimoji="0" lang="en-US" sz="600" b="1" i="0" u="none" strike="noStrike" kern="1200" cap="none" spc="0" normalizeH="0" baseline="0" noProof="0" err="1">
                <a:ln>
                  <a:noFill/>
                </a:ln>
                <a:solidFill>
                  <a:prstClr val="black"/>
                </a:solidFill>
                <a:effectLst/>
                <a:uLnTx/>
                <a:uFillTx/>
                <a:ea typeface="+mn-ea"/>
                <a:cs typeface="+mn-cs"/>
              </a:rPr>
              <a:t>Permisions</a:t>
            </a:r>
            <a:r>
              <a:rPr kumimoji="0" lang="en-US" sz="600" b="1" i="0" u="none" strike="noStrike" kern="1200" cap="none" spc="0" normalizeH="0" baseline="0" noProof="0">
                <a:ln>
                  <a:noFill/>
                </a:ln>
                <a:solidFill>
                  <a:prstClr val="black"/>
                </a:solidFill>
                <a:effectLst/>
                <a:uLnTx/>
                <a:uFillTx/>
                <a:ea typeface="+mn-ea"/>
                <a:cs typeface="+mn-cs"/>
              </a:rPr>
              <a:t> / Access</a:t>
            </a:r>
          </a:p>
          <a:p>
            <a:pPr lvl="0" algn="ctr">
              <a:defRPr/>
            </a:pPr>
            <a:r>
              <a:rPr lang="en-US" sz="600" noProof="0">
                <a:solidFill>
                  <a:prstClr val="black"/>
                </a:solidFill>
                <a:ea typeface="Calibri" panose="020F0502020204030204" pitchFamily="34" charset="0"/>
                <a:cs typeface="Calibri" panose="020F0502020204030204" pitchFamily="34" charset="0"/>
              </a:rPr>
              <a:t>Authorization Matrix (RBAC) that validates which agents can run specific tools and their quotas.</a:t>
            </a:r>
          </a:p>
        </p:txBody>
      </p:sp>
      <p:sp>
        <p:nvSpPr>
          <p:cNvPr id="3195" name="Rectangle 1023">
            <a:extLst>
              <a:ext uri="{FF2B5EF4-FFF2-40B4-BE49-F238E27FC236}">
                <a16:creationId xmlns:a16="http://schemas.microsoft.com/office/drawing/2014/main" id="{E18F81CB-EA1D-2694-BB58-B8FA89B04834}"/>
              </a:ext>
            </a:extLst>
          </p:cNvPr>
          <p:cNvSpPr/>
          <p:nvPr/>
        </p:nvSpPr>
        <p:spPr>
          <a:xfrm>
            <a:off x="3357145" y="4875472"/>
            <a:ext cx="1296000" cy="43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Configurations</a:t>
            </a:r>
          </a:p>
          <a:p>
            <a:pPr lvl="0" algn="ctr">
              <a:defRPr/>
            </a:pPr>
            <a:r>
              <a:rPr lang="en-US" sz="600" noProof="0">
                <a:solidFill>
                  <a:prstClr val="black"/>
                </a:solidFill>
                <a:ea typeface="Calibri" panose="020F0502020204030204" pitchFamily="34" charset="0"/>
                <a:cs typeface="Calibri" panose="020F0502020204030204" pitchFamily="34" charset="0"/>
              </a:rPr>
              <a:t>Inference parameters and security policies by environment.</a:t>
            </a:r>
          </a:p>
        </p:txBody>
      </p:sp>
      <p:sp>
        <p:nvSpPr>
          <p:cNvPr id="3196" name="Rectangle 1023">
            <a:extLst>
              <a:ext uri="{FF2B5EF4-FFF2-40B4-BE49-F238E27FC236}">
                <a16:creationId xmlns:a16="http://schemas.microsoft.com/office/drawing/2014/main" id="{0AE35997-1C76-5217-26FD-E896A66128ED}"/>
              </a:ext>
            </a:extLst>
          </p:cNvPr>
          <p:cNvSpPr/>
          <p:nvPr/>
        </p:nvSpPr>
        <p:spPr>
          <a:xfrm>
            <a:off x="3571259" y="1838353"/>
            <a:ext cx="1044000" cy="2337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Multi-Agents</a:t>
            </a:r>
          </a:p>
        </p:txBody>
      </p:sp>
      <p:sp>
        <p:nvSpPr>
          <p:cNvPr id="3197" name="Rectangle 1023">
            <a:extLst>
              <a:ext uri="{FF2B5EF4-FFF2-40B4-BE49-F238E27FC236}">
                <a16:creationId xmlns:a16="http://schemas.microsoft.com/office/drawing/2014/main" id="{D45B9E91-913D-DAF2-E4F0-4DA6BC1C79FC}"/>
              </a:ext>
            </a:extLst>
          </p:cNvPr>
          <p:cNvSpPr/>
          <p:nvPr/>
        </p:nvSpPr>
        <p:spPr>
          <a:xfrm>
            <a:off x="3571259" y="2132427"/>
            <a:ext cx="1044000" cy="3275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1" noProof="0">
                <a:solidFill>
                  <a:prstClr val="black"/>
                </a:solidFill>
              </a:rPr>
              <a:t>Blackboard</a:t>
            </a:r>
          </a:p>
          <a:p>
            <a:pPr lvl="0" algn="ctr">
              <a:defRPr/>
            </a:pPr>
            <a:r>
              <a:rPr lang="en-US" sz="600" noProof="0">
                <a:solidFill>
                  <a:prstClr val="black"/>
                </a:solidFill>
                <a:ea typeface="Calibri" panose="020F0502020204030204" pitchFamily="34" charset="0"/>
                <a:cs typeface="Calibri" panose="020F0502020204030204" pitchFamily="34" charset="0"/>
              </a:rPr>
              <a:t>Shared memory space for Multi-Agent collaboration.</a:t>
            </a:r>
          </a:p>
        </p:txBody>
      </p:sp>
      <p:sp>
        <p:nvSpPr>
          <p:cNvPr id="3198" name="Rectangle 1023">
            <a:extLst>
              <a:ext uri="{FF2B5EF4-FFF2-40B4-BE49-F238E27FC236}">
                <a16:creationId xmlns:a16="http://schemas.microsoft.com/office/drawing/2014/main" id="{0B64FE0F-F1B2-F134-53BA-B6FD1103DEEF}"/>
              </a:ext>
            </a:extLst>
          </p:cNvPr>
          <p:cNvSpPr/>
          <p:nvPr/>
        </p:nvSpPr>
        <p:spPr>
          <a:xfrm>
            <a:off x="3571259" y="2520307"/>
            <a:ext cx="1044000" cy="2427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Agent Evaluation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noProof="0">
                <a:solidFill>
                  <a:prstClr val="black"/>
                </a:solidFill>
                <a:ea typeface="Calibri" panose="020F0502020204030204" pitchFamily="34" charset="0"/>
                <a:cs typeface="Calibri" panose="020F0502020204030204" pitchFamily="34" charset="0"/>
              </a:rPr>
              <a:t>Feedback/QA.</a:t>
            </a:r>
          </a:p>
        </p:txBody>
      </p:sp>
      <p:sp>
        <p:nvSpPr>
          <p:cNvPr id="3199" name="Rectangle 1023">
            <a:extLst>
              <a:ext uri="{FF2B5EF4-FFF2-40B4-BE49-F238E27FC236}">
                <a16:creationId xmlns:a16="http://schemas.microsoft.com/office/drawing/2014/main" id="{E8C46D43-C437-CBC3-59EE-C231FA8DE5A0}"/>
              </a:ext>
            </a:extLst>
          </p:cNvPr>
          <p:cNvSpPr/>
          <p:nvPr/>
        </p:nvSpPr>
        <p:spPr>
          <a:xfrm>
            <a:off x="3571259" y="1188093"/>
            <a:ext cx="1044000" cy="3209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Agent Gateway</a:t>
            </a:r>
          </a:p>
          <a:p>
            <a:pPr algn="ctr">
              <a:defRPr/>
            </a:pPr>
            <a:r>
              <a:rPr lang="en-US" sz="600" noProof="0">
                <a:solidFill>
                  <a:prstClr val="black"/>
                </a:solidFill>
                <a:ea typeface="Calibri" panose="020F0502020204030204" pitchFamily="34" charset="0"/>
                <a:cs typeface="Calibri" panose="020F0502020204030204" pitchFamily="34" charset="0"/>
              </a:rPr>
              <a:t>Unified Entry Point for Orchestration.</a:t>
            </a:r>
          </a:p>
        </p:txBody>
      </p:sp>
      <p:sp>
        <p:nvSpPr>
          <p:cNvPr id="3200" name="Rectangle 1023">
            <a:extLst>
              <a:ext uri="{FF2B5EF4-FFF2-40B4-BE49-F238E27FC236}">
                <a16:creationId xmlns:a16="http://schemas.microsoft.com/office/drawing/2014/main" id="{08880EFE-6E37-1E41-081B-96F33FCF7C6A}"/>
              </a:ext>
            </a:extLst>
          </p:cNvPr>
          <p:cNvSpPr/>
          <p:nvPr/>
        </p:nvSpPr>
        <p:spPr>
          <a:xfrm>
            <a:off x="3571259" y="1569364"/>
            <a:ext cx="1044000" cy="20867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Agent Coordination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noProof="0">
                <a:solidFill>
                  <a:prstClr val="black"/>
                </a:solidFill>
                <a:ea typeface="Calibri" panose="020F0502020204030204" pitchFamily="34" charset="0"/>
                <a:cs typeface="Calibri" panose="020F0502020204030204" pitchFamily="34" charset="0"/>
              </a:rPr>
              <a:t>Planning configuration.</a:t>
            </a:r>
          </a:p>
        </p:txBody>
      </p:sp>
      <p:sp>
        <p:nvSpPr>
          <p:cNvPr id="3201" name="Rectangle 1023">
            <a:extLst>
              <a:ext uri="{FF2B5EF4-FFF2-40B4-BE49-F238E27FC236}">
                <a16:creationId xmlns:a16="http://schemas.microsoft.com/office/drawing/2014/main" id="{08103E34-8278-F10D-FDA6-DC4D9A938493}"/>
              </a:ext>
            </a:extLst>
          </p:cNvPr>
          <p:cNvSpPr/>
          <p:nvPr/>
        </p:nvSpPr>
        <p:spPr>
          <a:xfrm>
            <a:off x="3479288" y="5869893"/>
            <a:ext cx="2628000" cy="648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0" algn="ctr">
              <a:defRPr/>
            </a:pPr>
            <a:r>
              <a:rPr lang="en-US" sz="1100" b="1" noProof="0" err="1">
                <a:solidFill>
                  <a:prstClr val="white"/>
                </a:solidFill>
                <a:ea typeface="Calibri" panose="020F0502020204030204" pitchFamily="34" charset="0"/>
                <a:cs typeface="Calibri" panose="020F0502020204030204" pitchFamily="34" charset="0"/>
              </a:rPr>
              <a:t>LLMOps</a:t>
            </a:r>
            <a:endParaRPr lang="en-US" sz="1100" b="1" noProof="0">
              <a:solidFill>
                <a:prstClr val="white"/>
              </a:solidFill>
              <a:ea typeface="Calibri" panose="020F0502020204030204" pitchFamily="34" charset="0"/>
              <a:cs typeface="Calibri" panose="020F0502020204030204" pitchFamily="34" charset="0"/>
            </a:endParaRPr>
          </a:p>
          <a:p>
            <a:pPr lvl="0" algn="ctr">
              <a:defRPr/>
            </a:pPr>
            <a:endParaRPr lang="en-US" sz="800" b="1" noProof="0">
              <a:solidFill>
                <a:schemeClr val="bg1"/>
              </a:solidFill>
            </a:endParaRPr>
          </a:p>
          <a:p>
            <a:pPr algn="ctr">
              <a:defRPr/>
            </a:pPr>
            <a:r>
              <a:rPr lang="en-US" sz="800" i="1" noProof="0">
                <a:solidFill>
                  <a:prstClr val="white"/>
                </a:solidFill>
              </a:rPr>
              <a:t>Prompt Registry (Git-based), </a:t>
            </a:r>
            <a:r>
              <a:rPr lang="en-US" sz="800" i="1" noProof="0" err="1">
                <a:solidFill>
                  <a:prstClr val="white"/>
                </a:solidFill>
              </a:rPr>
              <a:t>IaC</a:t>
            </a:r>
            <a:r>
              <a:rPr lang="en-US" sz="800" i="1" noProof="0">
                <a:solidFill>
                  <a:prstClr val="white"/>
                </a:solidFill>
              </a:rPr>
              <a:t>, CI/CD Evaluation, Release Manager, Blue/Green Deployment, </a:t>
            </a:r>
            <a:r>
              <a:rPr lang="en-US" sz="800" i="1" noProof="0" err="1">
                <a:solidFill>
                  <a:prstClr val="white"/>
                </a:solidFill>
              </a:rPr>
              <a:t>Roolback</a:t>
            </a:r>
            <a:endParaRPr lang="en-US" sz="800" i="1" noProof="0">
              <a:solidFill>
                <a:prstClr val="white"/>
              </a:solidFill>
            </a:endParaRPr>
          </a:p>
          <a:p>
            <a:pPr lvl="0" algn="ctr">
              <a:defRPr/>
            </a:pPr>
            <a:endParaRPr kumimoji="0" lang="en-US" sz="1100" b="1" i="0" u="none" strike="noStrike" kern="1200" cap="none" spc="0" normalizeH="0" baseline="0" noProof="0">
              <a:ln>
                <a:noFill/>
              </a:ln>
              <a:solidFill>
                <a:prstClr val="white"/>
              </a:solidFill>
              <a:effectLst/>
              <a:uLnTx/>
              <a:uFillTx/>
              <a:ea typeface="+mn-ea"/>
              <a:cs typeface="+mn-cs"/>
            </a:endParaRPr>
          </a:p>
        </p:txBody>
      </p:sp>
      <p:sp>
        <p:nvSpPr>
          <p:cNvPr id="3202" name="Rectangle 1023">
            <a:extLst>
              <a:ext uri="{FF2B5EF4-FFF2-40B4-BE49-F238E27FC236}">
                <a16:creationId xmlns:a16="http://schemas.microsoft.com/office/drawing/2014/main" id="{5505FFC4-9281-4EED-EE86-5505A23AB433}"/>
              </a:ext>
            </a:extLst>
          </p:cNvPr>
          <p:cNvSpPr/>
          <p:nvPr/>
        </p:nvSpPr>
        <p:spPr>
          <a:xfrm>
            <a:off x="6299711" y="5869893"/>
            <a:ext cx="2628000" cy="648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noProof="0">
                <a:solidFill>
                  <a:prstClr val="white"/>
                </a:solidFill>
                <a:ea typeface="Calibri" panose="020F0502020204030204" pitchFamily="34" charset="0"/>
                <a:cs typeface="Calibri" panose="020F0502020204030204" pitchFamily="34" charset="0"/>
              </a:rPr>
              <a:t>End-to-End Observability</a:t>
            </a:r>
          </a:p>
          <a:p>
            <a:pPr algn="ctr"/>
            <a:endParaRPr lang="en-US" sz="800" b="1" noProof="0">
              <a:solidFill>
                <a:schemeClr val="bg1"/>
              </a:solidFill>
            </a:endParaRPr>
          </a:p>
          <a:p>
            <a:pPr algn="ctr"/>
            <a:r>
              <a:rPr lang="en-US" sz="800" i="1" noProof="0">
                <a:solidFill>
                  <a:prstClr val="white"/>
                </a:solidFill>
              </a:rPr>
              <a:t>Traces/Cost/Risk (</a:t>
            </a:r>
            <a:r>
              <a:rPr lang="en-US" sz="800" i="1" noProof="0" err="1">
                <a:solidFill>
                  <a:prstClr val="white"/>
                </a:solidFill>
              </a:rPr>
              <a:t>OpenTelemetry</a:t>
            </a:r>
            <a:r>
              <a:rPr lang="en-US" sz="800" i="1" noProof="0">
                <a:solidFill>
                  <a:prstClr val="white"/>
                </a:solidFill>
              </a:rPr>
              <a:t>/Jaeger), FinOps, Performance Metrics</a:t>
            </a:r>
          </a:p>
          <a:p>
            <a:pPr algn="ctr"/>
            <a:endParaRPr lang="en-US" sz="800" b="1" noProof="0">
              <a:solidFill>
                <a:schemeClr val="bg1"/>
              </a:solidFill>
            </a:endParaRPr>
          </a:p>
        </p:txBody>
      </p:sp>
      <p:sp>
        <p:nvSpPr>
          <p:cNvPr id="3203" name="Rectangle 188">
            <a:extLst>
              <a:ext uri="{FF2B5EF4-FFF2-40B4-BE49-F238E27FC236}">
                <a16:creationId xmlns:a16="http://schemas.microsoft.com/office/drawing/2014/main" id="{4C98B327-52BE-78F8-7D9F-3797215C942A}"/>
              </a:ext>
            </a:extLst>
          </p:cNvPr>
          <p:cNvSpPr/>
          <p:nvPr/>
        </p:nvSpPr>
        <p:spPr>
          <a:xfrm>
            <a:off x="6574827" y="893089"/>
            <a:ext cx="1419867" cy="4464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noProof="0">
                <a:solidFill>
                  <a:prstClr val="white"/>
                </a:solidFill>
                <a:ea typeface="Calibri" panose="020F0502020204030204" pitchFamily="34" charset="0"/>
                <a:cs typeface="Calibri" panose="020F0502020204030204" pitchFamily="34" charset="0"/>
              </a:rPr>
              <a:t>Interoperability &amp; Control Layer</a:t>
            </a:r>
            <a:endParaRPr kumimoji="0" lang="en-US" sz="11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err="1">
                <a:ln>
                  <a:noFill/>
                </a:ln>
                <a:solidFill>
                  <a:prstClr val="white"/>
                </a:solidFill>
                <a:effectLst/>
                <a:uLnTx/>
                <a:uFillTx/>
                <a:ea typeface="+mn-ea"/>
                <a:cs typeface="+mn-cs"/>
              </a:rPr>
              <a:t>Standarizes</a:t>
            </a:r>
            <a:r>
              <a:rPr kumimoji="0" lang="en-US" sz="600" b="0" i="0" u="none" strike="noStrike" kern="1200" cap="none" spc="0" normalizeH="0" baseline="0" noProof="0">
                <a:ln>
                  <a:noFill/>
                </a:ln>
                <a:solidFill>
                  <a:prstClr val="white"/>
                </a:solidFill>
                <a:effectLst/>
                <a:uLnTx/>
                <a:uFillTx/>
                <a:ea typeface="+mn-ea"/>
                <a:cs typeface="+mn-cs"/>
              </a:rPr>
              <a:t> communication with internal tools/APIs and prevents vendor lock-in</a:t>
            </a:r>
            <a:endParaRPr kumimoji="0" lang="en-US" sz="6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endParaRPr>
          </a:p>
        </p:txBody>
      </p:sp>
      <p:grpSp>
        <p:nvGrpSpPr>
          <p:cNvPr id="3204" name="Grupo 37">
            <a:extLst>
              <a:ext uri="{FF2B5EF4-FFF2-40B4-BE49-F238E27FC236}">
                <a16:creationId xmlns:a16="http://schemas.microsoft.com/office/drawing/2014/main" id="{7ADD5BCC-9D84-DD44-699B-E6B6A83EE852}"/>
              </a:ext>
            </a:extLst>
          </p:cNvPr>
          <p:cNvGrpSpPr/>
          <p:nvPr/>
        </p:nvGrpSpPr>
        <p:grpSpPr>
          <a:xfrm>
            <a:off x="6621177" y="1572122"/>
            <a:ext cx="1335643" cy="3719067"/>
            <a:chOff x="4960582" y="1748435"/>
            <a:chExt cx="1335643" cy="3719067"/>
          </a:xfrm>
          <a:effectLst>
            <a:outerShdw blurRad="50800" dist="38100" dir="2700000" algn="tl" rotWithShape="0">
              <a:prstClr val="black">
                <a:alpha val="40000"/>
              </a:prstClr>
            </a:outerShdw>
          </a:effectLst>
        </p:grpSpPr>
        <p:sp>
          <p:nvSpPr>
            <p:cNvPr id="3205" name="Rectangle 1023">
              <a:extLst>
                <a:ext uri="{FF2B5EF4-FFF2-40B4-BE49-F238E27FC236}">
                  <a16:creationId xmlns:a16="http://schemas.microsoft.com/office/drawing/2014/main" id="{41817EE8-A92E-2D69-13AC-57C439DC857E}"/>
                </a:ext>
              </a:extLst>
            </p:cNvPr>
            <p:cNvSpPr/>
            <p:nvPr/>
          </p:nvSpPr>
          <p:spPr>
            <a:xfrm>
              <a:off x="4960582" y="1748435"/>
              <a:ext cx="1330033" cy="7584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Tool Registry &amp; Schema Store</a:t>
              </a:r>
            </a:p>
            <a:p>
              <a:pPr algn="ctr">
                <a:defRPr/>
              </a:pPr>
              <a:r>
                <a:rPr lang="en-US" sz="600" noProof="0">
                  <a:solidFill>
                    <a:prstClr val="black"/>
                  </a:solidFill>
                  <a:ea typeface="Calibri" panose="020F0502020204030204" pitchFamily="34" charset="0"/>
                  <a:cs typeface="Calibri" panose="020F0502020204030204" pitchFamily="34" charset="0"/>
                </a:rPr>
                <a:t>Central repository of interface contracts (API/MCP) with technical schemas (Swagger/</a:t>
              </a:r>
              <a:r>
                <a:rPr lang="en-US" sz="600" noProof="0" err="1">
                  <a:solidFill>
                    <a:prstClr val="black"/>
                  </a:solidFill>
                  <a:ea typeface="Calibri" panose="020F0502020204030204" pitchFamily="34" charset="0"/>
                  <a:cs typeface="Calibri" panose="020F0502020204030204" pitchFamily="34" charset="0"/>
                </a:rPr>
                <a:t>OpenAPI</a:t>
              </a:r>
              <a:r>
                <a:rPr lang="en-US" sz="600" noProof="0">
                  <a:solidFill>
                    <a:prstClr val="black"/>
                  </a:solidFill>
                  <a:ea typeface="Calibri" panose="020F0502020204030204" pitchFamily="34" charset="0"/>
                  <a:cs typeface="Calibri" panose="020F0502020204030204" pitchFamily="34" charset="0"/>
                </a:rPr>
                <a:t>/MCP JSONs) for secure and typed integration.</a:t>
              </a:r>
            </a:p>
          </p:txBody>
        </p:sp>
        <p:sp>
          <p:nvSpPr>
            <p:cNvPr id="3206" name="Rectangle 1023">
              <a:extLst>
                <a:ext uri="{FF2B5EF4-FFF2-40B4-BE49-F238E27FC236}">
                  <a16:creationId xmlns:a16="http://schemas.microsoft.com/office/drawing/2014/main" id="{A06264CF-A5E8-5620-6E71-54A06968978E}"/>
                </a:ext>
              </a:extLst>
            </p:cNvPr>
            <p:cNvSpPr/>
            <p:nvPr/>
          </p:nvSpPr>
          <p:spPr>
            <a:xfrm>
              <a:off x="4966192" y="4829428"/>
              <a:ext cx="1330033" cy="63807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Agency Capabilities (A2A)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700" noProof="0">
                  <a:solidFill>
                    <a:prstClr val="black"/>
                  </a:solidFill>
                  <a:ea typeface="Calibri" panose="020F0502020204030204" pitchFamily="34" charset="0"/>
                  <a:cs typeface="Calibri" panose="020F0502020204030204" pitchFamily="34" charset="0"/>
                </a:rPr>
                <a:t>Service Mesh / Event Bus</a:t>
              </a:r>
            </a:p>
            <a:p>
              <a:pPr algn="ctr">
                <a:defRPr/>
              </a:pPr>
              <a:r>
                <a:rPr lang="en-US" sz="600" noProof="0">
                  <a:solidFill>
                    <a:prstClr val="black"/>
                  </a:solidFill>
                  <a:ea typeface="Calibri" panose="020F0502020204030204" pitchFamily="34" charset="0"/>
                  <a:cs typeface="Calibri" panose="020F0502020204030204" pitchFamily="34" charset="0"/>
                </a:rPr>
                <a:t>Kafka backbone for event-driven and A2A (Agent-to-Agent) coordination.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3207" name="Rectangle 1023">
              <a:extLst>
                <a:ext uri="{FF2B5EF4-FFF2-40B4-BE49-F238E27FC236}">
                  <a16:creationId xmlns:a16="http://schemas.microsoft.com/office/drawing/2014/main" id="{22A8F192-7AE3-C0B6-9441-6A0FB22D5A6E}"/>
                </a:ext>
              </a:extLst>
            </p:cNvPr>
            <p:cNvSpPr/>
            <p:nvPr/>
          </p:nvSpPr>
          <p:spPr>
            <a:xfrm>
              <a:off x="4966192" y="4283325"/>
              <a:ext cx="1330033" cy="45243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MCP Proxy / Tool Layer</a:t>
              </a:r>
            </a:p>
            <a:p>
              <a:pPr algn="ctr">
                <a:defRPr/>
              </a:pPr>
              <a:r>
                <a:rPr lang="en-US" sz="600" noProof="0">
                  <a:solidFill>
                    <a:prstClr val="black"/>
                  </a:solidFill>
                  <a:ea typeface="Calibri" panose="020F0502020204030204" pitchFamily="34" charset="0"/>
                  <a:cs typeface="Calibri" panose="020F0502020204030204" pitchFamily="34" charset="0"/>
                </a:rPr>
                <a:t>Standard Tool Servers  &amp; Secure Execution.</a:t>
              </a:r>
              <a:endPar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3208" name="Rectangle 1023">
              <a:extLst>
                <a:ext uri="{FF2B5EF4-FFF2-40B4-BE49-F238E27FC236}">
                  <a16:creationId xmlns:a16="http://schemas.microsoft.com/office/drawing/2014/main" id="{7232472F-B4C9-78E4-CF88-BDB6FF58FE09}"/>
                </a:ext>
              </a:extLst>
            </p:cNvPr>
            <p:cNvSpPr/>
            <p:nvPr/>
          </p:nvSpPr>
          <p:spPr>
            <a:xfrm>
              <a:off x="4963123" y="3227493"/>
              <a:ext cx="1330033" cy="9621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Knowledge &amp; Memory</a:t>
              </a:r>
            </a:p>
            <a:p>
              <a:pPr lvl="0" algn="ctr" defTabSz="412750">
                <a:defRPr/>
              </a:pPr>
              <a:r>
                <a:rPr lang="en-US" sz="600" i="1" noProof="0">
                  <a:solidFill>
                    <a:schemeClr val="tx1"/>
                  </a:solidFill>
                </a:rPr>
                <a:t>Hybrid RAG (Vector + Graph) for long-term context.</a:t>
              </a:r>
              <a:endParaRPr kumimoji="0" lang="en-US" sz="500" i="1"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3209" name="Rectangle 1023">
              <a:extLst>
                <a:ext uri="{FF2B5EF4-FFF2-40B4-BE49-F238E27FC236}">
                  <a16:creationId xmlns:a16="http://schemas.microsoft.com/office/drawing/2014/main" id="{53984680-2275-AC19-D0A1-F6B5165101F6}"/>
                </a:ext>
              </a:extLst>
            </p:cNvPr>
            <p:cNvSpPr/>
            <p:nvPr/>
          </p:nvSpPr>
          <p:spPr>
            <a:xfrm>
              <a:off x="4963123" y="2600580"/>
              <a:ext cx="1330033" cy="5332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LLM Gateway Models &amp; Training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noProof="0">
                  <a:solidFill>
                    <a:prstClr val="black"/>
                  </a:solidFill>
                  <a:ea typeface="Calibri" panose="020F0502020204030204" pitchFamily="34" charset="0"/>
                  <a:cs typeface="Calibri" panose="020F0502020204030204" pitchFamily="34" charset="0"/>
                </a:rPr>
                <a:t>Dynamic decision based on cost, latency, complexity, fallback.</a:t>
              </a:r>
              <a:endParaRPr kumimoji="0" lang="en-US" sz="60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grpSp>
      <p:sp>
        <p:nvSpPr>
          <p:cNvPr id="3210" name="Rectángulo 3174">
            <a:extLst>
              <a:ext uri="{FF2B5EF4-FFF2-40B4-BE49-F238E27FC236}">
                <a16:creationId xmlns:a16="http://schemas.microsoft.com/office/drawing/2014/main" id="{4FE4CA82-FDCB-282C-0FBA-1FAE8CC25781}"/>
              </a:ext>
            </a:extLst>
          </p:cNvPr>
          <p:cNvSpPr/>
          <p:nvPr/>
        </p:nvSpPr>
        <p:spPr>
          <a:xfrm>
            <a:off x="8400737" y="1998719"/>
            <a:ext cx="3400241" cy="3144047"/>
          </a:xfrm>
          <a:prstGeom prst="rect">
            <a:avLst/>
          </a:prstGeom>
          <a:solidFill>
            <a:schemeClr val="bg1"/>
          </a:solidFill>
          <a:ln w="12700" cap="flat">
            <a:solidFill>
              <a:srgbClr val="C00000"/>
            </a:solidFill>
            <a:prstDash val="solid"/>
            <a:miter lim="400000"/>
            <a:extLst>
              <a:ext uri="{C807C97D-BFC1-408E-A445-0C87EB9F89A2}">
                <ask:lineSketchStyleProps xmlns:ask="http://schemas.microsoft.com/office/drawing/2018/sketchyshapes">
                  <ask:type>
                    <ask:lineSketchNone/>
                  </ask:type>
                </ask:lineSketchStyleProps>
              </a:ext>
            </a:extLst>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effectLst/>
                <a:uLnTx/>
                <a:uFillTx/>
                <a:ea typeface="Calibri" panose="020F0502020204030204" pitchFamily="34" charset="0"/>
                <a:cs typeface="Calibri" panose="020F0502020204030204" pitchFamily="34" charset="0"/>
                <a:sym typeface="Helvetica Neue Medium"/>
              </a:rPr>
              <a:t>Business Domains</a:t>
            </a:r>
          </a:p>
        </p:txBody>
      </p:sp>
      <p:sp>
        <p:nvSpPr>
          <p:cNvPr id="3211" name="Rectángulo 3174">
            <a:extLst>
              <a:ext uri="{FF2B5EF4-FFF2-40B4-BE49-F238E27FC236}">
                <a16:creationId xmlns:a16="http://schemas.microsoft.com/office/drawing/2014/main" id="{A17F72C9-D43B-1871-024C-5AE4BFBF9CBD}"/>
              </a:ext>
            </a:extLst>
          </p:cNvPr>
          <p:cNvSpPr/>
          <p:nvPr/>
        </p:nvSpPr>
        <p:spPr>
          <a:xfrm>
            <a:off x="8556317" y="2169767"/>
            <a:ext cx="3365808" cy="3067715"/>
          </a:xfrm>
          <a:prstGeom prst="rect">
            <a:avLst/>
          </a:prstGeom>
          <a:solidFill>
            <a:schemeClr val="bg1"/>
          </a:solidFill>
          <a:ln w="12700" cap="flat">
            <a:solidFill>
              <a:srgbClr val="C00000"/>
            </a:solidFill>
            <a:prstDash val="solid"/>
            <a:miter lim="400000"/>
            <a:extLst>
              <a:ext uri="{C807C97D-BFC1-408E-A445-0C87EB9F89A2}">
                <ask:lineSketchStyleProps xmlns:ask="http://schemas.microsoft.com/office/drawing/2018/sketchyshapes">
                  <ask:type>
                    <ask:lineSketchNone/>
                  </ask:type>
                </ask:lineSketchStyleProps>
              </a:ext>
            </a:extLst>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effectLst/>
                <a:uLnTx/>
                <a:uFillTx/>
                <a:ea typeface="Calibri" panose="020F0502020204030204" pitchFamily="34" charset="0"/>
                <a:cs typeface="Calibri" panose="020F0502020204030204" pitchFamily="34" charset="0"/>
                <a:sym typeface="Helvetica Neue Medium"/>
              </a:rPr>
              <a:t>Business Domains</a:t>
            </a:r>
          </a:p>
        </p:txBody>
      </p:sp>
      <p:sp>
        <p:nvSpPr>
          <p:cNvPr id="3212" name="Rectángulo 3174">
            <a:extLst>
              <a:ext uri="{FF2B5EF4-FFF2-40B4-BE49-F238E27FC236}">
                <a16:creationId xmlns:a16="http://schemas.microsoft.com/office/drawing/2014/main" id="{A61D4A96-8661-2B1D-F572-CA0F0C27A0C4}"/>
              </a:ext>
            </a:extLst>
          </p:cNvPr>
          <p:cNvSpPr/>
          <p:nvPr/>
        </p:nvSpPr>
        <p:spPr>
          <a:xfrm>
            <a:off x="8662494" y="2392465"/>
            <a:ext cx="2874186" cy="533244"/>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ea typeface="Calibri" panose="020F0502020204030204" pitchFamily="34" charset="0"/>
                <a:cs typeface="Calibri" panose="020F0502020204030204" pitchFamily="34" charset="0"/>
                <a:sym typeface="Helvetica Neue Medium"/>
              </a:rPr>
              <a:t>Models </a:t>
            </a:r>
          </a:p>
          <a:p>
            <a:pPr marL="0" marR="0" lvl="0" indent="0" algn="ctr" defTabSz="412750" rtl="0" eaLnBrk="1" fontAlgn="auto" latinLnBrk="0" hangingPunct="1">
              <a:lnSpc>
                <a:spcPct val="100000"/>
              </a:lnSpc>
              <a:spcBef>
                <a:spcPts val="0"/>
              </a:spcBef>
              <a:spcAft>
                <a:spcPts val="0"/>
              </a:spcAft>
              <a:buClrTx/>
              <a:buSzTx/>
              <a:buFontTx/>
              <a:buNone/>
              <a:tabLst/>
              <a:defRPr/>
            </a:pPr>
            <a:r>
              <a:rPr lang="en-US" sz="800" b="1" noProof="0">
                <a:solidFill>
                  <a:srgbClr val="C00000"/>
                </a:solidFill>
                <a:ea typeface="Calibri" panose="020F0502020204030204" pitchFamily="34" charset="0"/>
                <a:cs typeface="Calibri" panose="020F0502020204030204" pitchFamily="34" charset="0"/>
                <a:sym typeface="Helvetica Neue Medium"/>
              </a:rPr>
              <a:t>Ecosystem</a:t>
            </a:r>
            <a:endParaRPr kumimoji="0" lang="en-US" sz="800" b="1" i="0" u="none" strike="noStrike" kern="1200" cap="none" spc="0" normalizeH="0" baseline="0" noProof="0">
              <a:ln>
                <a:noFill/>
              </a:ln>
              <a:solidFill>
                <a:srgbClr val="C00000"/>
              </a:solidFill>
              <a:effectLst/>
              <a:uLnTx/>
              <a:uFillTx/>
              <a:ea typeface="Calibri" panose="020F0502020204030204" pitchFamily="34" charset="0"/>
              <a:cs typeface="Calibri" panose="020F0502020204030204" pitchFamily="34" charset="0"/>
              <a:sym typeface="Helvetica Neue Medium"/>
            </a:endParaRPr>
          </a:p>
        </p:txBody>
      </p:sp>
      <p:sp>
        <p:nvSpPr>
          <p:cNvPr id="3213" name="Rectángulo 3174">
            <a:extLst>
              <a:ext uri="{FF2B5EF4-FFF2-40B4-BE49-F238E27FC236}">
                <a16:creationId xmlns:a16="http://schemas.microsoft.com/office/drawing/2014/main" id="{CC987D26-3F7B-911D-B164-CC43C0EC552B}"/>
              </a:ext>
            </a:extLst>
          </p:cNvPr>
          <p:cNvSpPr/>
          <p:nvPr/>
        </p:nvSpPr>
        <p:spPr>
          <a:xfrm>
            <a:off x="8658541" y="3118018"/>
            <a:ext cx="3170379" cy="533244"/>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ea typeface="Calibri" panose="020F0502020204030204" pitchFamily="34" charset="0"/>
                <a:cs typeface="Calibri" panose="020F0502020204030204" pitchFamily="34" charset="0"/>
                <a:sym typeface="Helvetica Neue Medium"/>
              </a:rPr>
              <a:t>Knowledge</a:t>
            </a:r>
          </a:p>
          <a:p>
            <a:pPr marL="0" marR="0" lvl="0" indent="0" algn="ctr" defTabSz="412750" rtl="0" eaLnBrk="1" fontAlgn="auto" latinLnBrk="0" hangingPunct="1">
              <a:lnSpc>
                <a:spcPct val="100000"/>
              </a:lnSpc>
              <a:spcBef>
                <a:spcPts val="0"/>
              </a:spcBef>
              <a:spcAft>
                <a:spcPts val="0"/>
              </a:spcAft>
              <a:buClrTx/>
              <a:buSzTx/>
              <a:buFontTx/>
              <a:buNone/>
              <a:tabLst/>
              <a:defRPr/>
            </a:pPr>
            <a:r>
              <a:rPr lang="en-US" sz="800" b="1" noProof="0">
                <a:solidFill>
                  <a:srgbClr val="C00000"/>
                </a:solidFill>
                <a:ea typeface="Calibri" panose="020F0502020204030204" pitchFamily="34" charset="0"/>
                <a:cs typeface="Calibri" panose="020F0502020204030204" pitchFamily="34" charset="0"/>
                <a:sym typeface="Helvetica Neue Medium"/>
              </a:rPr>
              <a:t>&amp; Data</a:t>
            </a:r>
            <a:endParaRPr kumimoji="0" lang="en-US" sz="800" b="1" i="0" u="none" strike="noStrike" kern="1200" cap="none" spc="0" normalizeH="0" baseline="0" noProof="0">
              <a:ln>
                <a:noFill/>
              </a:ln>
              <a:solidFill>
                <a:srgbClr val="C00000"/>
              </a:solidFill>
              <a:effectLst/>
              <a:uLnTx/>
              <a:uFillTx/>
              <a:ea typeface="Calibri" panose="020F0502020204030204" pitchFamily="34" charset="0"/>
              <a:cs typeface="Calibri" panose="020F0502020204030204" pitchFamily="34" charset="0"/>
              <a:sym typeface="Helvetica Neue Medium"/>
            </a:endParaRPr>
          </a:p>
        </p:txBody>
      </p:sp>
      <p:sp>
        <p:nvSpPr>
          <p:cNvPr id="3214" name="Rectángulo 3174">
            <a:extLst>
              <a:ext uri="{FF2B5EF4-FFF2-40B4-BE49-F238E27FC236}">
                <a16:creationId xmlns:a16="http://schemas.microsoft.com/office/drawing/2014/main" id="{2B8FCAEE-20CE-676F-E8B0-7548158338CE}"/>
              </a:ext>
            </a:extLst>
          </p:cNvPr>
          <p:cNvSpPr/>
          <p:nvPr/>
        </p:nvSpPr>
        <p:spPr>
          <a:xfrm>
            <a:off x="8658541" y="3805870"/>
            <a:ext cx="3170379" cy="692425"/>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ea typeface="Calibri" panose="020F0502020204030204" pitchFamily="34" charset="0"/>
                <a:cs typeface="Calibri" panose="020F0502020204030204" pitchFamily="34" charset="0"/>
                <a:sym typeface="Helvetica Neue Medium"/>
              </a:rPr>
              <a:t>Tools</a:t>
            </a:r>
          </a:p>
        </p:txBody>
      </p:sp>
      <p:sp>
        <p:nvSpPr>
          <p:cNvPr id="3215" name="Rectángulo 3174">
            <a:extLst>
              <a:ext uri="{FF2B5EF4-FFF2-40B4-BE49-F238E27FC236}">
                <a16:creationId xmlns:a16="http://schemas.microsoft.com/office/drawing/2014/main" id="{E558AF96-D6C5-AD37-5675-488DEC7EF837}"/>
              </a:ext>
            </a:extLst>
          </p:cNvPr>
          <p:cNvSpPr/>
          <p:nvPr/>
        </p:nvSpPr>
        <p:spPr>
          <a:xfrm>
            <a:off x="8671101" y="4609523"/>
            <a:ext cx="3170379" cy="573266"/>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ea typeface="Calibri" panose="020F0502020204030204" pitchFamily="34" charset="0"/>
                <a:cs typeface="Calibri" panose="020F0502020204030204" pitchFamily="34" charset="0"/>
                <a:sym typeface="Helvetica Neue Medium"/>
              </a:rPr>
              <a:t>Agency</a:t>
            </a:r>
          </a:p>
        </p:txBody>
      </p:sp>
      <p:sp>
        <p:nvSpPr>
          <p:cNvPr id="3216" name="Rectangle 1023">
            <a:extLst>
              <a:ext uri="{FF2B5EF4-FFF2-40B4-BE49-F238E27FC236}">
                <a16:creationId xmlns:a16="http://schemas.microsoft.com/office/drawing/2014/main" id="{F4D2CB4F-F6D9-CC61-D965-2B72E9D0EBB3}"/>
              </a:ext>
            </a:extLst>
          </p:cNvPr>
          <p:cNvSpPr/>
          <p:nvPr/>
        </p:nvSpPr>
        <p:spPr>
          <a:xfrm>
            <a:off x="9893186" y="696521"/>
            <a:ext cx="1983360" cy="4429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ea typeface="Calibri" panose="020F0502020204030204" pitchFamily="34" charset="0"/>
                <a:cs typeface="Calibri" panose="020F0502020204030204" pitchFamily="34" charset="0"/>
              </a:rPr>
              <a:t>Hyperscaler</a:t>
            </a:r>
            <a:r>
              <a:rPr kumimoji="0" lang="en-US" sz="9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 Large Language Models (LLM)</a:t>
            </a:r>
          </a:p>
        </p:txBody>
      </p:sp>
      <p:sp>
        <p:nvSpPr>
          <p:cNvPr id="3217" name="Rectangle 1023">
            <a:extLst>
              <a:ext uri="{FF2B5EF4-FFF2-40B4-BE49-F238E27FC236}">
                <a16:creationId xmlns:a16="http://schemas.microsoft.com/office/drawing/2014/main" id="{379231BB-05F9-9535-8D19-CAB981577528}"/>
              </a:ext>
            </a:extLst>
          </p:cNvPr>
          <p:cNvSpPr/>
          <p:nvPr/>
        </p:nvSpPr>
        <p:spPr>
          <a:xfrm>
            <a:off x="8983428" y="2677746"/>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Custom Models</a:t>
            </a:r>
          </a:p>
        </p:txBody>
      </p:sp>
      <p:sp>
        <p:nvSpPr>
          <p:cNvPr id="3218" name="Rectangle 1023">
            <a:extLst>
              <a:ext uri="{FF2B5EF4-FFF2-40B4-BE49-F238E27FC236}">
                <a16:creationId xmlns:a16="http://schemas.microsoft.com/office/drawing/2014/main" id="{4363CE4E-0C9E-8D49-A39D-E98DEBCB4075}"/>
              </a:ext>
            </a:extLst>
          </p:cNvPr>
          <p:cNvSpPr/>
          <p:nvPr/>
        </p:nvSpPr>
        <p:spPr>
          <a:xfrm>
            <a:off x="8983428" y="2442818"/>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Finetuning</a:t>
            </a:r>
          </a:p>
        </p:txBody>
      </p:sp>
      <p:sp>
        <p:nvSpPr>
          <p:cNvPr id="3219" name="Rectangle 1023">
            <a:extLst>
              <a:ext uri="{FF2B5EF4-FFF2-40B4-BE49-F238E27FC236}">
                <a16:creationId xmlns:a16="http://schemas.microsoft.com/office/drawing/2014/main" id="{DB929902-FF8A-B1EA-0572-E1DB81BB232F}"/>
              </a:ext>
            </a:extLst>
          </p:cNvPr>
          <p:cNvSpPr/>
          <p:nvPr/>
        </p:nvSpPr>
        <p:spPr>
          <a:xfrm>
            <a:off x="9893185" y="2554642"/>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1" noProof="0">
                <a:solidFill>
                  <a:prstClr val="black"/>
                </a:solidFill>
                <a:ea typeface="Calibri" panose="020F0502020204030204" pitchFamily="34" charset="0"/>
                <a:cs typeface="Calibri" panose="020F0502020204030204" pitchFamily="34" charset="0"/>
              </a:rPr>
              <a:t>Prompts</a:t>
            </a:r>
            <a:endPar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3220" name="Rectangle 1023">
            <a:extLst>
              <a:ext uri="{FF2B5EF4-FFF2-40B4-BE49-F238E27FC236}">
                <a16:creationId xmlns:a16="http://schemas.microsoft.com/office/drawing/2014/main" id="{6ECD17F9-5D40-6A53-23AE-EA39FE57417F}"/>
              </a:ext>
            </a:extLst>
          </p:cNvPr>
          <p:cNvSpPr/>
          <p:nvPr/>
        </p:nvSpPr>
        <p:spPr>
          <a:xfrm>
            <a:off x="8954854" y="3176222"/>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RAG</a:t>
            </a:r>
          </a:p>
        </p:txBody>
      </p:sp>
      <p:sp>
        <p:nvSpPr>
          <p:cNvPr id="3221" name="Rectangle 1023">
            <a:extLst>
              <a:ext uri="{FF2B5EF4-FFF2-40B4-BE49-F238E27FC236}">
                <a16:creationId xmlns:a16="http://schemas.microsoft.com/office/drawing/2014/main" id="{D86250E5-3C87-96B2-5ED7-8CC622927F2B}"/>
              </a:ext>
            </a:extLst>
          </p:cNvPr>
          <p:cNvSpPr/>
          <p:nvPr/>
        </p:nvSpPr>
        <p:spPr>
          <a:xfrm>
            <a:off x="8954853" y="3402159"/>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Data Systems</a:t>
            </a:r>
          </a:p>
        </p:txBody>
      </p:sp>
      <p:sp>
        <p:nvSpPr>
          <p:cNvPr id="3222" name="Rectangle 1023">
            <a:extLst>
              <a:ext uri="{FF2B5EF4-FFF2-40B4-BE49-F238E27FC236}">
                <a16:creationId xmlns:a16="http://schemas.microsoft.com/office/drawing/2014/main" id="{12CD2550-CA8A-89D6-171A-D6FC8A2C8456}"/>
              </a:ext>
            </a:extLst>
          </p:cNvPr>
          <p:cNvSpPr/>
          <p:nvPr/>
        </p:nvSpPr>
        <p:spPr>
          <a:xfrm>
            <a:off x="9914638" y="3174598"/>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Vector &amp; Graph</a:t>
            </a:r>
          </a:p>
        </p:txBody>
      </p:sp>
      <p:sp>
        <p:nvSpPr>
          <p:cNvPr id="3223" name="Rectangle 1023">
            <a:extLst>
              <a:ext uri="{FF2B5EF4-FFF2-40B4-BE49-F238E27FC236}">
                <a16:creationId xmlns:a16="http://schemas.microsoft.com/office/drawing/2014/main" id="{862639D8-32D7-C412-0A01-DC0256557483}"/>
              </a:ext>
            </a:extLst>
          </p:cNvPr>
          <p:cNvSpPr/>
          <p:nvPr/>
        </p:nvSpPr>
        <p:spPr>
          <a:xfrm>
            <a:off x="9914637" y="3400535"/>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Governance</a:t>
            </a:r>
          </a:p>
        </p:txBody>
      </p:sp>
      <p:sp>
        <p:nvSpPr>
          <p:cNvPr id="3224" name="Rectangle 1023">
            <a:extLst>
              <a:ext uri="{FF2B5EF4-FFF2-40B4-BE49-F238E27FC236}">
                <a16:creationId xmlns:a16="http://schemas.microsoft.com/office/drawing/2014/main" id="{CA829305-839D-B585-4CFD-7503828E5403}"/>
              </a:ext>
            </a:extLst>
          </p:cNvPr>
          <p:cNvSpPr/>
          <p:nvPr/>
        </p:nvSpPr>
        <p:spPr>
          <a:xfrm>
            <a:off x="11039392" y="4188010"/>
            <a:ext cx="761586"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PBC Capabilities</a:t>
            </a:r>
          </a:p>
        </p:txBody>
      </p:sp>
      <p:sp>
        <p:nvSpPr>
          <p:cNvPr id="3225" name="Rectangle 1023">
            <a:extLst>
              <a:ext uri="{FF2B5EF4-FFF2-40B4-BE49-F238E27FC236}">
                <a16:creationId xmlns:a16="http://schemas.microsoft.com/office/drawing/2014/main" id="{34D58CBE-DCD2-1A91-D8A4-DD8293545C2A}"/>
              </a:ext>
            </a:extLst>
          </p:cNvPr>
          <p:cNvSpPr/>
          <p:nvPr/>
        </p:nvSpPr>
        <p:spPr>
          <a:xfrm>
            <a:off x="10177278" y="3967918"/>
            <a:ext cx="828000"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Platform Capabilities</a:t>
            </a:r>
          </a:p>
        </p:txBody>
      </p:sp>
      <p:sp>
        <p:nvSpPr>
          <p:cNvPr id="3226" name="Rectangle 1023">
            <a:extLst>
              <a:ext uri="{FF2B5EF4-FFF2-40B4-BE49-F238E27FC236}">
                <a16:creationId xmlns:a16="http://schemas.microsoft.com/office/drawing/2014/main" id="{67C288FB-43D2-1512-C4C6-B78CA693FDA9}"/>
              </a:ext>
            </a:extLst>
          </p:cNvPr>
          <p:cNvSpPr/>
          <p:nvPr/>
        </p:nvSpPr>
        <p:spPr>
          <a:xfrm>
            <a:off x="10177278" y="4187816"/>
            <a:ext cx="828000"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Business Capabilities</a:t>
            </a:r>
          </a:p>
        </p:txBody>
      </p:sp>
      <p:sp>
        <p:nvSpPr>
          <p:cNvPr id="3227" name="Rectangle 1023">
            <a:extLst>
              <a:ext uri="{FF2B5EF4-FFF2-40B4-BE49-F238E27FC236}">
                <a16:creationId xmlns:a16="http://schemas.microsoft.com/office/drawing/2014/main" id="{E097696C-4968-D151-0D58-8BB2BD868F97}"/>
              </a:ext>
            </a:extLst>
          </p:cNvPr>
          <p:cNvSpPr/>
          <p:nvPr/>
        </p:nvSpPr>
        <p:spPr>
          <a:xfrm>
            <a:off x="10874422" y="3168247"/>
            <a:ext cx="926556" cy="4039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Data Capabilities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Structured data ingestion, processing, and management for AI use</a:t>
            </a:r>
            <a:r>
              <a:rPr lang="en-US" sz="600" noProof="0">
                <a:solidFill>
                  <a:prstClr val="black"/>
                </a:solidFill>
                <a:ea typeface="Calibri" panose="020F0502020204030204" pitchFamily="34" charset="0"/>
                <a:cs typeface="Calibri" panose="020F0502020204030204" pitchFamily="34" charset="0"/>
              </a:rPr>
              <a:t>.</a:t>
            </a:r>
            <a:endParaRPr kumimoji="0" lang="en-US" sz="5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3228" name="Rectangle 1023">
            <a:extLst>
              <a:ext uri="{FF2B5EF4-FFF2-40B4-BE49-F238E27FC236}">
                <a16:creationId xmlns:a16="http://schemas.microsoft.com/office/drawing/2014/main" id="{8FEECA67-6F8D-0BBC-0AF6-38C46E7046E4}"/>
              </a:ext>
            </a:extLst>
          </p:cNvPr>
          <p:cNvSpPr/>
          <p:nvPr/>
        </p:nvSpPr>
        <p:spPr>
          <a:xfrm>
            <a:off x="8853832" y="3961471"/>
            <a:ext cx="1240576" cy="4686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MCP Server</a:t>
            </a:r>
          </a:p>
          <a:p>
            <a:pPr algn="ctr">
              <a:defRPr/>
            </a:pPr>
            <a:r>
              <a:rPr lang="en-US" sz="600" noProof="0">
                <a:solidFill>
                  <a:prstClr val="black"/>
                </a:solidFill>
                <a:ea typeface="Calibri" panose="020F0502020204030204" pitchFamily="34" charset="0"/>
                <a:cs typeface="Calibri" panose="020F0502020204030204" pitchFamily="34" charset="0"/>
              </a:rPr>
              <a:t>Core banking APIs exposed as standard MCP services. Governance layer providing secure context..</a:t>
            </a:r>
          </a:p>
        </p:txBody>
      </p:sp>
      <p:sp>
        <p:nvSpPr>
          <p:cNvPr id="3229" name="Rectangle 1023">
            <a:extLst>
              <a:ext uri="{FF2B5EF4-FFF2-40B4-BE49-F238E27FC236}">
                <a16:creationId xmlns:a16="http://schemas.microsoft.com/office/drawing/2014/main" id="{761F5769-2689-D9FC-251D-7E0521684645}"/>
              </a:ext>
            </a:extLst>
          </p:cNvPr>
          <p:cNvSpPr/>
          <p:nvPr/>
        </p:nvSpPr>
        <p:spPr>
          <a:xfrm>
            <a:off x="8877300" y="4671793"/>
            <a:ext cx="1271400" cy="45681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Corporate Agent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noProof="0">
                <a:solidFill>
                  <a:prstClr val="black"/>
                </a:solidFill>
                <a:ea typeface="Calibri" panose="020F0502020204030204" pitchFamily="34" charset="0"/>
                <a:cs typeface="Calibri" panose="020F0502020204030204" pitchFamily="34" charset="0"/>
              </a:rPr>
              <a:t>Agents build or run corporate platforms, sales force, ServiceNow, </a:t>
            </a:r>
            <a:r>
              <a:rPr lang="en-US" sz="600" noProof="0" err="1">
                <a:solidFill>
                  <a:prstClr val="black"/>
                </a:solidFill>
                <a:ea typeface="Calibri" panose="020F0502020204030204" pitchFamily="34" charset="0"/>
                <a:cs typeface="Calibri" panose="020F0502020204030204" pitchFamily="34" charset="0"/>
              </a:rPr>
              <a:t>etc</a:t>
            </a:r>
            <a:r>
              <a:rPr lang="en-US" sz="600" noProof="0">
                <a:solidFill>
                  <a:prstClr val="black"/>
                </a:solidFill>
                <a:ea typeface="Calibri" panose="020F0502020204030204" pitchFamily="34" charset="0"/>
                <a:cs typeface="Calibri" panose="020F0502020204030204" pitchFamily="34" charset="0"/>
              </a:rPr>
              <a:t> with A2A capabilities.</a:t>
            </a:r>
            <a:endParaRPr kumimoji="0" lang="en-US" sz="60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3230" name="Rectangle 1023">
            <a:extLst>
              <a:ext uri="{FF2B5EF4-FFF2-40B4-BE49-F238E27FC236}">
                <a16:creationId xmlns:a16="http://schemas.microsoft.com/office/drawing/2014/main" id="{49035734-495D-5179-BAA5-48DD99BA5BB3}"/>
              </a:ext>
            </a:extLst>
          </p:cNvPr>
          <p:cNvSpPr/>
          <p:nvPr/>
        </p:nvSpPr>
        <p:spPr>
          <a:xfrm>
            <a:off x="10177278" y="4682015"/>
            <a:ext cx="1177226"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Other Agency Capabilities</a:t>
            </a:r>
          </a:p>
        </p:txBody>
      </p:sp>
      <p:sp>
        <p:nvSpPr>
          <p:cNvPr id="3231" name="Arrow: Right 1054">
            <a:extLst>
              <a:ext uri="{FF2B5EF4-FFF2-40B4-BE49-F238E27FC236}">
                <a16:creationId xmlns:a16="http://schemas.microsoft.com/office/drawing/2014/main" id="{49B3CA83-602E-5CD7-46D9-6DA07A68431C}"/>
              </a:ext>
            </a:extLst>
          </p:cNvPr>
          <p:cNvSpPr/>
          <p:nvPr/>
        </p:nvSpPr>
        <p:spPr>
          <a:xfrm>
            <a:off x="7894297" y="3268802"/>
            <a:ext cx="792000"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32" name="Arrow: Right 1054">
            <a:extLst>
              <a:ext uri="{FF2B5EF4-FFF2-40B4-BE49-F238E27FC236}">
                <a16:creationId xmlns:a16="http://schemas.microsoft.com/office/drawing/2014/main" id="{DE97A64A-8AC7-1274-6070-E2F8B080B6D1}"/>
              </a:ext>
            </a:extLst>
          </p:cNvPr>
          <p:cNvSpPr/>
          <p:nvPr/>
        </p:nvSpPr>
        <p:spPr>
          <a:xfrm>
            <a:off x="7891416" y="4167459"/>
            <a:ext cx="792000"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33" name="Arrow: Right 1054">
            <a:extLst>
              <a:ext uri="{FF2B5EF4-FFF2-40B4-BE49-F238E27FC236}">
                <a16:creationId xmlns:a16="http://schemas.microsoft.com/office/drawing/2014/main" id="{D18BF426-260A-DD4D-3E09-F5B7D46337C9}"/>
              </a:ext>
            </a:extLst>
          </p:cNvPr>
          <p:cNvSpPr/>
          <p:nvPr/>
        </p:nvSpPr>
        <p:spPr>
          <a:xfrm>
            <a:off x="7907676" y="4796582"/>
            <a:ext cx="792000"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34" name="Rectangle 1023">
            <a:extLst>
              <a:ext uri="{FF2B5EF4-FFF2-40B4-BE49-F238E27FC236}">
                <a16:creationId xmlns:a16="http://schemas.microsoft.com/office/drawing/2014/main" id="{1927980A-E17A-2AE7-4E47-ABDDE629C693}"/>
              </a:ext>
            </a:extLst>
          </p:cNvPr>
          <p:cNvSpPr/>
          <p:nvPr/>
        </p:nvSpPr>
        <p:spPr>
          <a:xfrm>
            <a:off x="9120135" y="5869893"/>
            <a:ext cx="2628000" cy="648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noProof="0">
                <a:solidFill>
                  <a:prstClr val="white"/>
                </a:solidFill>
                <a:ea typeface="Calibri" panose="020F0502020204030204" pitchFamily="34" charset="0"/>
                <a:cs typeface="Calibri" panose="020F0502020204030204" pitchFamily="34" charset="0"/>
              </a:rPr>
              <a:t>Security</a:t>
            </a:r>
          </a:p>
          <a:p>
            <a:pPr lvl="0" algn="ctr">
              <a:lnSpc>
                <a:spcPct val="110000"/>
              </a:lnSpc>
              <a:defRPr/>
            </a:pPr>
            <a:r>
              <a:rPr lang="en-US" sz="800" noProof="0">
                <a:solidFill>
                  <a:schemeClr val="bg1"/>
                </a:solidFill>
              </a:rPr>
              <a:t>Vault: </a:t>
            </a:r>
            <a:r>
              <a:rPr lang="en-US" sz="800" noProof="0">
                <a:solidFill>
                  <a:schemeClr val="bg1"/>
                </a:solidFill>
                <a:ea typeface="Roboto" panose="02000000000000000000" pitchFamily="2" charset="0"/>
                <a:cs typeface="Roboto" panose="02000000000000000000" pitchFamily="2" charset="0"/>
              </a:rPr>
              <a:t>data lineage, consent, centralized cryptographic custody, rotation of credentials, and regulatory compliance</a:t>
            </a:r>
          </a:p>
          <a:p>
            <a:pPr algn="ctr"/>
            <a:endParaRPr lang="en-US" sz="800" b="1" noProof="0">
              <a:solidFill>
                <a:schemeClr val="bg1"/>
              </a:solidFill>
            </a:endParaRPr>
          </a:p>
        </p:txBody>
      </p:sp>
      <p:grpSp>
        <p:nvGrpSpPr>
          <p:cNvPr id="3235" name="Grupo 19">
            <a:extLst>
              <a:ext uri="{FF2B5EF4-FFF2-40B4-BE49-F238E27FC236}">
                <a16:creationId xmlns:a16="http://schemas.microsoft.com/office/drawing/2014/main" id="{F6541E52-2142-7D28-2B98-5044F8C7BFBD}"/>
              </a:ext>
            </a:extLst>
          </p:cNvPr>
          <p:cNvGrpSpPr/>
          <p:nvPr/>
        </p:nvGrpSpPr>
        <p:grpSpPr>
          <a:xfrm>
            <a:off x="10946999" y="2414724"/>
            <a:ext cx="396319" cy="388622"/>
            <a:chOff x="5763662" y="3167579"/>
            <a:chExt cx="396319" cy="388622"/>
          </a:xfrm>
        </p:grpSpPr>
        <p:sp>
          <p:nvSpPr>
            <p:cNvPr id="3236" name="Rectángulo: esquinas redondeadas 91">
              <a:extLst>
                <a:ext uri="{FF2B5EF4-FFF2-40B4-BE49-F238E27FC236}">
                  <a16:creationId xmlns:a16="http://schemas.microsoft.com/office/drawing/2014/main" id="{EA7150B2-1CCC-2FDB-E3C8-018B9E6F503A}"/>
                </a:ext>
              </a:extLst>
            </p:cNvPr>
            <p:cNvSpPr/>
            <p:nvPr/>
          </p:nvSpPr>
          <p:spPr>
            <a:xfrm>
              <a:off x="5763662" y="3180824"/>
              <a:ext cx="396319" cy="375377"/>
            </a:xfrm>
            <a:prstGeom prst="roundRect">
              <a:avLst/>
            </a:prstGeom>
            <a:solidFill>
              <a:srgbClr val="C4E5F2">
                <a:alpha val="20000"/>
              </a:srgbClr>
            </a:solidFill>
            <a:ln>
              <a:noFill/>
            </a:ln>
            <a:effectLst/>
            <a:scene3d>
              <a:camera prst="isometricTopUp"/>
              <a:lightRig rig="chilly" dir="t"/>
            </a:scene3d>
            <a:sp3d extrusionH="95250" contourW="12700" prstMaterial="metal">
              <a:extrusionClr>
                <a:srgbClr val="FCFDFE"/>
              </a:extrusionClr>
              <a:contourClr>
                <a:schemeClr val="bg1">
                  <a:lumMod val="7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237" name="Elipse 23">
              <a:extLst>
                <a:ext uri="{FF2B5EF4-FFF2-40B4-BE49-F238E27FC236}">
                  <a16:creationId xmlns:a16="http://schemas.microsoft.com/office/drawing/2014/main" id="{639C4E6B-7F80-2AE0-82D8-7A531588490C}"/>
                </a:ext>
              </a:extLst>
            </p:cNvPr>
            <p:cNvSpPr/>
            <p:nvPr/>
          </p:nvSpPr>
          <p:spPr>
            <a:xfrm>
              <a:off x="5782274" y="3167579"/>
              <a:ext cx="282894" cy="282894"/>
            </a:xfrm>
            <a:prstGeom prst="ellipse">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3238" name="Gráfico 26" descr="Inteligencia artificial con relleno sólido">
              <a:extLst>
                <a:ext uri="{FF2B5EF4-FFF2-40B4-BE49-F238E27FC236}">
                  <a16:creationId xmlns:a16="http://schemas.microsoft.com/office/drawing/2014/main" id="{C95052AA-0E23-16B8-B6EC-973996B77F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0915" y="3180824"/>
              <a:ext cx="218810" cy="229567"/>
            </a:xfrm>
            <a:prstGeom prst="rect">
              <a:avLst/>
            </a:prstGeom>
          </p:spPr>
        </p:pic>
      </p:grpSp>
      <p:sp>
        <p:nvSpPr>
          <p:cNvPr id="3240" name="TextBox 3239">
            <a:extLst>
              <a:ext uri="{FF2B5EF4-FFF2-40B4-BE49-F238E27FC236}">
                <a16:creationId xmlns:a16="http://schemas.microsoft.com/office/drawing/2014/main" id="{7ACF39F6-3FC0-6E7D-A6A6-24E01ABD1149}"/>
              </a:ext>
            </a:extLst>
          </p:cNvPr>
          <p:cNvSpPr txBox="1"/>
          <p:nvPr/>
        </p:nvSpPr>
        <p:spPr>
          <a:xfrm>
            <a:off x="8766661" y="3790883"/>
            <a:ext cx="2491366" cy="173574"/>
          </a:xfrm>
          <a:prstGeom prst="rect">
            <a:avLst/>
          </a:prstGeom>
          <a:noFill/>
        </p:spPr>
        <p:txBody>
          <a:bodyPr wrap="square">
            <a:spAutoFit/>
          </a:bodyPr>
          <a:lstStyle/>
          <a:p>
            <a:pPr lvl="0">
              <a:lnSpc>
                <a:spcPct val="110000"/>
              </a:lnSpc>
              <a:spcBef>
                <a:spcPts val="600"/>
              </a:spcBef>
              <a:defRPr/>
            </a:pPr>
            <a:r>
              <a:rPr lang="en-US" sz="500" i="1" noProof="0">
                <a:solidFill>
                  <a:srgbClr val="070F26"/>
                </a:solidFill>
                <a:ea typeface="Helvetica Neue"/>
                <a:cs typeface="Arial" panose="020B0604020202020204" pitchFamily="34" charset="0"/>
                <a:sym typeface="Helvetica Neue"/>
              </a:rPr>
              <a:t>Corporate features and APIs available to fully integrate agents</a:t>
            </a:r>
            <a:endParaRPr lang="en-US" sz="500" b="1" i="1" noProof="0">
              <a:solidFill>
                <a:srgbClr val="070F26"/>
              </a:solidFill>
              <a:ea typeface="Helvetica Neue"/>
              <a:cs typeface="Arial" panose="020B0604020202020204" pitchFamily="34" charset="0"/>
              <a:sym typeface="Helvetica Neue Medium"/>
            </a:endParaRPr>
          </a:p>
        </p:txBody>
      </p:sp>
      <p:pic>
        <p:nvPicPr>
          <p:cNvPr id="3241" name="Picture 3240">
            <a:extLst>
              <a:ext uri="{FF2B5EF4-FFF2-40B4-BE49-F238E27FC236}">
                <a16:creationId xmlns:a16="http://schemas.microsoft.com/office/drawing/2014/main" id="{2E5337E3-10BB-A44F-25E0-B67147E601B8}"/>
              </a:ext>
            </a:extLst>
          </p:cNvPr>
          <p:cNvPicPr>
            <a:picLocks noChangeAspect="1"/>
          </p:cNvPicPr>
          <p:nvPr/>
        </p:nvPicPr>
        <p:blipFill>
          <a:blip r:embed="rId4"/>
          <a:srcRect l="-1" t="-6178" r="89155"/>
          <a:stretch>
            <a:fillRect/>
          </a:stretch>
        </p:blipFill>
        <p:spPr>
          <a:xfrm>
            <a:off x="8199622" y="1475504"/>
            <a:ext cx="145341" cy="266065"/>
          </a:xfrm>
          <a:prstGeom prst="rect">
            <a:avLst/>
          </a:prstGeom>
          <a:noFill/>
        </p:spPr>
      </p:pic>
      <p:pic>
        <p:nvPicPr>
          <p:cNvPr id="3242" name="Picture 3241">
            <a:extLst>
              <a:ext uri="{FF2B5EF4-FFF2-40B4-BE49-F238E27FC236}">
                <a16:creationId xmlns:a16="http://schemas.microsoft.com/office/drawing/2014/main" id="{BC068F6B-307D-8504-7EAF-E45C4DAC8BFD}"/>
              </a:ext>
            </a:extLst>
          </p:cNvPr>
          <p:cNvPicPr>
            <a:picLocks noChangeAspect="1"/>
          </p:cNvPicPr>
          <p:nvPr/>
        </p:nvPicPr>
        <p:blipFill>
          <a:blip r:embed="rId4"/>
          <a:srcRect l="-1" t="-6178" r="89155"/>
          <a:stretch>
            <a:fillRect/>
          </a:stretch>
        </p:blipFill>
        <p:spPr>
          <a:xfrm>
            <a:off x="147919" y="658354"/>
            <a:ext cx="145341" cy="266065"/>
          </a:xfrm>
          <a:prstGeom prst="rect">
            <a:avLst/>
          </a:prstGeom>
          <a:noFill/>
        </p:spPr>
      </p:pic>
      <p:pic>
        <p:nvPicPr>
          <p:cNvPr id="3243" name="Picture 3242">
            <a:extLst>
              <a:ext uri="{FF2B5EF4-FFF2-40B4-BE49-F238E27FC236}">
                <a16:creationId xmlns:a16="http://schemas.microsoft.com/office/drawing/2014/main" id="{05ABE76D-A2EA-602B-81CD-7C6435ED980A}"/>
              </a:ext>
            </a:extLst>
          </p:cNvPr>
          <p:cNvPicPr>
            <a:picLocks noChangeAspect="1"/>
          </p:cNvPicPr>
          <p:nvPr/>
        </p:nvPicPr>
        <p:blipFill>
          <a:blip r:embed="rId4"/>
          <a:srcRect l="-1" t="-6178" r="89155"/>
          <a:stretch>
            <a:fillRect/>
          </a:stretch>
        </p:blipFill>
        <p:spPr>
          <a:xfrm flipH="1">
            <a:off x="147919" y="5539721"/>
            <a:ext cx="167589" cy="266065"/>
          </a:xfrm>
          <a:prstGeom prst="rect">
            <a:avLst/>
          </a:prstGeom>
          <a:noFill/>
        </p:spPr>
      </p:pic>
      <p:sp>
        <p:nvSpPr>
          <p:cNvPr id="3244" name="Rectangle 1023">
            <a:extLst>
              <a:ext uri="{FF2B5EF4-FFF2-40B4-BE49-F238E27FC236}">
                <a16:creationId xmlns:a16="http://schemas.microsoft.com/office/drawing/2014/main" id="{5A545F7D-70D4-E5A6-12A8-A0775D7D89B8}"/>
              </a:ext>
            </a:extLst>
          </p:cNvPr>
          <p:cNvSpPr/>
          <p:nvPr/>
        </p:nvSpPr>
        <p:spPr>
          <a:xfrm>
            <a:off x="6694658" y="3434070"/>
            <a:ext cx="1179692" cy="49410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Memory Broker</a:t>
            </a:r>
          </a:p>
          <a:p>
            <a:pPr algn="ctr">
              <a:defRPr/>
            </a:pPr>
            <a:r>
              <a:rPr lang="en-US" sz="600" noProof="0">
                <a:solidFill>
                  <a:schemeClr val="bg1"/>
                </a:solidFill>
              </a:rPr>
              <a:t>La </a:t>
            </a:r>
            <a:r>
              <a:rPr lang="en-US" sz="600" i="1" noProof="0">
                <a:solidFill>
                  <a:schemeClr val="tx1"/>
                </a:solidFill>
              </a:rPr>
              <a:t>Coherence management between ephemeral and persistent memory is resolved as a transversal service.</a:t>
            </a:r>
            <a:endParaRPr kumimoji="0" lang="en-US" sz="600" b="1" i="0" u="none" strike="noStrike" kern="1200" cap="none" spc="0" normalizeH="0" baseline="0" noProof="0">
              <a:ln>
                <a:noFill/>
              </a:ln>
              <a:solidFill>
                <a:prstClr val="black"/>
              </a:solidFill>
              <a:effectLst/>
              <a:uLnTx/>
              <a:uFillTx/>
              <a:ea typeface="+mn-ea"/>
              <a:cs typeface="+mn-cs"/>
            </a:endParaRPr>
          </a:p>
        </p:txBody>
      </p:sp>
      <p:sp>
        <p:nvSpPr>
          <p:cNvPr id="3245" name="Rectangle 1023">
            <a:extLst>
              <a:ext uri="{FF2B5EF4-FFF2-40B4-BE49-F238E27FC236}">
                <a16:creationId xmlns:a16="http://schemas.microsoft.com/office/drawing/2014/main" id="{0E0C51C3-0347-3D00-1571-F7441C2E4FD7}"/>
              </a:ext>
            </a:extLst>
          </p:cNvPr>
          <p:cNvSpPr/>
          <p:nvPr/>
        </p:nvSpPr>
        <p:spPr>
          <a:xfrm>
            <a:off x="3357145" y="3946102"/>
            <a:ext cx="1296000" cy="4070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Agency Capabilities</a:t>
            </a:r>
          </a:p>
          <a:p>
            <a:pPr lvl="0" algn="ctr">
              <a:defRPr/>
            </a:pPr>
            <a:r>
              <a:rPr lang="en-US" sz="600" noProof="0">
                <a:solidFill>
                  <a:prstClr val="black"/>
                </a:solidFill>
                <a:ea typeface="Calibri" panose="020F0502020204030204" pitchFamily="34" charset="0"/>
                <a:cs typeface="Calibri" panose="020F0502020204030204" pitchFamily="34" charset="0"/>
              </a:rPr>
              <a:t>Central catalog of A2A roles and contracts to discover and reuse autonomous agents.</a:t>
            </a:r>
          </a:p>
        </p:txBody>
      </p:sp>
      <p:sp>
        <p:nvSpPr>
          <p:cNvPr id="3246" name="Rectangle 1023">
            <a:extLst>
              <a:ext uri="{FF2B5EF4-FFF2-40B4-BE49-F238E27FC236}">
                <a16:creationId xmlns:a16="http://schemas.microsoft.com/office/drawing/2014/main" id="{68ADEE9D-2F84-0D9F-BEB9-EBA733EA3DFB}"/>
              </a:ext>
            </a:extLst>
          </p:cNvPr>
          <p:cNvSpPr/>
          <p:nvPr/>
        </p:nvSpPr>
        <p:spPr>
          <a:xfrm>
            <a:off x="4884004" y="1839165"/>
            <a:ext cx="1548000" cy="7323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Smart Routing &amp; Optimization (The Brain)</a:t>
            </a:r>
          </a:p>
          <a:p>
            <a:pPr algn="ctr">
              <a:defRPr/>
            </a:pPr>
            <a:r>
              <a:rPr lang="en-US" sz="600" noProof="0">
                <a:solidFill>
                  <a:prstClr val="black"/>
                </a:solidFill>
                <a:ea typeface="Calibri" panose="020F0502020204030204" pitchFamily="34" charset="0"/>
                <a:cs typeface="Calibri" panose="020F0502020204030204" pitchFamily="34" charset="0"/>
              </a:rPr>
              <a:t>Decides where the prompt goes, exposing a unified API to all cognitive models and reasoning engines, and how to optimize it by rewriting requests, compressing context, and using embeddings.</a:t>
            </a:r>
          </a:p>
        </p:txBody>
      </p:sp>
      <p:sp>
        <p:nvSpPr>
          <p:cNvPr id="3247" name="Rectangle 1023">
            <a:extLst>
              <a:ext uri="{FF2B5EF4-FFF2-40B4-BE49-F238E27FC236}">
                <a16:creationId xmlns:a16="http://schemas.microsoft.com/office/drawing/2014/main" id="{6F746283-B8DB-B4BA-DBEE-664EA9D7854E}"/>
              </a:ext>
            </a:extLst>
          </p:cNvPr>
          <p:cNvSpPr/>
          <p:nvPr/>
        </p:nvSpPr>
        <p:spPr>
          <a:xfrm>
            <a:off x="4884004" y="2601045"/>
            <a:ext cx="1548000" cy="1116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Trust &amp; Security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(The Shield)</a:t>
            </a:r>
          </a:p>
          <a:p>
            <a:pPr algn="ctr">
              <a:defRPr/>
            </a:pPr>
            <a:r>
              <a:rPr lang="en-US" sz="600" noProof="0">
                <a:solidFill>
                  <a:prstClr val="black"/>
                </a:solidFill>
                <a:ea typeface="Calibri" panose="020F0502020204030204" pitchFamily="34" charset="0"/>
                <a:cs typeface="Calibri" panose="020F0502020204030204" pitchFamily="34" charset="0"/>
              </a:rPr>
              <a:t>Ensure real-time data sovereignty and regulatory compliance. Run Personally Identifiable Information (PII)cleaning and masking, validate data schemas, and manage the secret lifecycle. It centralizes authentication and authorization, applying governance policies and Conversational Guardrails on all cognitive traffic to shield interactions.</a:t>
            </a:r>
          </a:p>
        </p:txBody>
      </p:sp>
      <p:sp>
        <p:nvSpPr>
          <p:cNvPr id="3248" name="Rectangle 1023">
            <a:extLst>
              <a:ext uri="{FF2B5EF4-FFF2-40B4-BE49-F238E27FC236}">
                <a16:creationId xmlns:a16="http://schemas.microsoft.com/office/drawing/2014/main" id="{1695CFED-4B35-2680-610C-5DB61240D44E}"/>
              </a:ext>
            </a:extLst>
          </p:cNvPr>
          <p:cNvSpPr/>
          <p:nvPr/>
        </p:nvSpPr>
        <p:spPr>
          <a:xfrm>
            <a:off x="4884004" y="3746622"/>
            <a:ext cx="1548000" cy="10919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Resilience &amp; Ops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(The Infrastructure)</a:t>
            </a:r>
          </a:p>
          <a:p>
            <a:pPr algn="ctr">
              <a:defRPr/>
            </a:pPr>
            <a:r>
              <a:rPr lang="en-US" sz="600" noProof="0">
                <a:solidFill>
                  <a:prstClr val="black"/>
                </a:solidFill>
                <a:ea typeface="Calibri" panose="020F0502020204030204" pitchFamily="34" charset="0"/>
                <a:cs typeface="Calibri" panose="020F0502020204030204" pitchFamily="34" charset="0"/>
              </a:rPr>
              <a:t>It ensures operational continuity and scalability of cognitive APIs. Implement High Availability (HA) mechanisms, load balancing, intelligent caching, and retry policies to mitigate failures. It acts as a central point of technical governance, guaranteeing the stability of the service against latency or outages from external providers.</a:t>
            </a:r>
          </a:p>
        </p:txBody>
      </p:sp>
      <p:sp>
        <p:nvSpPr>
          <p:cNvPr id="3249" name="Rectangle 1023">
            <a:extLst>
              <a:ext uri="{FF2B5EF4-FFF2-40B4-BE49-F238E27FC236}">
                <a16:creationId xmlns:a16="http://schemas.microsoft.com/office/drawing/2014/main" id="{BCCCADB4-6485-D265-2498-432A5DF37E65}"/>
              </a:ext>
            </a:extLst>
          </p:cNvPr>
          <p:cNvSpPr/>
          <p:nvPr/>
        </p:nvSpPr>
        <p:spPr>
          <a:xfrm>
            <a:off x="4884004" y="1441110"/>
            <a:ext cx="1548000" cy="36847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Input Engineering &amp; Routing</a:t>
            </a:r>
          </a:p>
          <a:p>
            <a:pPr algn="ctr">
              <a:defRPr/>
            </a:pPr>
            <a:r>
              <a:rPr lang="en-US" sz="600" noProof="0">
                <a:solidFill>
                  <a:prstClr val="black"/>
                </a:solidFill>
                <a:ea typeface="Calibri" panose="020F0502020204030204" pitchFamily="34" charset="0"/>
                <a:cs typeface="Calibri" panose="020F0502020204030204" pitchFamily="34" charset="0"/>
              </a:rPr>
              <a:t>Context</a:t>
            </a:r>
            <a:r>
              <a:rPr lang="en-US" sz="600" i="1" noProof="0">
                <a:solidFill>
                  <a:schemeClr val="tx1"/>
                </a:solidFill>
                <a:ea typeface="Roboto" panose="02000000000000000000" pitchFamily="2" charset="0"/>
                <a:cs typeface="Roboto" panose="02000000000000000000" pitchFamily="2" charset="0"/>
              </a:rPr>
              <a:t> </a:t>
            </a:r>
            <a:r>
              <a:rPr lang="en-US" sz="600" noProof="0">
                <a:solidFill>
                  <a:prstClr val="black"/>
                </a:solidFill>
                <a:ea typeface="Calibri" panose="020F0502020204030204" pitchFamily="34" charset="0"/>
                <a:cs typeface="Calibri" panose="020F0502020204030204" pitchFamily="34" charset="0"/>
              </a:rPr>
              <a:t>Injection (RAG) and Prompt Management.</a:t>
            </a:r>
          </a:p>
        </p:txBody>
      </p:sp>
      <p:sp>
        <p:nvSpPr>
          <p:cNvPr id="3250" name="Rectangle 1023">
            <a:extLst>
              <a:ext uri="{FF2B5EF4-FFF2-40B4-BE49-F238E27FC236}">
                <a16:creationId xmlns:a16="http://schemas.microsoft.com/office/drawing/2014/main" id="{F718C21F-4ACA-E422-5500-CBA8E898690A}"/>
              </a:ext>
            </a:extLst>
          </p:cNvPr>
          <p:cNvSpPr/>
          <p:nvPr/>
        </p:nvSpPr>
        <p:spPr>
          <a:xfrm>
            <a:off x="4884004" y="4868160"/>
            <a:ext cx="1548000" cy="45641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Output Engineering &amp; Guardrails</a:t>
            </a:r>
          </a:p>
          <a:p>
            <a:pPr algn="ctr">
              <a:defRPr/>
            </a:pPr>
            <a:r>
              <a:rPr lang="en-US" sz="600" noProof="0">
                <a:solidFill>
                  <a:prstClr val="black"/>
                </a:solidFill>
                <a:ea typeface="Calibri" panose="020F0502020204030204" pitchFamily="34" charset="0"/>
                <a:cs typeface="Calibri" panose="020F0502020204030204" pitchFamily="34" charset="0"/>
              </a:rPr>
              <a:t>Validate JSON schemas, semantic guardrails  and secure connection with Flow Engines (BAMOE).</a:t>
            </a:r>
          </a:p>
        </p:txBody>
      </p:sp>
      <p:sp>
        <p:nvSpPr>
          <p:cNvPr id="3251" name="Rectangle 3250">
            <a:extLst>
              <a:ext uri="{FF2B5EF4-FFF2-40B4-BE49-F238E27FC236}">
                <a16:creationId xmlns:a16="http://schemas.microsoft.com/office/drawing/2014/main" id="{34EDDBC6-D974-24F6-88F6-0542B7413D6F}"/>
              </a:ext>
            </a:extLst>
          </p:cNvPr>
          <p:cNvSpPr/>
          <p:nvPr/>
        </p:nvSpPr>
        <p:spPr>
          <a:xfrm>
            <a:off x="3571259" y="2823336"/>
            <a:ext cx="1044000" cy="40834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Secure Code Runtime</a:t>
            </a:r>
          </a:p>
          <a:p>
            <a:pPr lvl="0" algn="ctr">
              <a:defRPr/>
            </a:pPr>
            <a:r>
              <a:rPr lang="en-US" sz="600" noProof="0">
                <a:solidFill>
                  <a:prstClr val="black"/>
                </a:solidFill>
                <a:ea typeface="Calibri" panose="020F0502020204030204" pitchFamily="34" charset="0"/>
                <a:cs typeface="Calibri" panose="020F0502020204030204" pitchFamily="34" charset="0"/>
              </a:rPr>
              <a:t>Sandbox (WASM/</a:t>
            </a:r>
            <a:r>
              <a:rPr lang="en-US" sz="600" noProof="0" err="1">
                <a:solidFill>
                  <a:prstClr val="black"/>
                </a:solidFill>
                <a:ea typeface="Calibri" panose="020F0502020204030204" pitchFamily="34" charset="0"/>
                <a:cs typeface="Calibri" panose="020F0502020204030204" pitchFamily="34" charset="0"/>
              </a:rPr>
              <a:t>gVisor</a:t>
            </a:r>
            <a:r>
              <a:rPr lang="en-US" sz="600" noProof="0">
                <a:solidFill>
                  <a:prstClr val="black"/>
                </a:solidFill>
                <a:ea typeface="Calibri" panose="020F0502020204030204" pitchFamily="34" charset="0"/>
                <a:cs typeface="Calibri" panose="020F0502020204030204" pitchFamily="34" charset="0"/>
              </a:rPr>
              <a:t>) for isolated execution of agent-generated Python/SQL code.</a:t>
            </a:r>
          </a:p>
        </p:txBody>
      </p:sp>
      <p:sp>
        <p:nvSpPr>
          <p:cNvPr id="3252" name="Arrow: Right 1054">
            <a:extLst>
              <a:ext uri="{FF2B5EF4-FFF2-40B4-BE49-F238E27FC236}">
                <a16:creationId xmlns:a16="http://schemas.microsoft.com/office/drawing/2014/main" id="{746CEE3C-35E7-E241-98AC-96E92593B429}"/>
              </a:ext>
            </a:extLst>
          </p:cNvPr>
          <p:cNvSpPr/>
          <p:nvPr/>
        </p:nvSpPr>
        <p:spPr>
          <a:xfrm rot="16200000">
            <a:off x="10442030" y="1672245"/>
            <a:ext cx="1268887"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096" name="Imagen 275" descr="Icono&#10;&#10;Descripción generada automáticamente">
            <a:extLst>
              <a:ext uri="{FF2B5EF4-FFF2-40B4-BE49-F238E27FC236}">
                <a16:creationId xmlns:a16="http://schemas.microsoft.com/office/drawing/2014/main" id="{6AD14AD4-0CEF-041D-BCA9-450A01F4CB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975" y="893140"/>
            <a:ext cx="259592" cy="242357"/>
          </a:xfrm>
          <a:prstGeom prst="rect">
            <a:avLst/>
          </a:prstGeom>
        </p:spPr>
      </p:pic>
      <p:pic>
        <p:nvPicPr>
          <p:cNvPr id="1097" name="Imagen 307" descr="Un dibujo de una cara feliz&#10;&#10;Descripción generada automáticamente con confianza baja">
            <a:extLst>
              <a:ext uri="{FF2B5EF4-FFF2-40B4-BE49-F238E27FC236}">
                <a16:creationId xmlns:a16="http://schemas.microsoft.com/office/drawing/2014/main" id="{BB85F6AB-3D4B-FF80-ABC4-C2B50AD82E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5091" y="1664772"/>
            <a:ext cx="231360" cy="216000"/>
          </a:xfrm>
          <a:prstGeom prst="rect">
            <a:avLst/>
          </a:prstGeom>
        </p:spPr>
      </p:pic>
      <p:pic>
        <p:nvPicPr>
          <p:cNvPr id="1098" name="Imagen 308" descr="Imagen que contiene Diagrama&#10;&#10;Descripción generada automáticamente">
            <a:extLst>
              <a:ext uri="{FF2B5EF4-FFF2-40B4-BE49-F238E27FC236}">
                <a16:creationId xmlns:a16="http://schemas.microsoft.com/office/drawing/2014/main" id="{5572A790-0B70-18E3-EDCE-3360A9AAB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5091" y="2906897"/>
            <a:ext cx="231360" cy="216000"/>
          </a:xfrm>
          <a:prstGeom prst="rect">
            <a:avLst/>
          </a:prstGeom>
        </p:spPr>
      </p:pic>
      <p:pic>
        <p:nvPicPr>
          <p:cNvPr id="1099" name="Imagen 310" descr="Un dibujo de una cara feliz&#10;&#10;Descripción generada automáticamente con confianza media">
            <a:extLst>
              <a:ext uri="{FF2B5EF4-FFF2-40B4-BE49-F238E27FC236}">
                <a16:creationId xmlns:a16="http://schemas.microsoft.com/office/drawing/2014/main" id="{0EF5936C-0E90-E84B-977B-6DB82EF5CD4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5103" y="1416347"/>
            <a:ext cx="231336" cy="216000"/>
          </a:xfrm>
          <a:prstGeom prst="rect">
            <a:avLst/>
          </a:prstGeom>
        </p:spPr>
      </p:pic>
      <p:pic>
        <p:nvPicPr>
          <p:cNvPr id="1100" name="Imagen 311" descr="Un dibujo animado con letras&#10;&#10;Descripción generada automáticamente con confianza media">
            <a:extLst>
              <a:ext uri="{FF2B5EF4-FFF2-40B4-BE49-F238E27FC236}">
                <a16:creationId xmlns:a16="http://schemas.microsoft.com/office/drawing/2014/main" id="{940B1AED-BB28-A055-B896-CEBEABA901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5091" y="2658472"/>
            <a:ext cx="231360" cy="216000"/>
          </a:xfrm>
          <a:prstGeom prst="rect">
            <a:avLst/>
          </a:prstGeom>
        </p:spPr>
      </p:pic>
      <p:pic>
        <p:nvPicPr>
          <p:cNvPr id="1101" name="Imagen 312" descr="Diagrama&#10;&#10;Descripción generada automáticamente con confianza baja">
            <a:extLst>
              <a:ext uri="{FF2B5EF4-FFF2-40B4-BE49-F238E27FC236}">
                <a16:creationId xmlns:a16="http://schemas.microsoft.com/office/drawing/2014/main" id="{1E9E1727-7F59-7BF8-6F43-03A4E7D5A0E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5091" y="2161622"/>
            <a:ext cx="231360" cy="216000"/>
          </a:xfrm>
          <a:prstGeom prst="rect">
            <a:avLst/>
          </a:prstGeom>
        </p:spPr>
      </p:pic>
      <p:pic>
        <p:nvPicPr>
          <p:cNvPr id="1102" name="Imagen 313" descr="Logotipo&#10;&#10;Descripción generada automáticamente">
            <a:extLst>
              <a:ext uri="{FF2B5EF4-FFF2-40B4-BE49-F238E27FC236}">
                <a16:creationId xmlns:a16="http://schemas.microsoft.com/office/drawing/2014/main" id="{82A498B6-4A73-90DB-9934-EA560CE23B0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5091" y="1913197"/>
            <a:ext cx="231360" cy="216000"/>
          </a:xfrm>
          <a:prstGeom prst="rect">
            <a:avLst/>
          </a:prstGeom>
        </p:spPr>
      </p:pic>
      <p:pic>
        <p:nvPicPr>
          <p:cNvPr id="1103" name="Imagen 315" descr="Icono&#10;&#10;Descripción generada automáticamente">
            <a:extLst>
              <a:ext uri="{FF2B5EF4-FFF2-40B4-BE49-F238E27FC236}">
                <a16:creationId xmlns:a16="http://schemas.microsoft.com/office/drawing/2014/main" id="{E4E7FEB6-6BDA-1BC5-2FAF-0F6433B7F5A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5091" y="2410047"/>
            <a:ext cx="231360" cy="216000"/>
          </a:xfrm>
          <a:prstGeom prst="rect">
            <a:avLst/>
          </a:prstGeom>
        </p:spPr>
      </p:pic>
      <p:pic>
        <p:nvPicPr>
          <p:cNvPr id="2" name="Imagen 318" descr="Un dibujo de una persona&#10;&#10;Descripción generada automáticamente con confianza media">
            <a:extLst>
              <a:ext uri="{FF2B5EF4-FFF2-40B4-BE49-F238E27FC236}">
                <a16:creationId xmlns:a16="http://schemas.microsoft.com/office/drawing/2014/main" id="{5C2B96D2-F505-404E-704F-CEC9007232C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5091" y="1167922"/>
            <a:ext cx="231360" cy="216000"/>
          </a:xfrm>
          <a:prstGeom prst="rect">
            <a:avLst/>
          </a:prstGeom>
        </p:spPr>
      </p:pic>
      <p:pic>
        <p:nvPicPr>
          <p:cNvPr id="3" name="Imagen 322" descr="Un dibujo animado con letras&#10;&#10;Descripción generada automáticamente con confianza baja">
            <a:extLst>
              <a:ext uri="{FF2B5EF4-FFF2-40B4-BE49-F238E27FC236}">
                <a16:creationId xmlns:a16="http://schemas.microsoft.com/office/drawing/2014/main" id="{D0982713-E275-4173-DDF1-9683EF3E032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5091" y="3155322"/>
            <a:ext cx="231361" cy="216000"/>
          </a:xfrm>
          <a:prstGeom prst="rect">
            <a:avLst/>
          </a:prstGeom>
        </p:spPr>
      </p:pic>
      <p:sp>
        <p:nvSpPr>
          <p:cNvPr id="4" name="Elipse 330">
            <a:extLst>
              <a:ext uri="{FF2B5EF4-FFF2-40B4-BE49-F238E27FC236}">
                <a16:creationId xmlns:a16="http://schemas.microsoft.com/office/drawing/2014/main" id="{FB1BC552-6444-742A-A303-7CB6209BCE16}"/>
              </a:ext>
            </a:extLst>
          </p:cNvPr>
          <p:cNvSpPr/>
          <p:nvPr/>
        </p:nvSpPr>
        <p:spPr>
          <a:xfrm>
            <a:off x="138698" y="4125293"/>
            <a:ext cx="360000" cy="23108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antander Text"/>
              <a:ea typeface="+mn-ea"/>
              <a:cs typeface="+mn-cs"/>
            </a:endParaRPr>
          </a:p>
        </p:txBody>
      </p:sp>
      <p:pic>
        <p:nvPicPr>
          <p:cNvPr id="3073" name="Imagen 29">
            <a:extLst>
              <a:ext uri="{FF2B5EF4-FFF2-40B4-BE49-F238E27FC236}">
                <a16:creationId xmlns:a16="http://schemas.microsoft.com/office/drawing/2014/main" id="{7D054FF0-08A1-1518-6719-0834DED1BF0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20314" y="3403751"/>
            <a:ext cx="240914" cy="238047"/>
          </a:xfrm>
          <a:prstGeom prst="rect">
            <a:avLst/>
          </a:prstGeom>
        </p:spPr>
      </p:pic>
      <p:sp>
        <p:nvSpPr>
          <p:cNvPr id="3079" name="Elipse 330">
            <a:extLst>
              <a:ext uri="{FF2B5EF4-FFF2-40B4-BE49-F238E27FC236}">
                <a16:creationId xmlns:a16="http://schemas.microsoft.com/office/drawing/2014/main" id="{5837C273-3CC8-78B9-87FD-45A305DA7670}"/>
              </a:ext>
            </a:extLst>
          </p:cNvPr>
          <p:cNvSpPr/>
          <p:nvPr/>
        </p:nvSpPr>
        <p:spPr>
          <a:xfrm>
            <a:off x="138698" y="3898015"/>
            <a:ext cx="360000" cy="23108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antander Text"/>
              <a:ea typeface="+mn-ea"/>
              <a:cs typeface="+mn-cs"/>
            </a:endParaRPr>
          </a:p>
        </p:txBody>
      </p:sp>
      <p:sp>
        <p:nvSpPr>
          <p:cNvPr id="3080" name="Elipse 330">
            <a:extLst>
              <a:ext uri="{FF2B5EF4-FFF2-40B4-BE49-F238E27FC236}">
                <a16:creationId xmlns:a16="http://schemas.microsoft.com/office/drawing/2014/main" id="{347B39E4-E064-6BCA-9951-9D5755F05C31}"/>
              </a:ext>
            </a:extLst>
          </p:cNvPr>
          <p:cNvSpPr/>
          <p:nvPr/>
        </p:nvSpPr>
        <p:spPr>
          <a:xfrm>
            <a:off x="138698" y="3670737"/>
            <a:ext cx="360000" cy="23108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antander Text"/>
              <a:ea typeface="+mn-ea"/>
              <a:cs typeface="+mn-cs"/>
            </a:endParaRPr>
          </a:p>
        </p:txBody>
      </p:sp>
      <p:sp>
        <p:nvSpPr>
          <p:cNvPr id="3081" name="Elipse 330">
            <a:extLst>
              <a:ext uri="{FF2B5EF4-FFF2-40B4-BE49-F238E27FC236}">
                <a16:creationId xmlns:a16="http://schemas.microsoft.com/office/drawing/2014/main" id="{521F99A3-5C5E-FD06-8867-D35D0958A11A}"/>
              </a:ext>
            </a:extLst>
          </p:cNvPr>
          <p:cNvSpPr/>
          <p:nvPr/>
        </p:nvSpPr>
        <p:spPr>
          <a:xfrm>
            <a:off x="138698" y="4352571"/>
            <a:ext cx="360000" cy="23108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antander Text"/>
              <a:ea typeface="+mn-ea"/>
              <a:cs typeface="+mn-cs"/>
            </a:endParaRPr>
          </a:p>
        </p:txBody>
      </p:sp>
      <p:sp>
        <p:nvSpPr>
          <p:cNvPr id="3083" name="Elipse 330">
            <a:extLst>
              <a:ext uri="{FF2B5EF4-FFF2-40B4-BE49-F238E27FC236}">
                <a16:creationId xmlns:a16="http://schemas.microsoft.com/office/drawing/2014/main" id="{46C28811-E962-F96A-F242-CBBA6F742386}"/>
              </a:ext>
            </a:extLst>
          </p:cNvPr>
          <p:cNvSpPr/>
          <p:nvPr/>
        </p:nvSpPr>
        <p:spPr>
          <a:xfrm>
            <a:off x="138698" y="4579851"/>
            <a:ext cx="360000" cy="23108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antander Text"/>
              <a:ea typeface="+mn-ea"/>
              <a:cs typeface="+mn-cs"/>
            </a:endParaRPr>
          </a:p>
        </p:txBody>
      </p:sp>
      <p:sp>
        <p:nvSpPr>
          <p:cNvPr id="5" name="CuadroTexto 325">
            <a:extLst>
              <a:ext uri="{FF2B5EF4-FFF2-40B4-BE49-F238E27FC236}">
                <a16:creationId xmlns:a16="http://schemas.microsoft.com/office/drawing/2014/main" id="{C83A8093-4D9E-A3B9-E982-08B9C5D7864F}"/>
              </a:ext>
            </a:extLst>
          </p:cNvPr>
          <p:cNvSpPr txBox="1"/>
          <p:nvPr/>
        </p:nvSpPr>
        <p:spPr>
          <a:xfrm>
            <a:off x="169764" y="3680065"/>
            <a:ext cx="33190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0000"/>
                </a:solidFill>
                <a:effectLst/>
                <a:uLnTx/>
                <a:uFillTx/>
                <a:latin typeface="Santander Text"/>
                <a:ea typeface="+mn-ea"/>
                <a:cs typeface="+mn-cs"/>
              </a:rPr>
              <a:t>CIB</a:t>
            </a:r>
          </a:p>
        </p:txBody>
      </p:sp>
      <p:sp>
        <p:nvSpPr>
          <p:cNvPr id="6" name="CuadroTexto 331">
            <a:extLst>
              <a:ext uri="{FF2B5EF4-FFF2-40B4-BE49-F238E27FC236}">
                <a16:creationId xmlns:a16="http://schemas.microsoft.com/office/drawing/2014/main" id="{0BDA3074-3063-5C31-85C5-10F3C86EA8E9}"/>
              </a:ext>
            </a:extLst>
          </p:cNvPr>
          <p:cNvSpPr txBox="1"/>
          <p:nvPr/>
        </p:nvSpPr>
        <p:spPr>
          <a:xfrm>
            <a:off x="82627" y="4129509"/>
            <a:ext cx="504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0000"/>
                </a:solidFill>
                <a:effectLst/>
                <a:uLnTx/>
                <a:uFillTx/>
                <a:latin typeface="Santander Text"/>
                <a:ea typeface="+mn-ea"/>
                <a:cs typeface="+mn-cs"/>
              </a:rPr>
              <a:t>WM&amp;I</a:t>
            </a:r>
          </a:p>
        </p:txBody>
      </p:sp>
      <p:sp>
        <p:nvSpPr>
          <p:cNvPr id="7" name="CuadroTexto 334">
            <a:extLst>
              <a:ext uri="{FF2B5EF4-FFF2-40B4-BE49-F238E27FC236}">
                <a16:creationId xmlns:a16="http://schemas.microsoft.com/office/drawing/2014/main" id="{A080800C-7D28-0F12-4B7D-95719F7EF0AF}"/>
              </a:ext>
            </a:extLst>
          </p:cNvPr>
          <p:cNvSpPr txBox="1"/>
          <p:nvPr/>
        </p:nvSpPr>
        <p:spPr>
          <a:xfrm>
            <a:off x="155716" y="4347057"/>
            <a:ext cx="36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0000"/>
                </a:solidFill>
                <a:effectLst/>
                <a:uLnTx/>
                <a:uFillTx/>
                <a:latin typeface="Santander Text"/>
                <a:ea typeface="+mn-ea"/>
                <a:cs typeface="+mn-cs"/>
              </a:rPr>
              <a:t>SCF</a:t>
            </a:r>
          </a:p>
        </p:txBody>
      </p:sp>
      <p:sp>
        <p:nvSpPr>
          <p:cNvPr id="1149" name="CuadroTexto 340">
            <a:extLst>
              <a:ext uri="{FF2B5EF4-FFF2-40B4-BE49-F238E27FC236}">
                <a16:creationId xmlns:a16="http://schemas.microsoft.com/office/drawing/2014/main" id="{EBA26E5F-DD0A-33D6-010B-F48715DA3040}"/>
              </a:ext>
            </a:extLst>
          </p:cNvPr>
          <p:cNvSpPr txBox="1"/>
          <p:nvPr/>
        </p:nvSpPr>
        <p:spPr>
          <a:xfrm>
            <a:off x="167288" y="4567551"/>
            <a:ext cx="36000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0000"/>
                </a:solidFill>
                <a:effectLst/>
                <a:uLnTx/>
                <a:uFillTx/>
                <a:latin typeface="Santander Text"/>
                <a:ea typeface="+mn-ea"/>
                <a:cs typeface="+mn-cs"/>
              </a:rPr>
              <a:t>HQ</a:t>
            </a:r>
          </a:p>
        </p:txBody>
      </p:sp>
      <p:sp>
        <p:nvSpPr>
          <p:cNvPr id="8" name="CuadroTexto 328">
            <a:extLst>
              <a:ext uri="{FF2B5EF4-FFF2-40B4-BE49-F238E27FC236}">
                <a16:creationId xmlns:a16="http://schemas.microsoft.com/office/drawing/2014/main" id="{DDEE5B14-EB4E-A86C-81BD-552377FD37DD}"/>
              </a:ext>
            </a:extLst>
          </p:cNvPr>
          <p:cNvSpPr txBox="1"/>
          <p:nvPr/>
        </p:nvSpPr>
        <p:spPr>
          <a:xfrm>
            <a:off x="176543" y="3916364"/>
            <a:ext cx="360000" cy="20005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FF0000"/>
                </a:solidFill>
                <a:effectLst/>
                <a:uLnTx/>
                <a:uFillTx/>
                <a:latin typeface="Santander Text"/>
                <a:ea typeface="+mn-ea"/>
                <a:cs typeface="+mn-cs"/>
              </a:rPr>
              <a:t>SDS</a:t>
            </a:r>
          </a:p>
        </p:txBody>
      </p:sp>
      <p:sp>
        <p:nvSpPr>
          <p:cNvPr id="3085" name="Elipse 330">
            <a:extLst>
              <a:ext uri="{FF2B5EF4-FFF2-40B4-BE49-F238E27FC236}">
                <a16:creationId xmlns:a16="http://schemas.microsoft.com/office/drawing/2014/main" id="{4E16A8DB-8879-39BF-CDCB-CA1D0CF7C7DB}"/>
              </a:ext>
            </a:extLst>
          </p:cNvPr>
          <p:cNvSpPr/>
          <p:nvPr/>
        </p:nvSpPr>
        <p:spPr>
          <a:xfrm>
            <a:off x="132632" y="4793702"/>
            <a:ext cx="360000" cy="23108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antander Text"/>
              <a:ea typeface="+mn-ea"/>
              <a:cs typeface="+mn-cs"/>
            </a:endParaRPr>
          </a:p>
        </p:txBody>
      </p:sp>
      <p:sp>
        <p:nvSpPr>
          <p:cNvPr id="3087" name="CuadroTexto 64">
            <a:extLst>
              <a:ext uri="{FF2B5EF4-FFF2-40B4-BE49-F238E27FC236}">
                <a16:creationId xmlns:a16="http://schemas.microsoft.com/office/drawing/2014/main" id="{AE553CF8-5C62-FB37-8A04-6C1AE8ACEE3D}"/>
              </a:ext>
            </a:extLst>
          </p:cNvPr>
          <p:cNvSpPr txBox="1"/>
          <p:nvPr/>
        </p:nvSpPr>
        <p:spPr>
          <a:xfrm>
            <a:off x="186346" y="4844690"/>
            <a:ext cx="320937" cy="161776"/>
          </a:xfrm>
          <a:prstGeom prst="rect">
            <a:avLst/>
          </a:prstGeom>
          <a:noFill/>
        </p:spPr>
        <p:txBody>
          <a:bodyPr wrap="square" lIns="0" tIns="0" rIns="0" bIns="0" rtlCol="0">
            <a:spAutoFit/>
          </a:bodyPr>
          <a:lstStyle/>
          <a:p>
            <a:pPr marL="0" marR="0" lvl="0" indent="0" algn="l" defTabSz="914400" rtl="0" eaLnBrk="1" fontAlgn="auto" latinLnBrk="0" hangingPunct="1">
              <a:lnSpc>
                <a:spcPts val="600"/>
              </a:lnSpc>
              <a:spcBef>
                <a:spcPts val="0"/>
              </a:spcBef>
              <a:spcAft>
                <a:spcPts val="0"/>
              </a:spcAft>
              <a:buClrTx/>
              <a:buSzTx/>
              <a:buFontTx/>
              <a:buNone/>
              <a:tabLst/>
              <a:defRPr/>
            </a:pPr>
            <a:r>
              <a:rPr kumimoji="0" lang="en-US" sz="800" b="1" i="0" u="none" strike="noStrike" kern="1200" cap="none" spc="0" normalizeH="0" baseline="0" noProof="0">
                <a:ln>
                  <a:noFill/>
                </a:ln>
                <a:solidFill>
                  <a:srgbClr val="FF0000"/>
                </a:solidFill>
                <a:effectLst/>
                <a:uLnTx/>
                <a:uFillTx/>
                <a:latin typeface="Santander Text"/>
                <a:ea typeface="+mn-ea"/>
                <a:cs typeface="+mn-cs"/>
              </a:rPr>
              <a:t>Global Cards</a:t>
            </a:r>
          </a:p>
        </p:txBody>
      </p:sp>
      <p:sp>
        <p:nvSpPr>
          <p:cNvPr id="3088" name="Elipse 330">
            <a:extLst>
              <a:ext uri="{FF2B5EF4-FFF2-40B4-BE49-F238E27FC236}">
                <a16:creationId xmlns:a16="http://schemas.microsoft.com/office/drawing/2014/main" id="{83B8A6FC-A18B-46C5-0617-598366422BD2}"/>
              </a:ext>
            </a:extLst>
          </p:cNvPr>
          <p:cNvSpPr/>
          <p:nvPr/>
        </p:nvSpPr>
        <p:spPr>
          <a:xfrm>
            <a:off x="145432" y="5006402"/>
            <a:ext cx="360000" cy="23108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antander Text"/>
              <a:ea typeface="+mn-ea"/>
              <a:cs typeface="+mn-cs"/>
            </a:endParaRPr>
          </a:p>
        </p:txBody>
      </p:sp>
      <p:sp>
        <p:nvSpPr>
          <p:cNvPr id="3089" name="CuadroTexto 3">
            <a:extLst>
              <a:ext uri="{FF2B5EF4-FFF2-40B4-BE49-F238E27FC236}">
                <a16:creationId xmlns:a16="http://schemas.microsoft.com/office/drawing/2014/main" id="{04A02D08-1DCB-98B9-AAB8-80991E632CCD}"/>
              </a:ext>
            </a:extLst>
          </p:cNvPr>
          <p:cNvSpPr txBox="1"/>
          <p:nvPr/>
        </p:nvSpPr>
        <p:spPr>
          <a:xfrm>
            <a:off x="72594" y="5039037"/>
            <a:ext cx="549146" cy="20005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FF0000"/>
                </a:solidFill>
                <a:effectLst/>
                <a:uLnTx/>
                <a:uFillTx/>
                <a:latin typeface="Santander Text"/>
                <a:ea typeface="+mn-ea"/>
                <a:cs typeface="+mn-cs"/>
              </a:rPr>
              <a:t>Platform</a:t>
            </a:r>
          </a:p>
        </p:txBody>
      </p:sp>
      <p:pic>
        <p:nvPicPr>
          <p:cNvPr id="3082" name="Picture 10" descr="Consultora Mulesoft (Salesforce) ???? Mulesoft Partner">
            <a:extLst>
              <a:ext uri="{FF2B5EF4-FFF2-40B4-BE49-F238E27FC236}">
                <a16:creationId xmlns:a16="http://schemas.microsoft.com/office/drawing/2014/main" id="{ED130AFF-2CF7-B1D5-751D-67D58F7034B5}"/>
              </a:ext>
            </a:extLst>
          </p:cNvPr>
          <p:cNvPicPr>
            <a:picLocks noChangeAspect="1" noChangeArrowheads="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1833034" y="1724961"/>
            <a:ext cx="396000" cy="396000"/>
          </a:xfrm>
          <a:prstGeom prst="rect">
            <a:avLst/>
          </a:prstGeom>
          <a:solidFill>
            <a:schemeClr val="bg1">
              <a:lumMod val="85000"/>
            </a:schemeClr>
          </a:solidFill>
          <a:ln w="19050">
            <a:solidFill>
              <a:schemeClr val="tx1"/>
            </a:solidFill>
          </a:ln>
        </p:spPr>
      </p:pic>
      <p:pic>
        <p:nvPicPr>
          <p:cNvPr id="3084" name="Picture 12" descr="Confluent | beON consult">
            <a:extLst>
              <a:ext uri="{FF2B5EF4-FFF2-40B4-BE49-F238E27FC236}">
                <a16:creationId xmlns:a16="http://schemas.microsoft.com/office/drawing/2014/main" id="{68D9C83A-9A31-C5BD-9E50-2F7B0956EF7C}"/>
              </a:ext>
            </a:extLst>
          </p:cNvPr>
          <p:cNvPicPr>
            <a:picLocks noChangeAspect="1" noChangeArrowheads="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714140" y="2155739"/>
            <a:ext cx="652100" cy="206794"/>
          </a:xfrm>
          <a:prstGeom prst="rect">
            <a:avLst/>
          </a:prstGeom>
          <a:solidFill>
            <a:schemeClr val="bg1">
              <a:lumMod val="85000"/>
            </a:schemeClr>
          </a:solidFill>
          <a:ln w="19050">
            <a:solidFill>
              <a:schemeClr val="tx1"/>
            </a:solidFill>
          </a:ln>
        </p:spPr>
      </p:pic>
      <p:pic>
        <p:nvPicPr>
          <p:cNvPr id="3086" name="Picture 14" descr="Apigee | Drupal.org">
            <a:extLst>
              <a:ext uri="{FF2B5EF4-FFF2-40B4-BE49-F238E27FC236}">
                <a16:creationId xmlns:a16="http://schemas.microsoft.com/office/drawing/2014/main" id="{E70942A7-669A-A8EE-50B4-E018FD9844CE}"/>
              </a:ext>
            </a:extLst>
          </p:cNvPr>
          <p:cNvPicPr>
            <a:picLocks noChangeAspect="1" noChangeArrowheads="1"/>
          </p:cNvPicPr>
          <p:nvPr/>
        </p:nvPicPr>
        <p:blipFill rotWithShape="1">
          <a:blip r:embed="rId21">
            <a:biLevel thresh="50000"/>
            <a:extLst>
              <a:ext uri="{28A0092B-C50C-407E-A947-70E740481C1C}">
                <a14:useLocalDpi xmlns:a14="http://schemas.microsoft.com/office/drawing/2010/main" val="0"/>
              </a:ext>
            </a:extLst>
          </a:blip>
          <a:srcRect l="8894" t="26957" r="12902" b="27219"/>
          <a:stretch>
            <a:fillRect/>
          </a:stretch>
        </p:blipFill>
        <p:spPr bwMode="auto">
          <a:xfrm>
            <a:off x="1762587" y="1500536"/>
            <a:ext cx="551697" cy="216000"/>
          </a:xfrm>
          <a:prstGeom prst="rect">
            <a:avLst/>
          </a:prstGeom>
          <a:solidFill>
            <a:schemeClr val="bg1">
              <a:lumMod val="85000"/>
            </a:schemeClr>
          </a:solidFill>
          <a:ln w="19050">
            <a:solidFill>
              <a:schemeClr val="tx1"/>
            </a:solidFill>
          </a:ln>
        </p:spPr>
      </p:pic>
      <p:pic>
        <p:nvPicPr>
          <p:cNvPr id="3090" name="Picture 18" descr="Q&amp;A: Keep Your IBM API Connect Running And Supported | CROZ">
            <a:extLst>
              <a:ext uri="{FF2B5EF4-FFF2-40B4-BE49-F238E27FC236}">
                <a16:creationId xmlns:a16="http://schemas.microsoft.com/office/drawing/2014/main" id="{39CA35FC-E8EE-6515-6810-476471FDE371}"/>
              </a:ext>
            </a:extLst>
          </p:cNvPr>
          <p:cNvPicPr>
            <a:picLocks noChangeAspect="1" noChangeArrowheads="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1812825" y="1147460"/>
            <a:ext cx="415918" cy="340957"/>
          </a:xfrm>
          <a:prstGeom prst="rect">
            <a:avLst/>
          </a:prstGeom>
          <a:solidFill>
            <a:schemeClr val="bg1">
              <a:lumMod val="85000"/>
            </a:schemeClr>
          </a:solidFill>
          <a:ln w="19050">
            <a:solidFill>
              <a:schemeClr val="tx1"/>
            </a:solidFill>
          </a:ln>
        </p:spPr>
      </p:pic>
      <p:sp>
        <p:nvSpPr>
          <p:cNvPr id="54" name="Rectangle 1023">
            <a:extLst>
              <a:ext uri="{FF2B5EF4-FFF2-40B4-BE49-F238E27FC236}">
                <a16:creationId xmlns:a16="http://schemas.microsoft.com/office/drawing/2014/main" id="{CB13D696-90D2-8F66-FB17-AC11A64A085A}"/>
              </a:ext>
            </a:extLst>
          </p:cNvPr>
          <p:cNvSpPr/>
          <p:nvPr/>
        </p:nvSpPr>
        <p:spPr>
          <a:xfrm>
            <a:off x="541030" y="4636039"/>
            <a:ext cx="479189" cy="246805"/>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FMIS</a:t>
            </a:r>
          </a:p>
        </p:txBody>
      </p:sp>
      <p:sp>
        <p:nvSpPr>
          <p:cNvPr id="1027" name="Rectángulo 6528">
            <a:extLst>
              <a:ext uri="{FF2B5EF4-FFF2-40B4-BE49-F238E27FC236}">
                <a16:creationId xmlns:a16="http://schemas.microsoft.com/office/drawing/2014/main" id="{427A6DF3-0045-44FA-0B5B-E21575BE0633}"/>
              </a:ext>
            </a:extLst>
          </p:cNvPr>
          <p:cNvSpPr/>
          <p:nvPr/>
        </p:nvSpPr>
        <p:spPr>
          <a:xfrm>
            <a:off x="602165" y="3714601"/>
            <a:ext cx="468896" cy="147516"/>
          </a:xfrm>
          <a:prstGeom prst="rect">
            <a:avLst/>
          </a:prstGeom>
          <a:solidFill>
            <a:schemeClr val="bg2">
              <a:lumMod val="20000"/>
              <a:lumOff val="80000"/>
            </a:schemeClr>
          </a:solidFill>
          <a:ln w="12700" cap="flat">
            <a:solidFill>
              <a:schemeClr val="bg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25400" rIns="0" bIns="25400" numCol="1" spcCol="38100" rtlCol="0"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effectLst/>
                <a:uLnTx/>
                <a:uFillTx/>
                <a:ea typeface="Noto Serif" panose="02020502060505020204" pitchFamily="18" charset="0"/>
                <a:cs typeface="Noto Serif" panose="02020502060505020204" pitchFamily="18" charset="0"/>
                <a:sym typeface="Helvetica Neue Medium"/>
              </a:rPr>
              <a:t>BAMOE</a:t>
            </a:r>
          </a:p>
        </p:txBody>
      </p:sp>
      <p:sp>
        <p:nvSpPr>
          <p:cNvPr id="1040" name="Rectángulo 6528">
            <a:extLst>
              <a:ext uri="{FF2B5EF4-FFF2-40B4-BE49-F238E27FC236}">
                <a16:creationId xmlns:a16="http://schemas.microsoft.com/office/drawing/2014/main" id="{210BB244-3B03-86BF-7372-39776C60CB2B}"/>
              </a:ext>
            </a:extLst>
          </p:cNvPr>
          <p:cNvSpPr/>
          <p:nvPr/>
        </p:nvSpPr>
        <p:spPr>
          <a:xfrm>
            <a:off x="1153923" y="3717045"/>
            <a:ext cx="468896" cy="147516"/>
          </a:xfrm>
          <a:prstGeom prst="rect">
            <a:avLst/>
          </a:prstGeom>
          <a:solidFill>
            <a:schemeClr val="bg2">
              <a:lumMod val="20000"/>
              <a:lumOff val="80000"/>
            </a:schemeClr>
          </a:solidFill>
          <a:ln w="12700" cap="flat">
            <a:solidFill>
              <a:schemeClr val="bg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25400" rIns="0" bIns="25400" numCol="1" spcCol="38100" rtlCol="0"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effectLst/>
                <a:uLnTx/>
                <a:uFillTx/>
                <a:ea typeface="Noto Serif" panose="02020502060505020204" pitchFamily="18" charset="0"/>
                <a:cs typeface="Noto Serif" panose="02020502060505020204" pitchFamily="18" charset="0"/>
                <a:sym typeface="Helvetica Neue Medium"/>
              </a:rPr>
              <a:t>IDP Broker</a:t>
            </a:r>
          </a:p>
        </p:txBody>
      </p:sp>
      <p:sp>
        <p:nvSpPr>
          <p:cNvPr id="1041" name="Rectángulo 6528">
            <a:extLst>
              <a:ext uri="{FF2B5EF4-FFF2-40B4-BE49-F238E27FC236}">
                <a16:creationId xmlns:a16="http://schemas.microsoft.com/office/drawing/2014/main" id="{DC06091C-0325-94E1-3102-EB73D14DD130}"/>
              </a:ext>
            </a:extLst>
          </p:cNvPr>
          <p:cNvSpPr/>
          <p:nvPr/>
        </p:nvSpPr>
        <p:spPr>
          <a:xfrm>
            <a:off x="781948" y="2090685"/>
            <a:ext cx="655209" cy="147516"/>
          </a:xfrm>
          <a:prstGeom prst="rect">
            <a:avLst/>
          </a:prstGeom>
          <a:solidFill>
            <a:schemeClr val="bg2">
              <a:lumMod val="20000"/>
              <a:lumOff val="80000"/>
            </a:schemeClr>
          </a:solidFill>
          <a:ln w="12700" cap="flat">
            <a:solidFill>
              <a:schemeClr val="bg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25400" rIns="0" bIns="25400" numCol="1" spcCol="38100" rtlCol="0" anchor="ctr">
            <a:noAutofit/>
          </a:bodyPr>
          <a:lstStyle/>
          <a:p>
            <a:pPr algn="ctr" defTabSz="412750"/>
            <a:r>
              <a:rPr lang="en-US" sz="600" b="1" noProof="0">
                <a:ea typeface="Noto Serif" panose="02020502060505020204" pitchFamily="18" charset="0"/>
                <a:cs typeface="Noto Serif" panose="02020502060505020204" pitchFamily="18" charset="0"/>
                <a:sym typeface="Helvetica Neue Medium"/>
              </a:rPr>
              <a:t>Microsoft Teams</a:t>
            </a:r>
          </a:p>
        </p:txBody>
      </p:sp>
      <p:sp>
        <p:nvSpPr>
          <p:cNvPr id="1042" name="Rectangle 1023">
            <a:extLst>
              <a:ext uri="{FF2B5EF4-FFF2-40B4-BE49-F238E27FC236}">
                <a16:creationId xmlns:a16="http://schemas.microsoft.com/office/drawing/2014/main" id="{FB815870-9291-17BD-1C66-E571BA55D85D}"/>
              </a:ext>
            </a:extLst>
          </p:cNvPr>
          <p:cNvSpPr/>
          <p:nvPr/>
        </p:nvSpPr>
        <p:spPr>
          <a:xfrm>
            <a:off x="531303" y="4922872"/>
            <a:ext cx="479189" cy="274682"/>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SANART</a:t>
            </a:r>
          </a:p>
        </p:txBody>
      </p:sp>
      <p:sp>
        <p:nvSpPr>
          <p:cNvPr id="1043" name="Rectangle 1023">
            <a:extLst>
              <a:ext uri="{FF2B5EF4-FFF2-40B4-BE49-F238E27FC236}">
                <a16:creationId xmlns:a16="http://schemas.microsoft.com/office/drawing/2014/main" id="{3E1A2AB3-BB50-BEF5-9F31-C4733F422477}"/>
              </a:ext>
            </a:extLst>
          </p:cNvPr>
          <p:cNvSpPr/>
          <p:nvPr/>
        </p:nvSpPr>
        <p:spPr>
          <a:xfrm>
            <a:off x="1061807" y="4636039"/>
            <a:ext cx="623189" cy="561514"/>
          </a:xfrm>
          <a:prstGeom prst="rect">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TITULIZATIONS</a:t>
            </a:r>
          </a:p>
        </p:txBody>
      </p:sp>
      <p:sp>
        <p:nvSpPr>
          <p:cNvPr id="181" name="Rectángulo 6528">
            <a:extLst>
              <a:ext uri="{FF2B5EF4-FFF2-40B4-BE49-F238E27FC236}">
                <a16:creationId xmlns:a16="http://schemas.microsoft.com/office/drawing/2014/main" id="{76D6D3C4-B019-BA34-3447-76F7B32EFAAC}"/>
              </a:ext>
            </a:extLst>
          </p:cNvPr>
          <p:cNvSpPr/>
          <p:nvPr/>
        </p:nvSpPr>
        <p:spPr>
          <a:xfrm>
            <a:off x="8217645" y="1993463"/>
            <a:ext cx="189669" cy="666568"/>
          </a:xfrm>
          <a:prstGeom prst="rect">
            <a:avLst/>
          </a:prstGeom>
          <a:solidFill>
            <a:schemeClr val="bg2">
              <a:lumMod val="20000"/>
              <a:lumOff val="80000"/>
            </a:schemeClr>
          </a:solidFill>
          <a:ln w="12700" cap="flat">
            <a:solidFill>
              <a:schemeClr val="bg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0" tIns="25400" rIns="0" bIns="25400" numCol="1" spcCol="38100" rtlCol="0" anchor="ctr">
            <a:noAutofit/>
          </a:bodyPr>
          <a:lstStyle/>
          <a:p>
            <a:pPr algn="ctr" defTabSz="412750"/>
            <a:r>
              <a:rPr lang="en-US" sz="600" b="1" noProof="0">
                <a:ea typeface="Noto Serif" panose="02020502060505020204" pitchFamily="18" charset="0"/>
                <a:cs typeface="Noto Serif" panose="02020502060505020204" pitchFamily="18" charset="0"/>
                <a:sym typeface="Helvetica Neue Medium"/>
              </a:rPr>
              <a:t>MAISA</a:t>
            </a:r>
          </a:p>
        </p:txBody>
      </p:sp>
      <p:grpSp>
        <p:nvGrpSpPr>
          <p:cNvPr id="168" name="Group 167">
            <a:extLst>
              <a:ext uri="{FF2B5EF4-FFF2-40B4-BE49-F238E27FC236}">
                <a16:creationId xmlns:a16="http://schemas.microsoft.com/office/drawing/2014/main" id="{7144A555-7198-5B6B-2D8C-F8EECB34D797}"/>
              </a:ext>
            </a:extLst>
          </p:cNvPr>
          <p:cNvGrpSpPr/>
          <p:nvPr/>
        </p:nvGrpSpPr>
        <p:grpSpPr>
          <a:xfrm>
            <a:off x="2541733" y="6443132"/>
            <a:ext cx="646708" cy="222917"/>
            <a:chOff x="2481998" y="6392356"/>
            <a:chExt cx="711472" cy="293289"/>
          </a:xfrm>
          <a:solidFill>
            <a:schemeClr val="bg1">
              <a:lumMod val="85000"/>
            </a:schemeClr>
          </a:solidFill>
        </p:grpSpPr>
        <p:pic>
          <p:nvPicPr>
            <p:cNvPr id="3104" name="Picture 32" descr="Download OpenShift Logo in SVG Vector or PNG File Format - Logo.wine">
              <a:extLst>
                <a:ext uri="{FF2B5EF4-FFF2-40B4-BE49-F238E27FC236}">
                  <a16:creationId xmlns:a16="http://schemas.microsoft.com/office/drawing/2014/main" id="{AA911CC2-E063-7722-B062-097CE73979AD}"/>
                </a:ext>
              </a:extLst>
            </p:cNvPr>
            <p:cNvPicPr>
              <a:picLocks noChangeAspect="1" noChangeArrowheads="1"/>
            </p:cNvPicPr>
            <p:nvPr/>
          </p:nvPicPr>
          <p:blipFill rotWithShape="1">
            <a:blip r:embed="rId23">
              <a:biLevel thresh="50000"/>
              <a:extLst>
                <a:ext uri="{28A0092B-C50C-407E-A947-70E740481C1C}">
                  <a14:useLocalDpi xmlns:a14="http://schemas.microsoft.com/office/drawing/2010/main" val="0"/>
                </a:ext>
              </a:extLst>
            </a:blip>
            <a:srcRect l="28905" t="15448" r="31057" b="31226"/>
            <a:stretch>
              <a:fillRect/>
            </a:stretch>
          </p:blipFill>
          <p:spPr bwMode="auto">
            <a:xfrm>
              <a:off x="2481998" y="6392356"/>
              <a:ext cx="330305" cy="293289"/>
            </a:xfrm>
            <a:prstGeom prst="rect">
              <a:avLst/>
            </a:prstGeom>
            <a:solidFill>
              <a:schemeClr val="bg1">
                <a:lumMod val="85000"/>
              </a:schemeClr>
            </a:solidFill>
            <a:ln w="19050">
              <a:solidFill>
                <a:schemeClr val="tx1"/>
              </a:solidFill>
            </a:ln>
          </p:spPr>
        </p:pic>
        <p:sp>
          <p:nvSpPr>
            <p:cNvPr id="167" name="TextBox 166">
              <a:extLst>
                <a:ext uri="{FF2B5EF4-FFF2-40B4-BE49-F238E27FC236}">
                  <a16:creationId xmlns:a16="http://schemas.microsoft.com/office/drawing/2014/main" id="{3C49802F-E13C-7FDF-D753-98A315B0A9DD}"/>
                </a:ext>
              </a:extLst>
            </p:cNvPr>
            <p:cNvSpPr txBox="1"/>
            <p:nvPr/>
          </p:nvSpPr>
          <p:spPr>
            <a:xfrm>
              <a:off x="2800202" y="6394979"/>
              <a:ext cx="393268" cy="283458"/>
            </a:xfrm>
            <a:prstGeom prst="rect">
              <a:avLst/>
            </a:prstGeom>
            <a:solidFill>
              <a:schemeClr val="bg1">
                <a:lumMod val="85000"/>
              </a:schemeClr>
            </a:solidFill>
            <a:ln w="19050">
              <a:solidFill>
                <a:schemeClr val="tx1"/>
              </a:solidFill>
            </a:ln>
          </p:spPr>
          <p:txBody>
            <a:bodyPr wrap="none" lIns="0" tIns="0" rIns="0" bIns="0" rtlCol="0">
              <a:spAutoFit/>
            </a:bodyPr>
            <a:lstStyle/>
            <a:p>
              <a:r>
                <a:rPr lang="en-US" sz="1400" noProof="0">
                  <a:solidFill>
                    <a:schemeClr val="bg1">
                      <a:lumMod val="65000"/>
                    </a:schemeClr>
                  </a:solidFill>
                </a:rPr>
                <a:t>OHE</a:t>
              </a:r>
            </a:p>
          </p:txBody>
        </p:sp>
      </p:grpSp>
      <p:pic>
        <p:nvPicPr>
          <p:cNvPr id="170" name="Picture 169">
            <a:extLst>
              <a:ext uri="{FF2B5EF4-FFF2-40B4-BE49-F238E27FC236}">
                <a16:creationId xmlns:a16="http://schemas.microsoft.com/office/drawing/2014/main" id="{EC2B5ACA-3946-EE60-A151-49B4F50446D6}"/>
              </a:ext>
            </a:extLst>
          </p:cNvPr>
          <p:cNvPicPr>
            <a:picLocks noChangeAspect="1"/>
          </p:cNvPicPr>
          <p:nvPr/>
        </p:nvPicPr>
        <p:blipFill>
          <a:blip r:embed="rId24">
            <a:biLevel thresh="50000"/>
          </a:blip>
          <a:stretch>
            <a:fillRect/>
          </a:stretch>
        </p:blipFill>
        <p:spPr>
          <a:xfrm>
            <a:off x="3556679" y="6446895"/>
            <a:ext cx="251015" cy="196195"/>
          </a:xfrm>
          <a:prstGeom prst="rect">
            <a:avLst/>
          </a:prstGeom>
          <a:solidFill>
            <a:schemeClr val="bg1">
              <a:lumMod val="85000"/>
            </a:schemeClr>
          </a:solidFill>
          <a:ln w="19050">
            <a:solidFill>
              <a:schemeClr val="tx1"/>
            </a:solidFill>
          </a:ln>
        </p:spPr>
      </p:pic>
      <p:pic>
        <p:nvPicPr>
          <p:cNvPr id="175" name="Picture 2">
            <a:extLst>
              <a:ext uri="{FF2B5EF4-FFF2-40B4-BE49-F238E27FC236}">
                <a16:creationId xmlns:a16="http://schemas.microsoft.com/office/drawing/2014/main" id="{FC8B4775-6940-AF08-3531-AACBDD3300D0}"/>
              </a:ext>
            </a:extLst>
          </p:cNvPr>
          <p:cNvPicPr>
            <a:picLocks noChangeAspect="1" noChangeArrowheads="1"/>
          </p:cNvPicPr>
          <p:nvPr/>
        </p:nvPicPr>
        <p:blipFill>
          <a:blip r:embed="rId25">
            <a:biLevel thresh="50000"/>
            <a:extLst>
              <a:ext uri="{28A0092B-C50C-407E-A947-70E740481C1C}">
                <a14:useLocalDpi xmlns:a14="http://schemas.microsoft.com/office/drawing/2010/main" val="0"/>
              </a:ext>
            </a:extLst>
          </a:blip>
          <a:srcRect/>
          <a:stretch/>
        </p:blipFill>
        <p:spPr bwMode="auto">
          <a:xfrm>
            <a:off x="6839334" y="6399265"/>
            <a:ext cx="283186" cy="262524"/>
          </a:xfrm>
          <a:prstGeom prst="rect">
            <a:avLst/>
          </a:prstGeom>
          <a:solidFill>
            <a:schemeClr val="bg1">
              <a:lumMod val="85000"/>
            </a:schemeClr>
          </a:solidFill>
          <a:ln w="19050">
            <a:solidFill>
              <a:schemeClr val="tx1"/>
            </a:solidFill>
          </a:ln>
        </p:spPr>
      </p:pic>
      <p:pic>
        <p:nvPicPr>
          <p:cNvPr id="176" name="Picture 6">
            <a:extLst>
              <a:ext uri="{FF2B5EF4-FFF2-40B4-BE49-F238E27FC236}">
                <a16:creationId xmlns:a16="http://schemas.microsoft.com/office/drawing/2014/main" id="{C1C0A67C-4A9D-2BF3-B577-1A6D0FB6FA16}"/>
              </a:ext>
            </a:extLst>
          </p:cNvPr>
          <p:cNvPicPr>
            <a:picLocks noChangeAspect="1" noChangeArrowheads="1"/>
          </p:cNvPicPr>
          <p:nvPr/>
        </p:nvPicPr>
        <p:blipFill>
          <a:blip r:embed="rId26">
            <a:biLevel thresh="50000"/>
            <a:extLst>
              <a:ext uri="{28A0092B-C50C-407E-A947-70E740481C1C}">
                <a14:useLocalDpi xmlns:a14="http://schemas.microsoft.com/office/drawing/2010/main" val="0"/>
              </a:ext>
            </a:extLst>
          </a:blip>
          <a:srcRect/>
          <a:stretch/>
        </p:blipFill>
        <p:spPr bwMode="auto">
          <a:xfrm>
            <a:off x="7998836" y="6468913"/>
            <a:ext cx="200786" cy="241857"/>
          </a:xfrm>
          <a:prstGeom prst="rect">
            <a:avLst/>
          </a:prstGeom>
          <a:solidFill>
            <a:schemeClr val="bg1">
              <a:lumMod val="85000"/>
            </a:schemeClr>
          </a:solidFill>
          <a:ln w="19050">
            <a:solidFill>
              <a:schemeClr val="tx1"/>
            </a:solidFill>
          </a:ln>
        </p:spPr>
      </p:pic>
      <p:pic>
        <p:nvPicPr>
          <p:cNvPr id="177" name="Imagen 473" descr="Logstash Logo - LogoDix">
            <a:extLst>
              <a:ext uri="{FF2B5EF4-FFF2-40B4-BE49-F238E27FC236}">
                <a16:creationId xmlns:a16="http://schemas.microsoft.com/office/drawing/2014/main" id="{8CAEFDC8-07A8-85F8-49ED-4F62E5F83AC7}"/>
              </a:ext>
            </a:extLst>
          </p:cNvPr>
          <p:cNvPicPr>
            <a:picLocks noChangeAspect="1"/>
          </p:cNvPicPr>
          <p:nvPr/>
        </p:nvPicPr>
        <p:blipFill rotWithShape="1">
          <a:blip r:embed="rId27">
            <a:biLevel thresh="50000"/>
          </a:blip>
          <a:srcRect l="47091" t="1756" r="-284" b="-1621"/>
          <a:stretch/>
        </p:blipFill>
        <p:spPr>
          <a:xfrm>
            <a:off x="7479213" y="6453831"/>
            <a:ext cx="412203" cy="158779"/>
          </a:xfrm>
          <a:prstGeom prst="rect">
            <a:avLst/>
          </a:prstGeom>
          <a:solidFill>
            <a:schemeClr val="bg1">
              <a:lumMod val="85000"/>
            </a:schemeClr>
          </a:solidFill>
          <a:ln w="19050">
            <a:solidFill>
              <a:schemeClr val="tx1"/>
            </a:solidFill>
          </a:ln>
        </p:spPr>
      </p:pic>
      <p:pic>
        <p:nvPicPr>
          <p:cNvPr id="179" name="Picture 178">
            <a:extLst>
              <a:ext uri="{FF2B5EF4-FFF2-40B4-BE49-F238E27FC236}">
                <a16:creationId xmlns:a16="http://schemas.microsoft.com/office/drawing/2014/main" id="{290CE207-410E-77E8-3DCD-2F23F21BC0B4}"/>
              </a:ext>
            </a:extLst>
          </p:cNvPr>
          <p:cNvPicPr>
            <a:picLocks noChangeAspect="1"/>
          </p:cNvPicPr>
          <p:nvPr/>
        </p:nvPicPr>
        <p:blipFill>
          <a:blip r:embed="rId28">
            <a:biLevel thresh="50000"/>
          </a:blip>
          <a:stretch>
            <a:fillRect/>
          </a:stretch>
        </p:blipFill>
        <p:spPr>
          <a:xfrm>
            <a:off x="6432004" y="6373789"/>
            <a:ext cx="301332" cy="288000"/>
          </a:xfrm>
          <a:prstGeom prst="rect">
            <a:avLst/>
          </a:prstGeom>
          <a:solidFill>
            <a:schemeClr val="bg1">
              <a:lumMod val="85000"/>
            </a:schemeClr>
          </a:solidFill>
          <a:ln w="19050">
            <a:solidFill>
              <a:schemeClr val="tx1"/>
            </a:solidFill>
          </a:ln>
        </p:spPr>
      </p:pic>
      <p:pic>
        <p:nvPicPr>
          <p:cNvPr id="3255" name="Picture 6" descr="Terraform - The most popular infrastructure as code tool in the world">
            <a:extLst>
              <a:ext uri="{FF2B5EF4-FFF2-40B4-BE49-F238E27FC236}">
                <a16:creationId xmlns:a16="http://schemas.microsoft.com/office/drawing/2014/main" id="{AD6775A9-D06B-C15E-D99D-CC81A66D9087}"/>
              </a:ext>
            </a:extLst>
          </p:cNvPr>
          <p:cNvPicPr>
            <a:picLocks noChangeAspect="1" noChangeArrowheads="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5349411" y="6496886"/>
            <a:ext cx="609581" cy="146204"/>
          </a:xfrm>
          <a:prstGeom prst="rect">
            <a:avLst/>
          </a:prstGeom>
          <a:solidFill>
            <a:schemeClr val="bg1">
              <a:lumMod val="85000"/>
            </a:schemeClr>
          </a:solidFill>
          <a:ln w="19050">
            <a:solidFill>
              <a:schemeClr val="tx1"/>
            </a:solidFill>
          </a:ln>
        </p:spPr>
      </p:pic>
      <p:grpSp>
        <p:nvGrpSpPr>
          <p:cNvPr id="3265" name="Group 3264">
            <a:extLst>
              <a:ext uri="{FF2B5EF4-FFF2-40B4-BE49-F238E27FC236}">
                <a16:creationId xmlns:a16="http://schemas.microsoft.com/office/drawing/2014/main" id="{E1E0877F-39A4-CC92-B1D4-7D4A1C9055E9}"/>
              </a:ext>
            </a:extLst>
          </p:cNvPr>
          <p:cNvGrpSpPr/>
          <p:nvPr/>
        </p:nvGrpSpPr>
        <p:grpSpPr>
          <a:xfrm>
            <a:off x="4348429" y="6464462"/>
            <a:ext cx="607520" cy="178628"/>
            <a:chOff x="4449927" y="7756492"/>
            <a:chExt cx="1951225" cy="686721"/>
          </a:xfrm>
          <a:solidFill>
            <a:schemeClr val="bg1">
              <a:lumMod val="85000"/>
            </a:schemeClr>
          </a:solidFill>
        </p:grpSpPr>
        <p:pic>
          <p:nvPicPr>
            <p:cNvPr id="3262" name="Picture 20" descr="GitHub Logo, symbol, meaning, history, PNG, brand">
              <a:extLst>
                <a:ext uri="{FF2B5EF4-FFF2-40B4-BE49-F238E27FC236}">
                  <a16:creationId xmlns:a16="http://schemas.microsoft.com/office/drawing/2014/main" id="{A2E3E6C5-960E-25CD-412C-A4226334C825}"/>
                </a:ext>
              </a:extLst>
            </p:cNvPr>
            <p:cNvPicPr>
              <a:picLocks noChangeAspect="1" noChangeArrowheads="1"/>
            </p:cNvPicPr>
            <p:nvPr/>
          </p:nvPicPr>
          <p:blipFill rotWithShape="1">
            <a:blip r:embed="rId30">
              <a:biLevel thresh="50000"/>
              <a:extLst>
                <a:ext uri="{28A0092B-C50C-407E-A947-70E740481C1C}">
                  <a14:useLocalDpi xmlns:a14="http://schemas.microsoft.com/office/drawing/2010/main" val="0"/>
                </a:ext>
              </a:extLst>
            </a:blip>
            <a:srcRect t="25129" b="23406"/>
            <a:stretch>
              <a:fillRect/>
            </a:stretch>
          </p:blipFill>
          <p:spPr bwMode="auto">
            <a:xfrm>
              <a:off x="5115818" y="7895198"/>
              <a:ext cx="1285334" cy="372093"/>
            </a:xfrm>
            <a:prstGeom prst="rect">
              <a:avLst/>
            </a:prstGeom>
            <a:solidFill>
              <a:schemeClr val="bg1">
                <a:lumMod val="85000"/>
              </a:schemeClr>
            </a:solidFill>
            <a:ln w="19050">
              <a:solidFill>
                <a:schemeClr val="tx1"/>
              </a:solidFill>
            </a:ln>
          </p:spPr>
        </p:pic>
        <p:pic>
          <p:nvPicPr>
            <p:cNvPr id="3264" name="Picture 24" descr="Github Logo - Free social media icons">
              <a:extLst>
                <a:ext uri="{FF2B5EF4-FFF2-40B4-BE49-F238E27FC236}">
                  <a16:creationId xmlns:a16="http://schemas.microsoft.com/office/drawing/2014/main" id="{83BC64EA-4507-58EA-E50C-AEF40FE7B296}"/>
                </a:ext>
              </a:extLst>
            </p:cNvPr>
            <p:cNvPicPr>
              <a:picLocks noChangeAspect="1" noChangeArrowheads="1"/>
            </p:cNvPicPr>
            <p:nvPr/>
          </p:nvPicPr>
          <p:blipFill>
            <a:blip r:embed="rId31">
              <a:biLevel thresh="50000"/>
              <a:extLst>
                <a:ext uri="{28A0092B-C50C-407E-A947-70E740481C1C}">
                  <a14:useLocalDpi xmlns:a14="http://schemas.microsoft.com/office/drawing/2010/main" val="0"/>
                </a:ext>
              </a:extLst>
            </a:blip>
            <a:srcRect/>
            <a:stretch>
              <a:fillRect/>
            </a:stretch>
          </p:blipFill>
          <p:spPr bwMode="auto">
            <a:xfrm>
              <a:off x="4449927" y="7756492"/>
              <a:ext cx="686721" cy="686721"/>
            </a:xfrm>
            <a:prstGeom prst="rect">
              <a:avLst/>
            </a:prstGeom>
            <a:solidFill>
              <a:schemeClr val="bg1">
                <a:lumMod val="85000"/>
              </a:schemeClr>
            </a:solidFill>
            <a:ln w="19050">
              <a:solidFill>
                <a:schemeClr val="tx1"/>
              </a:solidFill>
            </a:ln>
          </p:spPr>
        </p:pic>
      </p:grpSp>
      <p:pic>
        <p:nvPicPr>
          <p:cNvPr id="3076" name="Picture 4">
            <a:extLst>
              <a:ext uri="{FF2B5EF4-FFF2-40B4-BE49-F238E27FC236}">
                <a16:creationId xmlns:a16="http://schemas.microsoft.com/office/drawing/2014/main" id="{5B02F455-5823-0CD0-AB60-636EB6AB045A}"/>
              </a:ext>
            </a:extLst>
          </p:cNvPr>
          <p:cNvPicPr>
            <a:picLocks noChangeAspect="1" noChangeArrowheads="1"/>
          </p:cNvPicPr>
          <p:nvPr/>
        </p:nvPicPr>
        <p:blipFill>
          <a:blip r:embed="rId32">
            <a:biLevel thresh="50000"/>
            <a:extLst>
              <a:ext uri="{28A0092B-C50C-407E-A947-70E740481C1C}">
                <a14:useLocalDpi xmlns:a14="http://schemas.microsoft.com/office/drawing/2010/main" val="0"/>
              </a:ext>
            </a:extLst>
          </a:blip>
          <a:srcRect/>
          <a:stretch>
            <a:fillRect/>
          </a:stretch>
        </p:blipFill>
        <p:spPr bwMode="auto">
          <a:xfrm>
            <a:off x="11261033" y="963345"/>
            <a:ext cx="411210" cy="151955"/>
          </a:xfrm>
          <a:prstGeom prst="rect">
            <a:avLst/>
          </a:prstGeom>
          <a:solidFill>
            <a:schemeClr val="bg1">
              <a:lumMod val="85000"/>
            </a:schemeClr>
          </a:solidFill>
          <a:ln w="19050">
            <a:solidFill>
              <a:schemeClr val="tx1"/>
            </a:solidFill>
          </a:ln>
        </p:spPr>
      </p:pic>
      <p:pic>
        <p:nvPicPr>
          <p:cNvPr id="3078" name="Picture 6" descr="Download Clear OpenAI ChatGPT Logo - Different ChatGPT Dimensions With  Variations - Chat GPT AI Hub">
            <a:extLst>
              <a:ext uri="{FF2B5EF4-FFF2-40B4-BE49-F238E27FC236}">
                <a16:creationId xmlns:a16="http://schemas.microsoft.com/office/drawing/2014/main" id="{50E922F0-99BC-420D-2714-C2516918BEAC}"/>
              </a:ext>
            </a:extLst>
          </p:cNvPr>
          <p:cNvPicPr>
            <a:picLocks noChangeAspect="1" noChangeArrowheads="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10066464" y="970355"/>
            <a:ext cx="492993" cy="144945"/>
          </a:xfrm>
          <a:prstGeom prst="rect">
            <a:avLst/>
          </a:prstGeom>
          <a:solidFill>
            <a:schemeClr val="bg1">
              <a:lumMod val="85000"/>
            </a:schemeClr>
          </a:solidFill>
          <a:ln w="19050">
            <a:solidFill>
              <a:schemeClr val="tx1"/>
            </a:solidFill>
          </a:ln>
        </p:spPr>
      </p:pic>
      <p:sp>
        <p:nvSpPr>
          <p:cNvPr id="3272" name="Rectángulo 6528">
            <a:extLst>
              <a:ext uri="{FF2B5EF4-FFF2-40B4-BE49-F238E27FC236}">
                <a16:creationId xmlns:a16="http://schemas.microsoft.com/office/drawing/2014/main" id="{0F7F24C1-A00F-4348-9874-AFE2CA114891}"/>
              </a:ext>
            </a:extLst>
          </p:cNvPr>
          <p:cNvSpPr/>
          <p:nvPr/>
        </p:nvSpPr>
        <p:spPr>
          <a:xfrm>
            <a:off x="621734" y="4074035"/>
            <a:ext cx="468896" cy="147516"/>
          </a:xfrm>
          <a:prstGeom prst="rect">
            <a:avLst/>
          </a:prstGeom>
          <a:solidFill>
            <a:schemeClr val="bg2">
              <a:lumMod val="20000"/>
              <a:lumOff val="80000"/>
            </a:schemeClr>
          </a:solidFill>
          <a:ln w="12700" cap="flat">
            <a:solidFill>
              <a:schemeClr val="bg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25400" rIns="0" bIns="25400" numCol="1" spcCol="38100" rtlCol="0"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lang="en-US" sz="600" b="1" noProof="0">
                <a:ea typeface="Noto Serif" panose="02020502060505020204" pitchFamily="18" charset="0"/>
                <a:cs typeface="Noto Serif" panose="02020502060505020204" pitchFamily="18" charset="0"/>
                <a:sym typeface="Helvetica Neue Medium"/>
              </a:rPr>
              <a:t>RPA</a:t>
            </a:r>
            <a:endParaRPr kumimoji="0" lang="en-US" sz="600" b="1" i="0" u="none" strike="noStrike" kern="1200" cap="none" spc="0" normalizeH="0" baseline="0" noProof="0">
              <a:ln>
                <a:noFill/>
              </a:ln>
              <a:effectLst/>
              <a:uLnTx/>
              <a:uFillTx/>
              <a:ea typeface="Noto Serif" panose="02020502060505020204" pitchFamily="18" charset="0"/>
              <a:cs typeface="Noto Serif" panose="02020502060505020204" pitchFamily="18" charset="0"/>
              <a:sym typeface="Helvetica Neue Medium"/>
            </a:endParaRPr>
          </a:p>
        </p:txBody>
      </p:sp>
      <p:pic>
        <p:nvPicPr>
          <p:cNvPr id="3273" name="Picture 32" descr="N8N Logo PNG HD Download With Transparent Background | PNGHDPro">
            <a:extLst>
              <a:ext uri="{FF2B5EF4-FFF2-40B4-BE49-F238E27FC236}">
                <a16:creationId xmlns:a16="http://schemas.microsoft.com/office/drawing/2014/main" id="{46BCE826-0C50-9AB8-4BF5-C65A15FBF8F2}"/>
              </a:ext>
            </a:extLst>
          </p:cNvPr>
          <p:cNvPicPr>
            <a:picLocks noChangeAspect="1" noChangeArrowheads="1"/>
          </p:cNvPicPr>
          <p:nvPr/>
        </p:nvPicPr>
        <p:blipFill rotWithShape="1">
          <a:blip r:embed="rId34">
            <a:biLevel thresh="50000"/>
            <a:extLst>
              <a:ext uri="{28A0092B-C50C-407E-A947-70E740481C1C}">
                <a14:useLocalDpi xmlns:a14="http://schemas.microsoft.com/office/drawing/2010/main" val="0"/>
              </a:ext>
            </a:extLst>
          </a:blip>
          <a:srcRect t="35620" b="35518"/>
          <a:stretch>
            <a:fillRect/>
          </a:stretch>
        </p:blipFill>
        <p:spPr bwMode="auto">
          <a:xfrm>
            <a:off x="1186722" y="3914997"/>
            <a:ext cx="456243" cy="131678"/>
          </a:xfrm>
          <a:prstGeom prst="rect">
            <a:avLst/>
          </a:prstGeom>
          <a:solidFill>
            <a:schemeClr val="bg1">
              <a:lumMod val="85000"/>
            </a:schemeClr>
          </a:solidFill>
          <a:ln w="19050">
            <a:solidFill>
              <a:schemeClr val="tx1"/>
            </a:solidFill>
          </a:ln>
        </p:spPr>
      </p:pic>
      <p:pic>
        <p:nvPicPr>
          <p:cNvPr id="3275" name="Picture 36" descr="RW #5 - Build a no-Code Customer Service agent">
            <a:extLst>
              <a:ext uri="{FF2B5EF4-FFF2-40B4-BE49-F238E27FC236}">
                <a16:creationId xmlns:a16="http://schemas.microsoft.com/office/drawing/2014/main" id="{788CB280-3793-78DF-65A2-A84DFD93CF52}"/>
              </a:ext>
            </a:extLst>
          </p:cNvPr>
          <p:cNvPicPr>
            <a:picLocks noChangeAspect="1" noChangeArrowheads="1"/>
          </p:cNvPicPr>
          <p:nvPr/>
        </p:nvPicPr>
        <p:blipFill rotWithShape="1">
          <a:blip r:embed="rId35">
            <a:biLevel thresh="50000"/>
            <a:extLst>
              <a:ext uri="{28A0092B-C50C-407E-A947-70E740481C1C}">
                <a14:useLocalDpi xmlns:a14="http://schemas.microsoft.com/office/drawing/2010/main" val="0"/>
              </a:ext>
            </a:extLst>
          </a:blip>
          <a:srcRect t="18423" b="14609"/>
          <a:stretch>
            <a:fillRect/>
          </a:stretch>
        </p:blipFill>
        <p:spPr bwMode="auto">
          <a:xfrm>
            <a:off x="637547" y="3928175"/>
            <a:ext cx="525231" cy="103828"/>
          </a:xfrm>
          <a:prstGeom prst="rect">
            <a:avLst/>
          </a:prstGeom>
          <a:solidFill>
            <a:schemeClr val="bg1">
              <a:lumMod val="85000"/>
            </a:schemeClr>
          </a:solidFill>
          <a:ln w="19050">
            <a:solidFill>
              <a:schemeClr val="tx1"/>
            </a:solidFill>
          </a:ln>
        </p:spPr>
      </p:pic>
      <p:pic>
        <p:nvPicPr>
          <p:cNvPr id="3282" name="Picture 3281">
            <a:extLst>
              <a:ext uri="{FF2B5EF4-FFF2-40B4-BE49-F238E27FC236}">
                <a16:creationId xmlns:a16="http://schemas.microsoft.com/office/drawing/2014/main" id="{F72AA679-479F-DFFF-D503-0C4A1BC89C18}"/>
              </a:ext>
            </a:extLst>
          </p:cNvPr>
          <p:cNvPicPr>
            <a:picLocks noChangeAspect="1"/>
          </p:cNvPicPr>
          <p:nvPr/>
        </p:nvPicPr>
        <p:blipFill>
          <a:blip r:embed="rId36">
            <a:biLevel thresh="50000"/>
          </a:blip>
          <a:stretch>
            <a:fillRect/>
          </a:stretch>
        </p:blipFill>
        <p:spPr>
          <a:xfrm>
            <a:off x="988209" y="4094062"/>
            <a:ext cx="599131" cy="107461"/>
          </a:xfrm>
          <a:prstGeom prst="rect">
            <a:avLst/>
          </a:prstGeom>
          <a:solidFill>
            <a:schemeClr val="bg1">
              <a:lumMod val="85000"/>
            </a:schemeClr>
          </a:solidFill>
          <a:ln w="19050">
            <a:solidFill>
              <a:schemeClr val="tx1"/>
            </a:solidFill>
          </a:ln>
        </p:spPr>
      </p:pic>
      <p:pic>
        <p:nvPicPr>
          <p:cNvPr id="3291" name="Picture 64" descr="HashiCorp Vault">
            <a:extLst>
              <a:ext uri="{FF2B5EF4-FFF2-40B4-BE49-F238E27FC236}">
                <a16:creationId xmlns:a16="http://schemas.microsoft.com/office/drawing/2014/main" id="{B7F114D5-7116-7EA7-87A6-299F882353AE}"/>
              </a:ext>
            </a:extLst>
          </p:cNvPr>
          <p:cNvPicPr>
            <a:picLocks noChangeAspect="1" noChangeArrowheads="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11542562" y="6278401"/>
            <a:ext cx="222857" cy="319423"/>
          </a:xfrm>
          <a:prstGeom prst="rect">
            <a:avLst/>
          </a:prstGeom>
          <a:solidFill>
            <a:schemeClr val="bg1">
              <a:lumMod val="85000"/>
            </a:schemeClr>
          </a:solidFill>
          <a:ln w="19050">
            <a:solidFill>
              <a:schemeClr val="tx1"/>
            </a:solidFill>
          </a:ln>
        </p:spPr>
      </p:pic>
      <p:pic>
        <p:nvPicPr>
          <p:cNvPr id="3293" name="Picture 68" descr="Tutorial:API Calculator with swagger | by Pedro Antunes | Nerd For Tech |  Medium">
            <a:extLst>
              <a:ext uri="{FF2B5EF4-FFF2-40B4-BE49-F238E27FC236}">
                <a16:creationId xmlns:a16="http://schemas.microsoft.com/office/drawing/2014/main" id="{74953383-579E-25EE-1812-95BFD5B9EBD3}"/>
              </a:ext>
            </a:extLst>
          </p:cNvPr>
          <p:cNvPicPr>
            <a:picLocks noChangeAspect="1" noChangeArrowheads="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7119301" y="2202900"/>
            <a:ext cx="641985" cy="156965"/>
          </a:xfrm>
          <a:prstGeom prst="rect">
            <a:avLst/>
          </a:prstGeom>
          <a:solidFill>
            <a:schemeClr val="bg1">
              <a:lumMod val="85000"/>
            </a:schemeClr>
          </a:solidFill>
          <a:ln w="19050">
            <a:solidFill>
              <a:schemeClr val="tx1"/>
            </a:solidFill>
          </a:ln>
        </p:spPr>
      </p:pic>
      <p:pic>
        <p:nvPicPr>
          <p:cNvPr id="3304" name="Picture 88" descr="Kubernetes logo - Iconos Social Media y Logos">
            <a:extLst>
              <a:ext uri="{FF2B5EF4-FFF2-40B4-BE49-F238E27FC236}">
                <a16:creationId xmlns:a16="http://schemas.microsoft.com/office/drawing/2014/main" id="{D0B33C6A-8016-A9D7-CDD7-49C00714A098}"/>
              </a:ext>
            </a:extLst>
          </p:cNvPr>
          <p:cNvPicPr>
            <a:picLocks noChangeAspect="1" noChangeArrowheads="1"/>
          </p:cNvPicPr>
          <p:nvPr/>
        </p:nvPicPr>
        <p:blipFill rotWithShape="1">
          <a:blip r:embed="rId39">
            <a:biLevel thresh="50000"/>
            <a:extLst>
              <a:ext uri="{28A0092B-C50C-407E-A947-70E740481C1C}">
                <a14:useLocalDpi xmlns:a14="http://schemas.microsoft.com/office/drawing/2010/main" val="0"/>
              </a:ext>
            </a:extLst>
          </a:blip>
          <a:srcRect t="24517" b="22210"/>
          <a:stretch>
            <a:fillRect/>
          </a:stretch>
        </p:blipFill>
        <p:spPr bwMode="auto">
          <a:xfrm>
            <a:off x="293260" y="6442365"/>
            <a:ext cx="655942" cy="174718"/>
          </a:xfrm>
          <a:prstGeom prst="rect">
            <a:avLst/>
          </a:prstGeom>
          <a:solidFill>
            <a:schemeClr val="bg1">
              <a:lumMod val="85000"/>
            </a:schemeClr>
          </a:solidFill>
          <a:ln w="19050">
            <a:solidFill>
              <a:schemeClr val="tx1"/>
            </a:solidFill>
          </a:ln>
        </p:spPr>
      </p:pic>
      <p:pic>
        <p:nvPicPr>
          <p:cNvPr id="3308" name="Picture 94" descr="Sysdig Secure | Sumo Logic Docs">
            <a:extLst>
              <a:ext uri="{FF2B5EF4-FFF2-40B4-BE49-F238E27FC236}">
                <a16:creationId xmlns:a16="http://schemas.microsoft.com/office/drawing/2014/main" id="{29D98771-5643-E734-29D0-DA55555ED597}"/>
              </a:ext>
            </a:extLst>
          </p:cNvPr>
          <p:cNvPicPr>
            <a:picLocks noChangeAspect="1" noChangeArrowheads="1"/>
          </p:cNvPicPr>
          <p:nvPr/>
        </p:nvPicPr>
        <p:blipFill>
          <a:blip r:embed="rId40">
            <a:biLevel thresh="50000"/>
            <a:extLst>
              <a:ext uri="{28A0092B-C50C-407E-A947-70E740481C1C}">
                <a14:useLocalDpi xmlns:a14="http://schemas.microsoft.com/office/drawing/2010/main" val="0"/>
              </a:ext>
            </a:extLst>
          </a:blip>
          <a:srcRect/>
          <a:stretch>
            <a:fillRect/>
          </a:stretch>
        </p:blipFill>
        <p:spPr bwMode="auto">
          <a:xfrm>
            <a:off x="8355268" y="6468695"/>
            <a:ext cx="445770" cy="175336"/>
          </a:xfrm>
          <a:prstGeom prst="rect">
            <a:avLst/>
          </a:prstGeom>
          <a:solidFill>
            <a:schemeClr val="bg1">
              <a:lumMod val="85000"/>
            </a:schemeClr>
          </a:solidFill>
          <a:ln w="19050">
            <a:solidFill>
              <a:schemeClr val="tx1"/>
            </a:solidFill>
          </a:ln>
        </p:spPr>
      </p:pic>
      <p:pic>
        <p:nvPicPr>
          <p:cNvPr id="3309" name="Picture 96" descr="Azure AI Foundry &amp; Azure ML Studio: It`s an &amp; not a vs. | by ...">
            <a:extLst>
              <a:ext uri="{FF2B5EF4-FFF2-40B4-BE49-F238E27FC236}">
                <a16:creationId xmlns:a16="http://schemas.microsoft.com/office/drawing/2014/main" id="{7A8E9469-0F60-E358-C281-60B9D6681B05}"/>
              </a:ext>
            </a:extLst>
          </p:cNvPr>
          <p:cNvPicPr>
            <a:picLocks noChangeAspect="1" noChangeArrowheads="1"/>
          </p:cNvPicPr>
          <p:nvPr/>
        </p:nvPicPr>
        <p:blipFill>
          <a:blip r:embed="rId41">
            <a:biLevel thresh="50000"/>
            <a:extLst>
              <a:ext uri="{28A0092B-C50C-407E-A947-70E740481C1C}">
                <a14:useLocalDpi xmlns:a14="http://schemas.microsoft.com/office/drawing/2010/main" val="0"/>
              </a:ext>
            </a:extLst>
          </a:blip>
          <a:srcRect/>
          <a:stretch>
            <a:fillRect/>
          </a:stretch>
        </p:blipFill>
        <p:spPr bwMode="auto">
          <a:xfrm>
            <a:off x="1670209" y="6452505"/>
            <a:ext cx="721990" cy="318232"/>
          </a:xfrm>
          <a:prstGeom prst="rect">
            <a:avLst/>
          </a:prstGeom>
          <a:solidFill>
            <a:schemeClr val="bg1">
              <a:lumMod val="85000"/>
            </a:schemeClr>
          </a:solidFill>
          <a:ln w="19050">
            <a:solidFill>
              <a:schemeClr val="tx1"/>
            </a:solidFill>
          </a:ln>
        </p:spPr>
      </p:pic>
      <p:pic>
        <p:nvPicPr>
          <p:cNvPr id="3310" name="Picture 98" descr="Introducing Amazon Bedrock AgentCore: Securely deploy and operate AI agents  at any scale (preview) | AWS News Blog">
            <a:extLst>
              <a:ext uri="{FF2B5EF4-FFF2-40B4-BE49-F238E27FC236}">
                <a16:creationId xmlns:a16="http://schemas.microsoft.com/office/drawing/2014/main" id="{74A63199-FAEF-3B76-B44F-FEA9B6A8566B}"/>
              </a:ext>
            </a:extLst>
          </p:cNvPr>
          <p:cNvPicPr>
            <a:picLocks noChangeAspect="1" noChangeArrowheads="1"/>
          </p:cNvPicPr>
          <p:nvPr/>
        </p:nvPicPr>
        <p:blipFill>
          <a:blip r:embed="rId42">
            <a:biLevel thresh="50000"/>
            <a:extLst>
              <a:ext uri="{28A0092B-C50C-407E-A947-70E740481C1C}">
                <a14:useLocalDpi xmlns:a14="http://schemas.microsoft.com/office/drawing/2010/main" val="0"/>
              </a:ext>
            </a:extLst>
          </a:blip>
          <a:srcRect/>
          <a:stretch>
            <a:fillRect/>
          </a:stretch>
        </p:blipFill>
        <p:spPr bwMode="auto">
          <a:xfrm>
            <a:off x="1070920" y="6401687"/>
            <a:ext cx="552140" cy="276070"/>
          </a:xfrm>
          <a:prstGeom prst="rect">
            <a:avLst/>
          </a:prstGeom>
          <a:solidFill>
            <a:schemeClr val="bg1">
              <a:lumMod val="85000"/>
            </a:schemeClr>
          </a:solidFill>
          <a:ln w="19050">
            <a:solidFill>
              <a:schemeClr val="tx1"/>
            </a:solidFill>
          </a:ln>
        </p:spPr>
      </p:pic>
      <p:sp>
        <p:nvSpPr>
          <p:cNvPr id="3239" name="Arrow: Right 1054">
            <a:extLst>
              <a:ext uri="{FF2B5EF4-FFF2-40B4-BE49-F238E27FC236}">
                <a16:creationId xmlns:a16="http://schemas.microsoft.com/office/drawing/2014/main" id="{A72A4381-B3A8-038F-DE29-B2FABDD16AB0}"/>
              </a:ext>
            </a:extLst>
          </p:cNvPr>
          <p:cNvSpPr/>
          <p:nvPr/>
        </p:nvSpPr>
        <p:spPr>
          <a:xfrm>
            <a:off x="7894297" y="2528755"/>
            <a:ext cx="792000"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838886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B54DEB0-FDA1-B4B0-84BD-0CA433EDF721}"/>
            </a:ext>
          </a:extLst>
        </p:cNvPr>
        <p:cNvGrpSpPr/>
        <p:nvPr/>
      </p:nvGrpSpPr>
      <p:grpSpPr>
        <a:xfrm>
          <a:off x="0" y="0"/>
          <a:ext cx="0" cy="0"/>
          <a:chOff x="0" y="0"/>
          <a:chExt cx="0" cy="0"/>
        </a:xfrm>
      </p:grpSpPr>
      <p:sp>
        <p:nvSpPr>
          <p:cNvPr id="1110" name="Rectangle 1109">
            <a:extLst>
              <a:ext uri="{FF2B5EF4-FFF2-40B4-BE49-F238E27FC236}">
                <a16:creationId xmlns:a16="http://schemas.microsoft.com/office/drawing/2014/main" id="{EDBAD183-4082-7F4F-F1B7-9653711CC079}"/>
              </a:ext>
            </a:extLst>
          </p:cNvPr>
          <p:cNvSpPr/>
          <p:nvPr/>
        </p:nvSpPr>
        <p:spPr>
          <a:xfrm>
            <a:off x="82905" y="606115"/>
            <a:ext cx="2241799" cy="4805040"/>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EC0000"/>
                </a:solidFill>
                <a:effectLst/>
                <a:uLnTx/>
                <a:uFillTx/>
                <a:ea typeface="Calibri" panose="020F0502020204030204" pitchFamily="34" charset="0"/>
                <a:cs typeface="Calibri" panose="020F0502020204030204" pitchFamily="34" charset="0"/>
              </a:rPr>
              <a:t>    Front-ends &amp; Interaction </a:t>
            </a:r>
            <a:r>
              <a:rPr lang="en-US" sz="700" i="1">
                <a:solidFill>
                  <a:prstClr val="white"/>
                </a:solidFill>
              </a:rPr>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i="1">
                <a:solidFill>
                  <a:prstClr val="white"/>
                </a:solidFill>
              </a:rPr>
              <a:t>Las </a:t>
            </a:r>
            <a:r>
              <a:rPr lang="en-US" sz="700" i="1" err="1">
                <a:solidFill>
                  <a:prstClr val="white"/>
                </a:solidFill>
              </a:rPr>
              <a:t>fuens</a:t>
            </a:r>
            <a:r>
              <a:rPr lang="en-US" sz="700" i="1">
                <a:solidFill>
                  <a:prstClr val="white"/>
                </a:solidFill>
              </a:rPr>
              <a:t> de </a:t>
            </a:r>
            <a:r>
              <a:rPr lang="en-US" sz="700" i="1" err="1">
                <a:solidFill>
                  <a:prstClr val="white"/>
                </a:solidFill>
              </a:rPr>
              <a:t>interacción</a:t>
            </a:r>
            <a:r>
              <a:rPr lang="en-US" sz="700" i="1">
                <a:solidFill>
                  <a:prstClr val="white"/>
                </a:solidFill>
              </a:rPr>
              <a:t> con </a:t>
            </a:r>
            <a:r>
              <a:rPr lang="en-US" sz="700" i="1" err="1">
                <a:solidFill>
                  <a:prstClr val="white"/>
                </a:solidFill>
              </a:rPr>
              <a:t>agentes</a:t>
            </a:r>
            <a:r>
              <a:rPr lang="en-US" sz="700" i="1">
                <a:solidFill>
                  <a:prstClr val="white"/>
                </a:solidFill>
              </a:rPr>
              <a:t> </a:t>
            </a:r>
            <a:r>
              <a:rPr lang="en-US" sz="700" i="1" err="1">
                <a:solidFill>
                  <a:prstClr val="white"/>
                </a:solidFill>
              </a:rPr>
              <a:t>pueden</a:t>
            </a:r>
            <a:r>
              <a:rPr lang="en-US" sz="700" i="1">
                <a:solidFill>
                  <a:prstClr val="white"/>
                </a:solidFill>
              </a:rPr>
              <a:t> ser </a:t>
            </a:r>
            <a:r>
              <a:rPr lang="en-US" sz="700" i="1" err="1">
                <a:solidFill>
                  <a:prstClr val="white"/>
                </a:solidFill>
              </a:rPr>
              <a:t>diversas</a:t>
            </a:r>
            <a:endParaRPr lang="en-US" sz="700" i="1">
              <a:solidFill>
                <a:prstClr val="white"/>
              </a:solidFill>
            </a:endParaRPr>
          </a:p>
        </p:txBody>
      </p:sp>
      <p:sp>
        <p:nvSpPr>
          <p:cNvPr id="14" name="Rectángulo 3174">
            <a:extLst>
              <a:ext uri="{FF2B5EF4-FFF2-40B4-BE49-F238E27FC236}">
                <a16:creationId xmlns:a16="http://schemas.microsoft.com/office/drawing/2014/main" id="{5C2BA279-BBFA-10D5-09E6-3C2E4CE48BAA}"/>
              </a:ext>
            </a:extLst>
          </p:cNvPr>
          <p:cNvSpPr/>
          <p:nvPr/>
        </p:nvSpPr>
        <p:spPr>
          <a:xfrm>
            <a:off x="343315" y="840115"/>
            <a:ext cx="1609258" cy="4571040"/>
          </a:xfrm>
          <a:prstGeom prst="rect">
            <a:avLst/>
          </a:prstGeom>
          <a:solidFill>
            <a:schemeClr val="bg1"/>
          </a:solidFill>
          <a:ln w="12700" cap="flat">
            <a:solidFill>
              <a:srgbClr val="C00000"/>
            </a:solidFill>
            <a:prstDash val="solid"/>
            <a:miter lim="400000"/>
            <a:extLst>
              <a:ext uri="{C807C97D-BFC1-408E-A445-0C87EB9F89A2}">
                <ask:lineSketchStyleProps xmlns:ask="http://schemas.microsoft.com/office/drawing/2018/sketchyshapes">
                  <ask:type>
                    <ask:lineSketchNone/>
                  </ask:type>
                </ask:lineSketchStyleProps>
              </a:ext>
            </a:extLst>
          </a:ln>
          <a:effectLst/>
          <a:sp3d/>
        </p:spPr>
        <p:style>
          <a:lnRef idx="0">
            <a:scrgbClr r="0" g="0" b="0"/>
          </a:lnRef>
          <a:fillRef idx="0">
            <a:scrgbClr r="0" g="0" b="0"/>
          </a:fillRef>
          <a:effectRef idx="0">
            <a:scrgbClr r="0" g="0" b="0"/>
          </a:effectRef>
          <a:fontRef idx="none"/>
        </p:style>
        <p:txBody>
          <a:bodyPr rot="0" spcFirstLastPara="1" vert="horz" wrap="square" lIns="36000" tIns="0" rIns="36000" bIns="0" numCol="1" spcCol="38100" rtlCol="0" anchor="t">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effectLst/>
                <a:uLnTx/>
                <a:uFillTx/>
                <a:ea typeface="Calibri" panose="020F0502020204030204" pitchFamily="34" charset="0"/>
                <a:cs typeface="Calibri" panose="020F0502020204030204" pitchFamily="34" charset="0"/>
                <a:sym typeface="Helvetica Neue Medium"/>
              </a:rPr>
              <a:t>Business Domains</a:t>
            </a:r>
          </a:p>
        </p:txBody>
      </p:sp>
      <p:sp>
        <p:nvSpPr>
          <p:cNvPr id="18" name="Title 6">
            <a:extLst>
              <a:ext uri="{FF2B5EF4-FFF2-40B4-BE49-F238E27FC236}">
                <a16:creationId xmlns:a16="http://schemas.microsoft.com/office/drawing/2014/main" id="{09064EE4-D989-CFCA-A7EB-4FD36F7380E0}"/>
              </a:ext>
            </a:extLst>
          </p:cNvPr>
          <p:cNvSpPr txBox="1">
            <a:spLocks/>
          </p:cNvSpPr>
          <p:nvPr/>
        </p:nvSpPr>
        <p:spPr>
          <a:xfrm>
            <a:off x="143689" y="89916"/>
            <a:ext cx="11470166" cy="5333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noProof="0">
                <a:solidFill>
                  <a:srgbClr val="F14949"/>
                </a:solidFill>
                <a:latin typeface="Santander Headline" panose="020B0504020201020104"/>
              </a:rPr>
              <a:t>Blueprint Agentic Architecture</a:t>
            </a:r>
          </a:p>
        </p:txBody>
      </p:sp>
      <p:pic>
        <p:nvPicPr>
          <p:cNvPr id="20" name="Imagen 2" descr="NTT Data - Red Seguridad">
            <a:extLst>
              <a:ext uri="{FF2B5EF4-FFF2-40B4-BE49-F238E27FC236}">
                <a16:creationId xmlns:a16="http://schemas.microsoft.com/office/drawing/2014/main" id="{98710CC5-D51E-39C9-A507-5C65493B1202}"/>
              </a:ext>
            </a:extLst>
          </p:cNvPr>
          <p:cNvPicPr>
            <a:picLocks noChangeAspect="1"/>
          </p:cNvPicPr>
          <p:nvPr/>
        </p:nvPicPr>
        <p:blipFill>
          <a:blip r:embed="rId3"/>
          <a:stretch>
            <a:fillRect/>
          </a:stretch>
        </p:blipFill>
        <p:spPr>
          <a:xfrm>
            <a:off x="10881313" y="-202669"/>
            <a:ext cx="1166998" cy="847775"/>
          </a:xfrm>
          <a:prstGeom prst="rect">
            <a:avLst/>
          </a:prstGeom>
        </p:spPr>
      </p:pic>
      <p:pic>
        <p:nvPicPr>
          <p:cNvPr id="21" name="Picture 20">
            <a:extLst>
              <a:ext uri="{FF2B5EF4-FFF2-40B4-BE49-F238E27FC236}">
                <a16:creationId xmlns:a16="http://schemas.microsoft.com/office/drawing/2014/main" id="{EFC8CD63-A675-D218-F9E6-9ED270D10868}"/>
              </a:ext>
            </a:extLst>
          </p:cNvPr>
          <p:cNvPicPr>
            <a:picLocks noChangeAspect="1"/>
          </p:cNvPicPr>
          <p:nvPr/>
        </p:nvPicPr>
        <p:blipFill>
          <a:blip r:embed="rId4"/>
          <a:srcRect r="22480"/>
          <a:stretch>
            <a:fillRect/>
          </a:stretch>
        </p:blipFill>
        <p:spPr>
          <a:xfrm>
            <a:off x="9081410" y="32335"/>
            <a:ext cx="1610515" cy="388493"/>
          </a:xfrm>
          <a:prstGeom prst="rect">
            <a:avLst/>
          </a:prstGeom>
        </p:spPr>
      </p:pic>
      <p:sp>
        <p:nvSpPr>
          <p:cNvPr id="1105" name="Rectangle 1029">
            <a:extLst>
              <a:ext uri="{FF2B5EF4-FFF2-40B4-BE49-F238E27FC236}">
                <a16:creationId xmlns:a16="http://schemas.microsoft.com/office/drawing/2014/main" id="{934FE8CC-DB0D-4AA8-060D-B71B8AC64166}"/>
              </a:ext>
            </a:extLst>
          </p:cNvPr>
          <p:cNvSpPr/>
          <p:nvPr/>
        </p:nvSpPr>
        <p:spPr>
          <a:xfrm>
            <a:off x="8138885" y="1413587"/>
            <a:ext cx="3922585" cy="4003302"/>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EC0000"/>
                </a:solidFill>
                <a:effectLst/>
                <a:uLnTx/>
                <a:uFillTx/>
                <a:ea typeface="Calibri" panose="020F0502020204030204" pitchFamily="34" charset="0"/>
                <a:cs typeface="Calibri" panose="020F0502020204030204" pitchFamily="34" charset="0"/>
              </a:rPr>
              <a:t>     </a:t>
            </a:r>
            <a:r>
              <a:rPr kumimoji="0" lang="en-US" sz="1200" b="1" i="0" u="none" strike="noStrike" kern="1200" cap="none" spc="0" normalizeH="0" baseline="0" noProof="0" err="1">
                <a:ln>
                  <a:noFill/>
                </a:ln>
                <a:solidFill>
                  <a:srgbClr val="EC0000"/>
                </a:solidFill>
                <a:effectLst/>
                <a:uLnTx/>
                <a:uFillTx/>
                <a:ea typeface="Calibri" panose="020F0502020204030204" pitchFamily="34" charset="0"/>
                <a:cs typeface="Calibri" panose="020F0502020204030204" pitchFamily="34" charset="0"/>
              </a:rPr>
              <a:t>Capabilites</a:t>
            </a:r>
            <a:endParaRPr kumimoji="0" lang="en-US" sz="1200" b="1" i="0" u="none" strike="noStrike" kern="1200" cap="none" spc="0" normalizeH="0" baseline="0" noProof="0">
              <a:ln>
                <a:noFill/>
              </a:ln>
              <a:solidFill>
                <a:srgbClr val="EC0000"/>
              </a:solidFill>
              <a:effectLst/>
              <a:uLnTx/>
              <a:uFillTx/>
              <a:ea typeface="Calibri" panose="020F0502020204030204" pitchFamily="34" charset="0"/>
              <a:cs typeface="Calibri" panose="020F0502020204030204" pitchFamily="34" charset="0"/>
            </a:endParaRPr>
          </a:p>
        </p:txBody>
      </p:sp>
      <p:sp>
        <p:nvSpPr>
          <p:cNvPr id="1106" name="Rectangle 1029">
            <a:extLst>
              <a:ext uri="{FF2B5EF4-FFF2-40B4-BE49-F238E27FC236}">
                <a16:creationId xmlns:a16="http://schemas.microsoft.com/office/drawing/2014/main" id="{8403337A-B79E-1F62-6895-45F04B27E301}"/>
              </a:ext>
            </a:extLst>
          </p:cNvPr>
          <p:cNvSpPr/>
          <p:nvPr/>
        </p:nvSpPr>
        <p:spPr>
          <a:xfrm>
            <a:off x="2383040" y="606114"/>
            <a:ext cx="5694886" cy="4810775"/>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ea typeface="Calibri" panose="020F0502020204030204" pitchFamily="34" charset="0"/>
                <a:cs typeface="Calibri" panose="020F0502020204030204" pitchFamily="34" charset="0"/>
              </a:rPr>
              <a:t>Agentic Platform – Agency Core</a:t>
            </a:r>
          </a:p>
        </p:txBody>
      </p:sp>
      <p:sp>
        <p:nvSpPr>
          <p:cNvPr id="1107" name="Rectangle 188">
            <a:extLst>
              <a:ext uri="{FF2B5EF4-FFF2-40B4-BE49-F238E27FC236}">
                <a16:creationId xmlns:a16="http://schemas.microsoft.com/office/drawing/2014/main" id="{DA77E2BD-7E85-314E-A962-E5FB678F9E68}"/>
              </a:ext>
            </a:extLst>
          </p:cNvPr>
          <p:cNvSpPr/>
          <p:nvPr/>
        </p:nvSpPr>
        <p:spPr>
          <a:xfrm>
            <a:off x="3253513" y="893089"/>
            <a:ext cx="1488857" cy="2443777"/>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noProof="0">
                <a:solidFill>
                  <a:prstClr val="white"/>
                </a:solidFill>
                <a:ea typeface="Calibri" panose="020F0502020204030204" pitchFamily="34" charset="0"/>
                <a:cs typeface="Calibri" panose="020F0502020204030204" pitchFamily="34" charset="0"/>
              </a:rPr>
              <a:t>Agentic</a:t>
            </a:r>
          </a:p>
        </p:txBody>
      </p:sp>
      <p:sp>
        <p:nvSpPr>
          <p:cNvPr id="1108" name="Rectángulo 3174">
            <a:extLst>
              <a:ext uri="{FF2B5EF4-FFF2-40B4-BE49-F238E27FC236}">
                <a16:creationId xmlns:a16="http://schemas.microsoft.com/office/drawing/2014/main" id="{248FB93E-4902-1A70-DD44-28FEF2670AA5}"/>
              </a:ext>
            </a:extLst>
          </p:cNvPr>
          <p:cNvSpPr/>
          <p:nvPr/>
        </p:nvSpPr>
        <p:spPr>
          <a:xfrm>
            <a:off x="3357144" y="1139514"/>
            <a:ext cx="1343479" cy="2159916"/>
          </a:xfrm>
          <a:prstGeom prst="rect">
            <a:avLst/>
          </a:prstGeom>
          <a:noFill/>
          <a:ln w="12700" cap="flat">
            <a:solidFill>
              <a:schemeClr val="bg1"/>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002A7F"/>
              </a:solidFill>
              <a:effectLst/>
              <a:uLnTx/>
              <a:uFillTx/>
              <a:ea typeface="Noto Serif" panose="02020502060505020204" pitchFamily="18" charset="0"/>
              <a:cs typeface="Noto Serif" panose="02020502060505020204" pitchFamily="18" charset="0"/>
              <a:sym typeface="Helvetica Neue Medium"/>
            </a:endParaRPr>
          </a:p>
        </p:txBody>
      </p:sp>
      <p:sp>
        <p:nvSpPr>
          <p:cNvPr id="1109" name="Rectángulo 22">
            <a:extLst>
              <a:ext uri="{FF2B5EF4-FFF2-40B4-BE49-F238E27FC236}">
                <a16:creationId xmlns:a16="http://schemas.microsoft.com/office/drawing/2014/main" id="{3EB9963A-8E65-1AF7-C18A-F7A1BEC72970}"/>
              </a:ext>
            </a:extLst>
          </p:cNvPr>
          <p:cNvSpPr/>
          <p:nvPr/>
        </p:nvSpPr>
        <p:spPr>
          <a:xfrm>
            <a:off x="8199622" y="1706638"/>
            <a:ext cx="3773302" cy="3623512"/>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25400" rIns="25400" bIns="25400" numCol="1" spcCol="38100" rtlCol="0" anchor="t">
            <a:no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r>
              <a:rPr lang="en-US" sz="1100" b="1" noProof="0">
                <a:solidFill>
                  <a:prstClr val="white"/>
                </a:solidFill>
                <a:ea typeface="Calibri" panose="020F0502020204030204" pitchFamily="34" charset="0"/>
                <a:cs typeface="Calibri" panose="020F0502020204030204" pitchFamily="34" charset="0"/>
                <a:sym typeface="Helvetica Neue Medium"/>
              </a:rPr>
              <a:t>Santander Business Domains</a:t>
            </a:r>
          </a:p>
        </p:txBody>
      </p:sp>
      <p:sp>
        <p:nvSpPr>
          <p:cNvPr id="1111" name="Rectangle 1110">
            <a:extLst>
              <a:ext uri="{FF2B5EF4-FFF2-40B4-BE49-F238E27FC236}">
                <a16:creationId xmlns:a16="http://schemas.microsoft.com/office/drawing/2014/main" id="{8D2C0D9C-67B0-56F5-C6B1-A72B4512401E}"/>
              </a:ext>
            </a:extLst>
          </p:cNvPr>
          <p:cNvSpPr/>
          <p:nvPr/>
        </p:nvSpPr>
        <p:spPr>
          <a:xfrm>
            <a:off x="502587" y="2314600"/>
            <a:ext cx="1260000" cy="1928612"/>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noProof="0">
                <a:solidFill>
                  <a:prstClr val="white"/>
                </a:solidFill>
                <a:ea typeface="Calibri" panose="020F0502020204030204" pitchFamily="34" charset="0"/>
                <a:cs typeface="Calibri" panose="020F0502020204030204" pitchFamily="34" charset="0"/>
              </a:rPr>
              <a:t>Flows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100" b="1" noProof="0">
              <a:solidFill>
                <a:prstClr val="white"/>
              </a:solidFill>
              <a:ea typeface="Calibri" panose="020F0502020204030204" pitchFamily="34" charset="0"/>
              <a:cs typeface="Calibri" panose="020F0502020204030204" pitchFamily="34" charset="0"/>
            </a:endParaRPr>
          </a:p>
          <a:p>
            <a:pPr algn="ctr">
              <a:defRPr/>
            </a:pPr>
            <a:r>
              <a:rPr lang="en-US" sz="700" i="1" noProof="0">
                <a:solidFill>
                  <a:prstClr val="white"/>
                </a:solidFill>
              </a:rPr>
              <a:t>Real-world enterprise processes —such as card dispute reconciliation, contract compliance review, or wealth management— require persistent agents capable of multi-step planning, tool use, and asynchronous execution.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ea typeface="+mn-ea"/>
              <a:cs typeface="+mn-cs"/>
            </a:endParaRPr>
          </a:p>
        </p:txBody>
      </p:sp>
      <p:sp>
        <p:nvSpPr>
          <p:cNvPr id="1112" name="Rectangle 188">
            <a:extLst>
              <a:ext uri="{FF2B5EF4-FFF2-40B4-BE49-F238E27FC236}">
                <a16:creationId xmlns:a16="http://schemas.microsoft.com/office/drawing/2014/main" id="{4DC4AA3B-A12D-9B2A-0295-ED28F81B9BFF}"/>
              </a:ext>
            </a:extLst>
          </p:cNvPr>
          <p:cNvSpPr/>
          <p:nvPr/>
        </p:nvSpPr>
        <p:spPr>
          <a:xfrm>
            <a:off x="502587" y="4280246"/>
            <a:ext cx="1260000" cy="1064689"/>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noProof="0">
                <a:solidFill>
                  <a:prstClr val="white"/>
                </a:solidFill>
                <a:ea typeface="Calibri" panose="020F0502020204030204" pitchFamily="34" charset="0"/>
                <a:cs typeface="Calibri" panose="020F0502020204030204" pitchFamily="34" charset="0"/>
              </a:rPr>
              <a:t>Business Apps</a:t>
            </a:r>
          </a:p>
        </p:txBody>
      </p:sp>
      <p:sp>
        <p:nvSpPr>
          <p:cNvPr id="1147" name="Rectangle 1029">
            <a:extLst>
              <a:ext uri="{FF2B5EF4-FFF2-40B4-BE49-F238E27FC236}">
                <a16:creationId xmlns:a16="http://schemas.microsoft.com/office/drawing/2014/main" id="{D334BFEC-3795-C6B3-31EA-8DBFAAED4803}"/>
              </a:ext>
            </a:extLst>
          </p:cNvPr>
          <p:cNvSpPr/>
          <p:nvPr/>
        </p:nvSpPr>
        <p:spPr>
          <a:xfrm>
            <a:off x="82906" y="5488832"/>
            <a:ext cx="11978564" cy="1172957"/>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C0000"/>
                </a:solidFill>
                <a:effectLst/>
                <a:uLnTx/>
                <a:uFillTx/>
                <a:ea typeface="Calibri" panose="020F0502020204030204" pitchFamily="34" charset="0"/>
                <a:cs typeface="Calibri" panose="020F0502020204030204" pitchFamily="34" charset="0"/>
              </a:rPr>
              <a:t>      Platform Operation &amp; </a:t>
            </a:r>
            <a:r>
              <a:rPr kumimoji="0" lang="en-US" sz="1050" b="1" i="0" u="none" strike="noStrike" kern="1200" cap="none" spc="0" normalizeH="0" baseline="0" noProof="0" err="1">
                <a:ln>
                  <a:noFill/>
                </a:ln>
                <a:solidFill>
                  <a:srgbClr val="EC0000"/>
                </a:solidFill>
                <a:effectLst/>
                <a:uLnTx/>
                <a:uFillTx/>
                <a:ea typeface="Calibri" panose="020F0502020204030204" pitchFamily="34" charset="0"/>
                <a:cs typeface="Calibri" panose="020F0502020204030204" pitchFamily="34" charset="0"/>
              </a:rPr>
              <a:t>LLMOps</a:t>
            </a:r>
            <a:endParaRPr kumimoji="0" lang="en-US" sz="1050" b="1" i="0" u="none" strike="noStrike" kern="1200" cap="none" spc="0" normalizeH="0" baseline="0" noProof="0">
              <a:ln>
                <a:noFill/>
              </a:ln>
              <a:solidFill>
                <a:srgbClr val="EC0000"/>
              </a:solidFill>
              <a:effectLst/>
              <a:uLnTx/>
              <a:uFillTx/>
              <a:ea typeface="Calibri" panose="020F0502020204030204" pitchFamily="34" charset="0"/>
              <a:cs typeface="Calibri" panose="020F0502020204030204" pitchFamily="34" charset="0"/>
            </a:endParaRPr>
          </a:p>
          <a:p>
            <a:pPr>
              <a:defRPr/>
            </a:pPr>
            <a:r>
              <a:rPr lang="en-US" sz="800" i="1" noProof="0">
                <a:solidFill>
                  <a:schemeClr val="tx1"/>
                </a:solidFill>
              </a:rPr>
              <a:t>       It ensures the life cycle, quality, cost control, traceability and that the computing remains under total control of Santander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1148" name="Rectangle 188">
            <a:extLst>
              <a:ext uri="{FF2B5EF4-FFF2-40B4-BE49-F238E27FC236}">
                <a16:creationId xmlns:a16="http://schemas.microsoft.com/office/drawing/2014/main" id="{80F956C8-D347-31DC-20DE-20B840A3CF53}"/>
              </a:ext>
            </a:extLst>
          </p:cNvPr>
          <p:cNvSpPr/>
          <p:nvPr/>
        </p:nvSpPr>
        <p:spPr>
          <a:xfrm>
            <a:off x="502587" y="952469"/>
            <a:ext cx="1260000" cy="396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0" rtlCol="0" anchor="ctr"/>
          <a:lstStyle/>
          <a:p>
            <a:pPr algn="ctr">
              <a:defRPr/>
            </a:pPr>
            <a:r>
              <a:rPr lang="en-US" sz="1100" b="1" noProof="0">
                <a:solidFill>
                  <a:prstClr val="white"/>
                </a:solidFill>
                <a:ea typeface="Calibri" panose="020F0502020204030204" pitchFamily="34" charset="0"/>
                <a:cs typeface="Calibri" panose="020F0502020204030204" pitchFamily="34" charset="0"/>
              </a:rPr>
              <a:t>Digital Channels</a:t>
            </a:r>
          </a:p>
          <a:p>
            <a:pPr algn="ctr">
              <a:defRPr/>
            </a:pPr>
            <a:r>
              <a:rPr lang="en-US" sz="700" i="1" noProof="0">
                <a:solidFill>
                  <a:prstClr val="white"/>
                </a:solidFill>
              </a:rPr>
              <a:t>Web  / Mobile / Chat</a:t>
            </a:r>
          </a:p>
        </p:txBody>
      </p:sp>
      <p:sp>
        <p:nvSpPr>
          <p:cNvPr id="1150" name="Rectangle 188">
            <a:extLst>
              <a:ext uri="{FF2B5EF4-FFF2-40B4-BE49-F238E27FC236}">
                <a16:creationId xmlns:a16="http://schemas.microsoft.com/office/drawing/2014/main" id="{D4D64B1B-A39E-4860-4D01-057ACC77FECC}"/>
              </a:ext>
            </a:extLst>
          </p:cNvPr>
          <p:cNvSpPr/>
          <p:nvPr/>
        </p:nvSpPr>
        <p:spPr>
          <a:xfrm>
            <a:off x="2460940" y="893089"/>
            <a:ext cx="744097" cy="4464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Agentic Integration Layer</a:t>
            </a:r>
          </a:p>
        </p:txBody>
      </p:sp>
      <p:sp>
        <p:nvSpPr>
          <p:cNvPr id="1151" name="TextBox 151">
            <a:extLst>
              <a:ext uri="{FF2B5EF4-FFF2-40B4-BE49-F238E27FC236}">
                <a16:creationId xmlns:a16="http://schemas.microsoft.com/office/drawing/2014/main" id="{16A41EE2-19E6-E99E-3DFF-7FF3784E7E1E}"/>
              </a:ext>
            </a:extLst>
          </p:cNvPr>
          <p:cNvSpPr txBox="1"/>
          <p:nvPr/>
        </p:nvSpPr>
        <p:spPr>
          <a:xfrm>
            <a:off x="2432350" y="2080162"/>
            <a:ext cx="816814" cy="8463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700" b="0" i="1" u="none" strike="noStrike" kern="1200" cap="none" spc="0" normalizeH="0" baseline="0" noProof="0">
                <a:ln>
                  <a:noFill/>
                </a:ln>
                <a:solidFill>
                  <a:prstClr val="white"/>
                </a:solidFill>
                <a:effectLst/>
                <a:uLnTx/>
                <a:uFillTx/>
                <a:ea typeface="+mn-ea"/>
                <a:cs typeface="+mn-cs"/>
              </a:rPr>
              <a:t>Single point of entry where the user interacts with "Co-pilots" who understand the context of the business.</a:t>
            </a:r>
            <a:endParaRPr kumimoji="0" lang="en-US" sz="800" b="0" i="1" u="none" strike="noStrike" kern="1200" cap="none" spc="0" normalizeH="0" baseline="0" noProof="0">
              <a:ln>
                <a:noFill/>
              </a:ln>
              <a:solidFill>
                <a:prstClr val="white"/>
              </a:solidFill>
              <a:effectLst/>
              <a:uLnTx/>
              <a:uFillTx/>
              <a:ea typeface="+mn-ea"/>
              <a:cs typeface="+mn-cs"/>
            </a:endParaRPr>
          </a:p>
        </p:txBody>
      </p:sp>
      <p:sp>
        <p:nvSpPr>
          <p:cNvPr id="1152" name="Rectangle 1023">
            <a:extLst>
              <a:ext uri="{FF2B5EF4-FFF2-40B4-BE49-F238E27FC236}">
                <a16:creationId xmlns:a16="http://schemas.microsoft.com/office/drawing/2014/main" id="{0D400FDA-9C54-2C56-6995-F7EADF64D667}"/>
              </a:ext>
            </a:extLst>
          </p:cNvPr>
          <p:cNvSpPr/>
          <p:nvPr/>
        </p:nvSpPr>
        <p:spPr>
          <a:xfrm>
            <a:off x="658865" y="5869893"/>
            <a:ext cx="2628000" cy="721682"/>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noProof="0">
                <a:solidFill>
                  <a:prstClr val="white"/>
                </a:solidFill>
                <a:ea typeface="Calibri" panose="020F0502020204030204" pitchFamily="34" charset="0"/>
                <a:cs typeface="Calibri" panose="020F0502020204030204" pitchFamily="34" charset="0"/>
              </a:rPr>
              <a:t>Sovereignty and Portability</a:t>
            </a:r>
          </a:p>
          <a:p>
            <a:pPr algn="ctr">
              <a:defRPr/>
            </a:pPr>
            <a:endParaRPr lang="en-US" sz="800" i="1" noProof="0">
              <a:solidFill>
                <a:prstClr val="white"/>
              </a:solidFill>
            </a:endParaRPr>
          </a:p>
          <a:p>
            <a:pPr algn="ctr">
              <a:defRPr/>
            </a:pPr>
            <a:r>
              <a:rPr lang="en-US" sz="800" i="1" noProof="0">
                <a:solidFill>
                  <a:prstClr val="white"/>
                </a:solidFill>
              </a:rPr>
              <a:t>EKS/AKS/On-prem &amp; Cloud Native deployment. Auto-Scaling Platform (</a:t>
            </a:r>
            <a:r>
              <a:rPr lang="en-US" sz="800" i="1" noProof="0" err="1">
                <a:solidFill>
                  <a:prstClr val="white"/>
                </a:solidFill>
              </a:rPr>
              <a:t>IaaC</a:t>
            </a:r>
            <a:r>
              <a:rPr lang="en-US" sz="800" i="1" noProof="0">
                <a:solidFill>
                  <a:prstClr val="white"/>
                </a:solidFill>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ea typeface="+mn-ea"/>
              <a:cs typeface="+mn-cs"/>
            </a:endParaRPr>
          </a:p>
        </p:txBody>
      </p:sp>
      <p:sp>
        <p:nvSpPr>
          <p:cNvPr id="1154" name="Rectángulo 3174">
            <a:extLst>
              <a:ext uri="{FF2B5EF4-FFF2-40B4-BE49-F238E27FC236}">
                <a16:creationId xmlns:a16="http://schemas.microsoft.com/office/drawing/2014/main" id="{D4794964-F133-68BC-A9B6-CFC5D3DC03E8}"/>
              </a:ext>
            </a:extLst>
          </p:cNvPr>
          <p:cNvSpPr/>
          <p:nvPr/>
        </p:nvSpPr>
        <p:spPr>
          <a:xfrm>
            <a:off x="3401272" y="1150355"/>
            <a:ext cx="1250917" cy="2105090"/>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ea typeface="Calibri" panose="020F0502020204030204" pitchFamily="34" charset="0"/>
                <a:cs typeface="Calibri" panose="020F0502020204030204" pitchFamily="34" charset="0"/>
                <a:sym typeface="Helvetica Neue Medium"/>
              </a:rPr>
              <a:t>Framework</a:t>
            </a:r>
          </a:p>
        </p:txBody>
      </p:sp>
      <p:sp>
        <p:nvSpPr>
          <p:cNvPr id="1155" name="Rectangle 188">
            <a:extLst>
              <a:ext uri="{FF2B5EF4-FFF2-40B4-BE49-F238E27FC236}">
                <a16:creationId xmlns:a16="http://schemas.microsoft.com/office/drawing/2014/main" id="{DA58A6E7-E06A-2A01-CEF9-08C59FEF1F01}"/>
              </a:ext>
            </a:extLst>
          </p:cNvPr>
          <p:cNvSpPr/>
          <p:nvPr/>
        </p:nvSpPr>
        <p:spPr>
          <a:xfrm>
            <a:off x="3282937" y="3386125"/>
            <a:ext cx="3229656" cy="1970964"/>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Cognitive Gateway &amp; Trust Layer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noProof="0">
                <a:solidFill>
                  <a:prstClr val="white"/>
                </a:solidFill>
              </a:rPr>
              <a:t>A</a:t>
            </a:r>
            <a:r>
              <a:rPr kumimoji="0" lang="en-US" sz="600" b="0" i="0" u="none" strike="noStrike" kern="1200" cap="none" spc="0" normalizeH="0" baseline="0" noProof="0">
                <a:ln>
                  <a:noFill/>
                </a:ln>
                <a:solidFill>
                  <a:prstClr val="white"/>
                </a:solidFill>
                <a:effectLst/>
                <a:uLnTx/>
                <a:uFillTx/>
                <a:ea typeface="+mn-ea"/>
                <a:cs typeface="+mn-cs"/>
              </a:rPr>
              <a:t>ny decision goes through here</a:t>
            </a:r>
            <a:endParaRPr kumimoji="0" lang="en-US" sz="6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endParaRPr>
          </a:p>
        </p:txBody>
      </p:sp>
      <p:pic>
        <p:nvPicPr>
          <p:cNvPr id="1157" name="Imagem 12" descr="Ícone&#10;&#10;Descrição gerada automaticamente">
            <a:extLst>
              <a:ext uri="{FF2B5EF4-FFF2-40B4-BE49-F238E27FC236}">
                <a16:creationId xmlns:a16="http://schemas.microsoft.com/office/drawing/2014/main" id="{99272271-1E9F-3E38-3C84-5B511DA984C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3357145" y="864200"/>
            <a:ext cx="301506" cy="340191"/>
          </a:xfrm>
          <a:prstGeom prst="rect">
            <a:avLst/>
          </a:prstGeom>
        </p:spPr>
      </p:pic>
      <p:sp>
        <p:nvSpPr>
          <p:cNvPr id="1158" name="Rectangle 188">
            <a:extLst>
              <a:ext uri="{FF2B5EF4-FFF2-40B4-BE49-F238E27FC236}">
                <a16:creationId xmlns:a16="http://schemas.microsoft.com/office/drawing/2014/main" id="{E11A39DA-5659-D284-11A1-695CCC4FC373}"/>
              </a:ext>
            </a:extLst>
          </p:cNvPr>
          <p:cNvSpPr/>
          <p:nvPr/>
        </p:nvSpPr>
        <p:spPr>
          <a:xfrm>
            <a:off x="502587" y="1413587"/>
            <a:ext cx="1260000" cy="396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0" rtlCol="0" anchor="ctr"/>
          <a:lstStyle/>
          <a:p>
            <a:pPr marR="0" lvl="0" indent="0" algn="ctr" fontAlgn="auto">
              <a:lnSpc>
                <a:spcPct val="100000"/>
              </a:lnSpc>
              <a:spcBef>
                <a:spcPts val="0"/>
              </a:spcBef>
              <a:spcAft>
                <a:spcPts val="0"/>
              </a:spcAft>
              <a:buClrTx/>
              <a:buSzTx/>
              <a:buFontTx/>
              <a:buNone/>
              <a:tabLst/>
              <a:defRPr/>
            </a:pPr>
            <a:r>
              <a:rPr lang="en-US" sz="1100" b="1" noProof="0">
                <a:solidFill>
                  <a:prstClr val="white"/>
                </a:solidFill>
                <a:ea typeface="Calibri" panose="020F0502020204030204" pitchFamily="34" charset="0"/>
                <a:cs typeface="Calibri" panose="020F0502020204030204" pitchFamily="34" charset="0"/>
              </a:rPr>
              <a:t>Assisted Channels</a:t>
            </a:r>
          </a:p>
          <a:p>
            <a:pPr algn="ctr">
              <a:defRPr/>
            </a:pPr>
            <a:r>
              <a:rPr lang="en-US" sz="700" i="1" noProof="0">
                <a:solidFill>
                  <a:prstClr val="white"/>
                </a:solidFill>
              </a:rPr>
              <a:t>Contact Center / Branch</a:t>
            </a:r>
          </a:p>
        </p:txBody>
      </p:sp>
      <p:sp>
        <p:nvSpPr>
          <p:cNvPr id="1159" name="Rectangle 188">
            <a:extLst>
              <a:ext uri="{FF2B5EF4-FFF2-40B4-BE49-F238E27FC236}">
                <a16:creationId xmlns:a16="http://schemas.microsoft.com/office/drawing/2014/main" id="{8B8C2FD3-B2CB-51DE-9875-6BA765367CEF}"/>
              </a:ext>
            </a:extLst>
          </p:cNvPr>
          <p:cNvSpPr/>
          <p:nvPr/>
        </p:nvSpPr>
        <p:spPr>
          <a:xfrm>
            <a:off x="502587" y="1868600"/>
            <a:ext cx="1260000" cy="396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1100" b="1" noProof="0">
                <a:solidFill>
                  <a:prstClr val="white"/>
                </a:solidFill>
                <a:ea typeface="Calibri" panose="020F0502020204030204" pitchFamily="34" charset="0"/>
                <a:cs typeface="Calibri" panose="020F0502020204030204" pitchFamily="34" charset="0"/>
              </a:rPr>
              <a:t>Corporate Apps</a:t>
            </a:r>
          </a:p>
        </p:txBody>
      </p:sp>
      <p:sp>
        <p:nvSpPr>
          <p:cNvPr id="1168" name="Rectangle 1023">
            <a:extLst>
              <a:ext uri="{FF2B5EF4-FFF2-40B4-BE49-F238E27FC236}">
                <a16:creationId xmlns:a16="http://schemas.microsoft.com/office/drawing/2014/main" id="{13D40023-556B-F897-B0A0-0E0192C913FC}"/>
              </a:ext>
            </a:extLst>
          </p:cNvPr>
          <p:cNvSpPr/>
          <p:nvPr/>
        </p:nvSpPr>
        <p:spPr>
          <a:xfrm>
            <a:off x="3571259" y="1838353"/>
            <a:ext cx="1044000" cy="2337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Multi-Agents</a:t>
            </a:r>
          </a:p>
        </p:txBody>
      </p:sp>
      <p:sp>
        <p:nvSpPr>
          <p:cNvPr id="1169" name="Rectangle 1023">
            <a:extLst>
              <a:ext uri="{FF2B5EF4-FFF2-40B4-BE49-F238E27FC236}">
                <a16:creationId xmlns:a16="http://schemas.microsoft.com/office/drawing/2014/main" id="{251F5C46-B28D-6C38-6923-1936A8B0DD73}"/>
              </a:ext>
            </a:extLst>
          </p:cNvPr>
          <p:cNvSpPr/>
          <p:nvPr/>
        </p:nvSpPr>
        <p:spPr>
          <a:xfrm>
            <a:off x="3571259" y="2132427"/>
            <a:ext cx="1044000" cy="3275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1" noProof="0">
                <a:solidFill>
                  <a:prstClr val="black"/>
                </a:solidFill>
              </a:rPr>
              <a:t>Blackboard</a:t>
            </a:r>
          </a:p>
          <a:p>
            <a:pPr lvl="0" algn="ctr">
              <a:defRPr/>
            </a:pPr>
            <a:r>
              <a:rPr lang="en-US" sz="600" noProof="0">
                <a:solidFill>
                  <a:prstClr val="black"/>
                </a:solidFill>
                <a:ea typeface="Calibri" panose="020F0502020204030204" pitchFamily="34" charset="0"/>
                <a:cs typeface="Calibri" panose="020F0502020204030204" pitchFamily="34" charset="0"/>
              </a:rPr>
              <a:t>Shared memory space for Multi-Agent collaboration.</a:t>
            </a:r>
          </a:p>
        </p:txBody>
      </p:sp>
      <p:sp>
        <p:nvSpPr>
          <p:cNvPr id="1170" name="Rectangle 1023">
            <a:extLst>
              <a:ext uri="{FF2B5EF4-FFF2-40B4-BE49-F238E27FC236}">
                <a16:creationId xmlns:a16="http://schemas.microsoft.com/office/drawing/2014/main" id="{520E53E0-281C-C24A-6E1B-9C2D48667C24}"/>
              </a:ext>
            </a:extLst>
          </p:cNvPr>
          <p:cNvSpPr/>
          <p:nvPr/>
        </p:nvSpPr>
        <p:spPr>
          <a:xfrm>
            <a:off x="3571259" y="2520307"/>
            <a:ext cx="1044000" cy="2427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Agent Evaluation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noProof="0">
                <a:solidFill>
                  <a:prstClr val="black"/>
                </a:solidFill>
                <a:ea typeface="Calibri" panose="020F0502020204030204" pitchFamily="34" charset="0"/>
                <a:cs typeface="Calibri" panose="020F0502020204030204" pitchFamily="34" charset="0"/>
              </a:rPr>
              <a:t>Feedback/QA.</a:t>
            </a:r>
          </a:p>
        </p:txBody>
      </p:sp>
      <p:sp>
        <p:nvSpPr>
          <p:cNvPr id="1171" name="Rectangle 1023">
            <a:extLst>
              <a:ext uri="{FF2B5EF4-FFF2-40B4-BE49-F238E27FC236}">
                <a16:creationId xmlns:a16="http://schemas.microsoft.com/office/drawing/2014/main" id="{95A20CED-14A8-161D-C6FA-B2F5FE35C768}"/>
              </a:ext>
            </a:extLst>
          </p:cNvPr>
          <p:cNvSpPr/>
          <p:nvPr/>
        </p:nvSpPr>
        <p:spPr>
          <a:xfrm>
            <a:off x="3571259" y="1188093"/>
            <a:ext cx="1044000" cy="3209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Agent Gateway</a:t>
            </a:r>
          </a:p>
          <a:p>
            <a:pPr algn="ctr">
              <a:defRPr/>
            </a:pPr>
            <a:r>
              <a:rPr lang="en-US" sz="600" noProof="0">
                <a:solidFill>
                  <a:prstClr val="black"/>
                </a:solidFill>
                <a:ea typeface="Calibri" panose="020F0502020204030204" pitchFamily="34" charset="0"/>
                <a:cs typeface="Calibri" panose="020F0502020204030204" pitchFamily="34" charset="0"/>
              </a:rPr>
              <a:t>Unified Entry Point for Orchestration.</a:t>
            </a:r>
          </a:p>
        </p:txBody>
      </p:sp>
      <p:sp>
        <p:nvSpPr>
          <p:cNvPr id="1172" name="Rectangle 1023">
            <a:extLst>
              <a:ext uri="{FF2B5EF4-FFF2-40B4-BE49-F238E27FC236}">
                <a16:creationId xmlns:a16="http://schemas.microsoft.com/office/drawing/2014/main" id="{07FFEAF2-FCBA-0D6A-F178-2144EB98D721}"/>
              </a:ext>
            </a:extLst>
          </p:cNvPr>
          <p:cNvSpPr/>
          <p:nvPr/>
        </p:nvSpPr>
        <p:spPr>
          <a:xfrm>
            <a:off x="3571259" y="1569364"/>
            <a:ext cx="1044000" cy="20867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Agent Coordination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noProof="0">
                <a:solidFill>
                  <a:prstClr val="black"/>
                </a:solidFill>
                <a:ea typeface="Calibri" panose="020F0502020204030204" pitchFamily="34" charset="0"/>
                <a:cs typeface="Calibri" panose="020F0502020204030204" pitchFamily="34" charset="0"/>
              </a:rPr>
              <a:t>Planning configuration.</a:t>
            </a:r>
          </a:p>
        </p:txBody>
      </p:sp>
      <p:sp>
        <p:nvSpPr>
          <p:cNvPr id="1173" name="Rectangle 1023">
            <a:extLst>
              <a:ext uri="{FF2B5EF4-FFF2-40B4-BE49-F238E27FC236}">
                <a16:creationId xmlns:a16="http://schemas.microsoft.com/office/drawing/2014/main" id="{7E8B6212-147B-EA27-F4AE-1830703EFC7D}"/>
              </a:ext>
            </a:extLst>
          </p:cNvPr>
          <p:cNvSpPr/>
          <p:nvPr/>
        </p:nvSpPr>
        <p:spPr>
          <a:xfrm>
            <a:off x="3479288" y="5869893"/>
            <a:ext cx="2628000" cy="721682"/>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0" algn="ctr">
              <a:defRPr/>
            </a:pPr>
            <a:r>
              <a:rPr lang="en-US" sz="1100" b="1" noProof="0">
                <a:solidFill>
                  <a:prstClr val="white"/>
                </a:solidFill>
                <a:ea typeface="Calibri" panose="020F0502020204030204" pitchFamily="34" charset="0"/>
                <a:cs typeface="Calibri" panose="020F0502020204030204" pitchFamily="34" charset="0"/>
              </a:rPr>
              <a:t>Resilience &amp; </a:t>
            </a:r>
            <a:r>
              <a:rPr lang="en-US" sz="1100" b="1" noProof="0" err="1">
                <a:solidFill>
                  <a:prstClr val="white"/>
                </a:solidFill>
                <a:ea typeface="Calibri" panose="020F0502020204030204" pitchFamily="34" charset="0"/>
                <a:cs typeface="Calibri" panose="020F0502020204030204" pitchFamily="34" charset="0"/>
              </a:rPr>
              <a:t>LLMOps</a:t>
            </a:r>
            <a:endParaRPr lang="en-US" sz="1100" b="1" noProof="0">
              <a:solidFill>
                <a:prstClr val="white"/>
              </a:solidFill>
              <a:ea typeface="Calibri" panose="020F0502020204030204" pitchFamily="34" charset="0"/>
              <a:cs typeface="Calibri" panose="020F0502020204030204" pitchFamily="34" charset="0"/>
            </a:endParaRPr>
          </a:p>
          <a:p>
            <a:pPr lvl="0" algn="ctr">
              <a:defRPr/>
            </a:pPr>
            <a:endParaRPr lang="en-US" sz="800" b="1" noProof="0">
              <a:solidFill>
                <a:schemeClr val="bg1"/>
              </a:solidFill>
            </a:endParaRPr>
          </a:p>
          <a:p>
            <a:pPr algn="ctr">
              <a:defRPr/>
            </a:pPr>
            <a:r>
              <a:rPr lang="en-US" sz="800" i="1" noProof="0">
                <a:solidFill>
                  <a:prstClr val="white"/>
                </a:solidFill>
              </a:rPr>
              <a:t>Prompt Registry (Git-based), CI/CD Evaluation, Release Manager, Blue/Green Deployment, </a:t>
            </a:r>
            <a:r>
              <a:rPr lang="en-US" sz="800" i="1" noProof="0" err="1">
                <a:solidFill>
                  <a:prstClr val="white"/>
                </a:solidFill>
              </a:rPr>
              <a:t>Roolback</a:t>
            </a:r>
            <a:r>
              <a:rPr lang="en-US" sz="800" i="1" noProof="0">
                <a:solidFill>
                  <a:prstClr val="white"/>
                </a:solidFill>
              </a:rPr>
              <a:t>. Ensures operational continuity </a:t>
            </a:r>
          </a:p>
          <a:p>
            <a:pPr lvl="0" algn="ctr">
              <a:defRPr/>
            </a:pPr>
            <a:endParaRPr kumimoji="0" lang="en-US" sz="1100" b="1" i="0" u="none" strike="noStrike" kern="1200" cap="none" spc="0" normalizeH="0" baseline="0" noProof="0">
              <a:ln>
                <a:noFill/>
              </a:ln>
              <a:solidFill>
                <a:prstClr val="white"/>
              </a:solidFill>
              <a:effectLst/>
              <a:uLnTx/>
              <a:uFillTx/>
              <a:ea typeface="+mn-ea"/>
              <a:cs typeface="+mn-cs"/>
            </a:endParaRPr>
          </a:p>
        </p:txBody>
      </p:sp>
      <p:sp>
        <p:nvSpPr>
          <p:cNvPr id="1174" name="Rectangle 1023">
            <a:extLst>
              <a:ext uri="{FF2B5EF4-FFF2-40B4-BE49-F238E27FC236}">
                <a16:creationId xmlns:a16="http://schemas.microsoft.com/office/drawing/2014/main" id="{1C454742-B96D-C78D-6728-D4579F66BA26}"/>
              </a:ext>
            </a:extLst>
          </p:cNvPr>
          <p:cNvSpPr/>
          <p:nvPr/>
        </p:nvSpPr>
        <p:spPr>
          <a:xfrm>
            <a:off x="6299711" y="5869893"/>
            <a:ext cx="2628000" cy="721682"/>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noProof="0">
                <a:solidFill>
                  <a:prstClr val="white"/>
                </a:solidFill>
                <a:ea typeface="Calibri" panose="020F0502020204030204" pitchFamily="34" charset="0"/>
                <a:cs typeface="Calibri" panose="020F0502020204030204" pitchFamily="34" charset="0"/>
              </a:rPr>
              <a:t>End-to-End Observability</a:t>
            </a:r>
          </a:p>
          <a:p>
            <a:pPr algn="ctr"/>
            <a:endParaRPr lang="en-US" sz="800" b="1" noProof="0">
              <a:solidFill>
                <a:schemeClr val="bg1"/>
              </a:solidFill>
            </a:endParaRPr>
          </a:p>
          <a:p>
            <a:pPr algn="ctr"/>
            <a:r>
              <a:rPr lang="en-US" sz="800" i="1" noProof="0">
                <a:solidFill>
                  <a:prstClr val="white"/>
                </a:solidFill>
              </a:rPr>
              <a:t>Traces/Cost/Risk (</a:t>
            </a:r>
            <a:r>
              <a:rPr lang="en-US" sz="800" i="1" noProof="0" err="1">
                <a:solidFill>
                  <a:prstClr val="white"/>
                </a:solidFill>
              </a:rPr>
              <a:t>OpenTelemetry</a:t>
            </a:r>
            <a:r>
              <a:rPr lang="en-US" sz="800" i="1" noProof="0">
                <a:solidFill>
                  <a:prstClr val="white"/>
                </a:solidFill>
              </a:rPr>
              <a:t>/Jaeger), FinOps, Performance Metrics</a:t>
            </a:r>
          </a:p>
          <a:p>
            <a:pPr algn="ctr"/>
            <a:endParaRPr lang="en-US" sz="800" b="1" noProof="0">
              <a:solidFill>
                <a:schemeClr val="bg1"/>
              </a:solidFill>
            </a:endParaRPr>
          </a:p>
        </p:txBody>
      </p:sp>
      <p:sp>
        <p:nvSpPr>
          <p:cNvPr id="1175" name="Rectangle 188">
            <a:extLst>
              <a:ext uri="{FF2B5EF4-FFF2-40B4-BE49-F238E27FC236}">
                <a16:creationId xmlns:a16="http://schemas.microsoft.com/office/drawing/2014/main" id="{FB3670A8-A780-B7C1-EAAE-702F56EF69EC}"/>
              </a:ext>
            </a:extLst>
          </p:cNvPr>
          <p:cNvSpPr/>
          <p:nvPr/>
        </p:nvSpPr>
        <p:spPr>
          <a:xfrm>
            <a:off x="6574827" y="893089"/>
            <a:ext cx="1419867" cy="4464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noProof="0">
                <a:solidFill>
                  <a:prstClr val="white"/>
                </a:solidFill>
                <a:ea typeface="Calibri" panose="020F0502020204030204" pitchFamily="34" charset="0"/>
                <a:cs typeface="Calibri" panose="020F0502020204030204" pitchFamily="34" charset="0"/>
              </a:rPr>
              <a:t>Interoperability &amp; Control Layer</a:t>
            </a:r>
            <a:endParaRPr kumimoji="0" lang="en-US" sz="11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err="1">
                <a:ln>
                  <a:noFill/>
                </a:ln>
                <a:solidFill>
                  <a:prstClr val="white"/>
                </a:solidFill>
                <a:effectLst/>
                <a:uLnTx/>
                <a:uFillTx/>
                <a:ea typeface="+mn-ea"/>
                <a:cs typeface="+mn-cs"/>
              </a:rPr>
              <a:t>Standarizes</a:t>
            </a:r>
            <a:r>
              <a:rPr kumimoji="0" lang="en-US" sz="600" b="0" i="0" u="none" strike="noStrike" kern="1200" cap="none" spc="0" normalizeH="0" baseline="0" noProof="0">
                <a:ln>
                  <a:noFill/>
                </a:ln>
                <a:solidFill>
                  <a:prstClr val="white"/>
                </a:solidFill>
                <a:effectLst/>
                <a:uLnTx/>
                <a:uFillTx/>
                <a:ea typeface="+mn-ea"/>
                <a:cs typeface="+mn-cs"/>
              </a:rPr>
              <a:t> communication with internal tools/APIs and prevents vendor lock-in</a:t>
            </a:r>
            <a:endParaRPr kumimoji="0" lang="en-US" sz="6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endParaRPr>
          </a:p>
        </p:txBody>
      </p:sp>
      <p:grpSp>
        <p:nvGrpSpPr>
          <p:cNvPr id="1176" name="Grupo 37">
            <a:extLst>
              <a:ext uri="{FF2B5EF4-FFF2-40B4-BE49-F238E27FC236}">
                <a16:creationId xmlns:a16="http://schemas.microsoft.com/office/drawing/2014/main" id="{6FDF12F8-F97B-1066-A6E8-E701909175D6}"/>
              </a:ext>
            </a:extLst>
          </p:cNvPr>
          <p:cNvGrpSpPr/>
          <p:nvPr/>
        </p:nvGrpSpPr>
        <p:grpSpPr>
          <a:xfrm>
            <a:off x="6621177" y="1572122"/>
            <a:ext cx="1335643" cy="3719067"/>
            <a:chOff x="4960582" y="1748435"/>
            <a:chExt cx="1335643" cy="3719067"/>
          </a:xfrm>
          <a:effectLst>
            <a:outerShdw blurRad="50800" dist="38100" dir="2700000" algn="tl" rotWithShape="0">
              <a:prstClr val="black">
                <a:alpha val="40000"/>
              </a:prstClr>
            </a:outerShdw>
          </a:effectLst>
        </p:grpSpPr>
        <p:sp>
          <p:nvSpPr>
            <p:cNvPr id="1177" name="Rectangle 1023">
              <a:extLst>
                <a:ext uri="{FF2B5EF4-FFF2-40B4-BE49-F238E27FC236}">
                  <a16:creationId xmlns:a16="http://schemas.microsoft.com/office/drawing/2014/main" id="{D7F37166-39DC-B62D-022B-0704EE91537D}"/>
                </a:ext>
              </a:extLst>
            </p:cNvPr>
            <p:cNvSpPr/>
            <p:nvPr/>
          </p:nvSpPr>
          <p:spPr>
            <a:xfrm>
              <a:off x="4960582" y="1748435"/>
              <a:ext cx="1330033" cy="75847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Tool Registry &amp; Schema Store</a:t>
              </a:r>
            </a:p>
            <a:p>
              <a:pPr algn="ctr">
                <a:defRPr/>
              </a:pPr>
              <a:r>
                <a:rPr lang="en-US" sz="600" noProof="0">
                  <a:solidFill>
                    <a:prstClr val="black"/>
                  </a:solidFill>
                  <a:ea typeface="Calibri" panose="020F0502020204030204" pitchFamily="34" charset="0"/>
                  <a:cs typeface="Calibri" panose="020F0502020204030204" pitchFamily="34" charset="0"/>
                </a:rPr>
                <a:t>Central repository of interface contracts (API/MCP) with technical schemas (Swagger/</a:t>
              </a:r>
              <a:r>
                <a:rPr lang="en-US" sz="600" noProof="0" err="1">
                  <a:solidFill>
                    <a:prstClr val="black"/>
                  </a:solidFill>
                  <a:ea typeface="Calibri" panose="020F0502020204030204" pitchFamily="34" charset="0"/>
                  <a:cs typeface="Calibri" panose="020F0502020204030204" pitchFamily="34" charset="0"/>
                </a:rPr>
                <a:t>OpenAPI</a:t>
              </a:r>
              <a:r>
                <a:rPr lang="en-US" sz="600" noProof="0">
                  <a:solidFill>
                    <a:prstClr val="black"/>
                  </a:solidFill>
                  <a:ea typeface="Calibri" panose="020F0502020204030204" pitchFamily="34" charset="0"/>
                  <a:cs typeface="Calibri" panose="020F0502020204030204" pitchFamily="34" charset="0"/>
                </a:rPr>
                <a:t>/MCP JSONs) for secure and typed integration.</a:t>
              </a:r>
            </a:p>
          </p:txBody>
        </p:sp>
        <p:sp>
          <p:nvSpPr>
            <p:cNvPr id="1178" name="Rectangle 1023">
              <a:extLst>
                <a:ext uri="{FF2B5EF4-FFF2-40B4-BE49-F238E27FC236}">
                  <a16:creationId xmlns:a16="http://schemas.microsoft.com/office/drawing/2014/main" id="{3E329AC5-AD5F-D1F3-188C-3AD98FA5B446}"/>
                </a:ext>
              </a:extLst>
            </p:cNvPr>
            <p:cNvSpPr/>
            <p:nvPr/>
          </p:nvSpPr>
          <p:spPr>
            <a:xfrm>
              <a:off x="4966192" y="4829428"/>
              <a:ext cx="1330033" cy="63807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Agency Capabilities (A2A)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700" noProof="0">
                  <a:solidFill>
                    <a:prstClr val="black"/>
                  </a:solidFill>
                  <a:ea typeface="Calibri" panose="020F0502020204030204" pitchFamily="34" charset="0"/>
                  <a:cs typeface="Calibri" panose="020F0502020204030204" pitchFamily="34" charset="0"/>
                </a:rPr>
                <a:t>Service Mesh / Event Bus</a:t>
              </a:r>
            </a:p>
            <a:p>
              <a:pPr algn="ctr">
                <a:defRPr/>
              </a:pPr>
              <a:r>
                <a:rPr lang="en-US" sz="600" noProof="0">
                  <a:solidFill>
                    <a:prstClr val="black"/>
                  </a:solidFill>
                  <a:ea typeface="Calibri" panose="020F0502020204030204" pitchFamily="34" charset="0"/>
                  <a:cs typeface="Calibri" panose="020F0502020204030204" pitchFamily="34" charset="0"/>
                </a:rPr>
                <a:t>Kafka backbone for event-driven and A2A (Agent-to-Agent) coordination.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1179" name="Rectangle 1023">
              <a:extLst>
                <a:ext uri="{FF2B5EF4-FFF2-40B4-BE49-F238E27FC236}">
                  <a16:creationId xmlns:a16="http://schemas.microsoft.com/office/drawing/2014/main" id="{366BE577-B4F3-87A2-A8B4-4F172C74EDAB}"/>
                </a:ext>
              </a:extLst>
            </p:cNvPr>
            <p:cNvSpPr/>
            <p:nvPr/>
          </p:nvSpPr>
          <p:spPr>
            <a:xfrm>
              <a:off x="4966192" y="4283325"/>
              <a:ext cx="1330033" cy="45243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MCP Proxy / Tool Layer</a:t>
              </a:r>
            </a:p>
            <a:p>
              <a:pPr algn="ctr">
                <a:defRPr/>
              </a:pPr>
              <a:r>
                <a:rPr lang="en-US" sz="600" noProof="0">
                  <a:solidFill>
                    <a:prstClr val="black"/>
                  </a:solidFill>
                  <a:ea typeface="Calibri" panose="020F0502020204030204" pitchFamily="34" charset="0"/>
                  <a:cs typeface="Calibri" panose="020F0502020204030204" pitchFamily="34" charset="0"/>
                </a:rPr>
                <a:t>Standard Tool Servers  &amp; Secure Execution.</a:t>
              </a:r>
              <a:endPar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1180" name="Rectangle 1023">
              <a:extLst>
                <a:ext uri="{FF2B5EF4-FFF2-40B4-BE49-F238E27FC236}">
                  <a16:creationId xmlns:a16="http://schemas.microsoft.com/office/drawing/2014/main" id="{63F75185-EFB2-2E98-441D-39E3BD7A95DE}"/>
                </a:ext>
              </a:extLst>
            </p:cNvPr>
            <p:cNvSpPr/>
            <p:nvPr/>
          </p:nvSpPr>
          <p:spPr>
            <a:xfrm>
              <a:off x="4963123" y="3227493"/>
              <a:ext cx="1330033" cy="9621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Knowledge &amp; Memory</a:t>
              </a:r>
            </a:p>
            <a:p>
              <a:pPr lvl="0" algn="ctr" defTabSz="412750">
                <a:defRPr/>
              </a:pPr>
              <a:r>
                <a:rPr lang="en-US" sz="600" i="1" noProof="0">
                  <a:solidFill>
                    <a:schemeClr val="tx1"/>
                  </a:solidFill>
                </a:rPr>
                <a:t>Hybrid RAG (Vector + Graph) for long-term context.</a:t>
              </a:r>
              <a:endParaRPr kumimoji="0" lang="en-US" sz="500" i="1"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1181" name="Rectangle 1023">
              <a:extLst>
                <a:ext uri="{FF2B5EF4-FFF2-40B4-BE49-F238E27FC236}">
                  <a16:creationId xmlns:a16="http://schemas.microsoft.com/office/drawing/2014/main" id="{57DE4B41-5684-EC34-F671-D0E441AA6A12}"/>
                </a:ext>
              </a:extLst>
            </p:cNvPr>
            <p:cNvSpPr/>
            <p:nvPr/>
          </p:nvSpPr>
          <p:spPr>
            <a:xfrm>
              <a:off x="4963123" y="2600580"/>
              <a:ext cx="1330033" cy="5332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LLM Gateway Models &amp; Training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noProof="0">
                  <a:solidFill>
                    <a:prstClr val="black"/>
                  </a:solidFill>
                  <a:ea typeface="Calibri" panose="020F0502020204030204" pitchFamily="34" charset="0"/>
                  <a:cs typeface="Calibri" panose="020F0502020204030204" pitchFamily="34" charset="0"/>
                </a:rPr>
                <a:t>Dynamic decision based on cost, latency, complexity, fallback.</a:t>
              </a:r>
              <a:endParaRPr kumimoji="0" lang="en-US" sz="60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grpSp>
      <p:sp>
        <p:nvSpPr>
          <p:cNvPr id="1183" name="Rectángulo 3174">
            <a:extLst>
              <a:ext uri="{FF2B5EF4-FFF2-40B4-BE49-F238E27FC236}">
                <a16:creationId xmlns:a16="http://schemas.microsoft.com/office/drawing/2014/main" id="{0F49113E-C7EF-4993-DE82-95D93257A36B}"/>
              </a:ext>
            </a:extLst>
          </p:cNvPr>
          <p:cNvSpPr/>
          <p:nvPr/>
        </p:nvSpPr>
        <p:spPr>
          <a:xfrm>
            <a:off x="8556317" y="2012949"/>
            <a:ext cx="3365808" cy="3224533"/>
          </a:xfrm>
          <a:prstGeom prst="rect">
            <a:avLst/>
          </a:prstGeom>
          <a:solidFill>
            <a:schemeClr val="bg1"/>
          </a:solidFill>
          <a:ln w="12700" cap="flat">
            <a:solidFill>
              <a:srgbClr val="C00000"/>
            </a:solidFill>
            <a:prstDash val="solid"/>
            <a:miter lim="400000"/>
            <a:extLst>
              <a:ext uri="{C807C97D-BFC1-408E-A445-0C87EB9F89A2}">
                <ask:lineSketchStyleProps xmlns:ask="http://schemas.microsoft.com/office/drawing/2018/sketchyshapes">
                  <ask:type>
                    <ask:lineSketchNone/>
                  </ask:type>
                </ask:lineSketchStyleProps>
              </a:ext>
            </a:extLst>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effectLst/>
                <a:uLnTx/>
                <a:uFillTx/>
                <a:ea typeface="Calibri" panose="020F0502020204030204" pitchFamily="34" charset="0"/>
                <a:cs typeface="Calibri" panose="020F0502020204030204" pitchFamily="34" charset="0"/>
                <a:sym typeface="Helvetica Neue Medium"/>
              </a:rPr>
              <a:t>Business Backend Capabilities</a:t>
            </a:r>
          </a:p>
        </p:txBody>
      </p:sp>
      <p:sp>
        <p:nvSpPr>
          <p:cNvPr id="1184" name="Rectángulo 3174">
            <a:extLst>
              <a:ext uri="{FF2B5EF4-FFF2-40B4-BE49-F238E27FC236}">
                <a16:creationId xmlns:a16="http://schemas.microsoft.com/office/drawing/2014/main" id="{02948B46-35F3-D1A6-E19A-9AC58CF87AE8}"/>
              </a:ext>
            </a:extLst>
          </p:cNvPr>
          <p:cNvSpPr/>
          <p:nvPr/>
        </p:nvSpPr>
        <p:spPr>
          <a:xfrm>
            <a:off x="8680058" y="2412435"/>
            <a:ext cx="3148861" cy="533244"/>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ea typeface="Calibri" panose="020F0502020204030204" pitchFamily="34" charset="0"/>
                <a:cs typeface="Calibri" panose="020F0502020204030204" pitchFamily="34" charset="0"/>
                <a:sym typeface="Helvetica Neue Medium"/>
              </a:rPr>
              <a:t>Models </a:t>
            </a:r>
          </a:p>
          <a:p>
            <a:pPr marL="0" marR="0" lvl="0" indent="0" algn="ctr" defTabSz="412750" rtl="0" eaLnBrk="1" fontAlgn="auto" latinLnBrk="0" hangingPunct="1">
              <a:lnSpc>
                <a:spcPct val="100000"/>
              </a:lnSpc>
              <a:spcBef>
                <a:spcPts val="0"/>
              </a:spcBef>
              <a:spcAft>
                <a:spcPts val="0"/>
              </a:spcAft>
              <a:buClrTx/>
              <a:buSzTx/>
              <a:buFontTx/>
              <a:buNone/>
              <a:tabLst/>
              <a:defRPr/>
            </a:pPr>
            <a:r>
              <a:rPr lang="en-US" sz="800" b="1" noProof="0">
                <a:solidFill>
                  <a:srgbClr val="C00000"/>
                </a:solidFill>
                <a:ea typeface="Calibri" panose="020F0502020204030204" pitchFamily="34" charset="0"/>
                <a:cs typeface="Calibri" panose="020F0502020204030204" pitchFamily="34" charset="0"/>
                <a:sym typeface="Helvetica Neue Medium"/>
              </a:rPr>
              <a:t>Ecosystem</a:t>
            </a:r>
            <a:endParaRPr kumimoji="0" lang="en-US" sz="800" b="1" i="0" u="none" strike="noStrike" kern="1200" cap="none" spc="0" normalizeH="0" baseline="0" noProof="0">
              <a:ln>
                <a:noFill/>
              </a:ln>
              <a:solidFill>
                <a:srgbClr val="C00000"/>
              </a:solidFill>
              <a:effectLst/>
              <a:uLnTx/>
              <a:uFillTx/>
              <a:ea typeface="Calibri" panose="020F0502020204030204" pitchFamily="34" charset="0"/>
              <a:cs typeface="Calibri" panose="020F0502020204030204" pitchFamily="34" charset="0"/>
              <a:sym typeface="Helvetica Neue Medium"/>
            </a:endParaRPr>
          </a:p>
        </p:txBody>
      </p:sp>
      <p:sp>
        <p:nvSpPr>
          <p:cNvPr id="1185" name="Rectángulo 3174">
            <a:extLst>
              <a:ext uri="{FF2B5EF4-FFF2-40B4-BE49-F238E27FC236}">
                <a16:creationId xmlns:a16="http://schemas.microsoft.com/office/drawing/2014/main" id="{A2B516C4-A1F6-5AEE-A79E-A3A255D576CC}"/>
              </a:ext>
            </a:extLst>
          </p:cNvPr>
          <p:cNvSpPr/>
          <p:nvPr/>
        </p:nvSpPr>
        <p:spPr>
          <a:xfrm>
            <a:off x="8676106" y="3137988"/>
            <a:ext cx="3170379" cy="533244"/>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ea typeface="Calibri" panose="020F0502020204030204" pitchFamily="34" charset="0"/>
                <a:cs typeface="Calibri" panose="020F0502020204030204" pitchFamily="34" charset="0"/>
                <a:sym typeface="Helvetica Neue Medium"/>
              </a:rPr>
              <a:t>Knowledge</a:t>
            </a:r>
          </a:p>
          <a:p>
            <a:pPr marL="0" marR="0" lvl="0" indent="0" algn="ctr" defTabSz="412750" rtl="0" eaLnBrk="1" fontAlgn="auto" latinLnBrk="0" hangingPunct="1">
              <a:lnSpc>
                <a:spcPct val="100000"/>
              </a:lnSpc>
              <a:spcBef>
                <a:spcPts val="0"/>
              </a:spcBef>
              <a:spcAft>
                <a:spcPts val="0"/>
              </a:spcAft>
              <a:buClrTx/>
              <a:buSzTx/>
              <a:buFontTx/>
              <a:buNone/>
              <a:tabLst/>
              <a:defRPr/>
            </a:pPr>
            <a:r>
              <a:rPr lang="en-US" sz="800" b="1" noProof="0">
                <a:solidFill>
                  <a:srgbClr val="C00000"/>
                </a:solidFill>
                <a:ea typeface="Calibri" panose="020F0502020204030204" pitchFamily="34" charset="0"/>
                <a:cs typeface="Calibri" panose="020F0502020204030204" pitchFamily="34" charset="0"/>
                <a:sym typeface="Helvetica Neue Medium"/>
              </a:rPr>
              <a:t>&amp; Data</a:t>
            </a:r>
            <a:endParaRPr kumimoji="0" lang="en-US" sz="800" b="1" i="0" u="none" strike="noStrike" kern="1200" cap="none" spc="0" normalizeH="0" baseline="0" noProof="0">
              <a:ln>
                <a:noFill/>
              </a:ln>
              <a:solidFill>
                <a:srgbClr val="C00000"/>
              </a:solidFill>
              <a:effectLst/>
              <a:uLnTx/>
              <a:uFillTx/>
              <a:ea typeface="Calibri" panose="020F0502020204030204" pitchFamily="34" charset="0"/>
              <a:cs typeface="Calibri" panose="020F0502020204030204" pitchFamily="34" charset="0"/>
              <a:sym typeface="Helvetica Neue Medium"/>
            </a:endParaRPr>
          </a:p>
        </p:txBody>
      </p:sp>
      <p:sp>
        <p:nvSpPr>
          <p:cNvPr id="1186" name="Rectángulo 3174">
            <a:extLst>
              <a:ext uri="{FF2B5EF4-FFF2-40B4-BE49-F238E27FC236}">
                <a16:creationId xmlns:a16="http://schemas.microsoft.com/office/drawing/2014/main" id="{722D3CB7-FFD3-0ED5-14F1-37D7E7323951}"/>
              </a:ext>
            </a:extLst>
          </p:cNvPr>
          <p:cNvSpPr/>
          <p:nvPr/>
        </p:nvSpPr>
        <p:spPr>
          <a:xfrm>
            <a:off x="8658541" y="3805870"/>
            <a:ext cx="3170379" cy="692425"/>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ea typeface="Calibri" panose="020F0502020204030204" pitchFamily="34" charset="0"/>
                <a:cs typeface="Calibri" panose="020F0502020204030204" pitchFamily="34" charset="0"/>
                <a:sym typeface="Helvetica Neue Medium"/>
              </a:rPr>
              <a:t>Tools</a:t>
            </a:r>
          </a:p>
        </p:txBody>
      </p:sp>
      <p:sp>
        <p:nvSpPr>
          <p:cNvPr id="1187" name="Rectángulo 3174">
            <a:extLst>
              <a:ext uri="{FF2B5EF4-FFF2-40B4-BE49-F238E27FC236}">
                <a16:creationId xmlns:a16="http://schemas.microsoft.com/office/drawing/2014/main" id="{C5F0BD99-93AB-5D76-B0AC-67BA990639DF}"/>
              </a:ext>
            </a:extLst>
          </p:cNvPr>
          <p:cNvSpPr/>
          <p:nvPr/>
        </p:nvSpPr>
        <p:spPr>
          <a:xfrm>
            <a:off x="8671101" y="4609523"/>
            <a:ext cx="3170379" cy="573266"/>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ea typeface="Calibri" panose="020F0502020204030204" pitchFamily="34" charset="0"/>
                <a:cs typeface="Calibri" panose="020F0502020204030204" pitchFamily="34" charset="0"/>
                <a:sym typeface="Helvetica Neue Medium"/>
              </a:rPr>
              <a:t>Agency</a:t>
            </a:r>
          </a:p>
        </p:txBody>
      </p:sp>
      <p:sp>
        <p:nvSpPr>
          <p:cNvPr id="1188" name="Rectangle 1023">
            <a:extLst>
              <a:ext uri="{FF2B5EF4-FFF2-40B4-BE49-F238E27FC236}">
                <a16:creationId xmlns:a16="http://schemas.microsoft.com/office/drawing/2014/main" id="{A14B2C90-8704-1F06-26E7-FDA926122C2F}"/>
              </a:ext>
            </a:extLst>
          </p:cNvPr>
          <p:cNvSpPr/>
          <p:nvPr/>
        </p:nvSpPr>
        <p:spPr>
          <a:xfrm>
            <a:off x="9893186" y="696521"/>
            <a:ext cx="1983360" cy="4429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prstClr val="black"/>
                </a:solidFill>
                <a:effectLst/>
                <a:uLnTx/>
                <a:uFillTx/>
                <a:ea typeface="Calibri" panose="020F0502020204030204" pitchFamily="34" charset="0"/>
                <a:cs typeface="Calibri" panose="020F0502020204030204" pitchFamily="34" charset="0"/>
              </a:rPr>
              <a:t>Hyperscaler</a:t>
            </a:r>
            <a:r>
              <a:rPr kumimoji="0" lang="en-US" sz="9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 Large Language Models (LLM)</a:t>
            </a:r>
          </a:p>
        </p:txBody>
      </p:sp>
      <p:sp>
        <p:nvSpPr>
          <p:cNvPr id="1189" name="Rectangle 1023">
            <a:extLst>
              <a:ext uri="{FF2B5EF4-FFF2-40B4-BE49-F238E27FC236}">
                <a16:creationId xmlns:a16="http://schemas.microsoft.com/office/drawing/2014/main" id="{7122E928-A443-C48B-F94F-AEF5A33CC6AD}"/>
              </a:ext>
            </a:extLst>
          </p:cNvPr>
          <p:cNvSpPr/>
          <p:nvPr/>
        </p:nvSpPr>
        <p:spPr>
          <a:xfrm>
            <a:off x="9000993" y="2697716"/>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Custom Models</a:t>
            </a:r>
          </a:p>
        </p:txBody>
      </p:sp>
      <p:sp>
        <p:nvSpPr>
          <p:cNvPr id="1190" name="Rectangle 1023">
            <a:extLst>
              <a:ext uri="{FF2B5EF4-FFF2-40B4-BE49-F238E27FC236}">
                <a16:creationId xmlns:a16="http://schemas.microsoft.com/office/drawing/2014/main" id="{50A80F17-7A25-1588-05E2-1ABCD3E8650E}"/>
              </a:ext>
            </a:extLst>
          </p:cNvPr>
          <p:cNvSpPr/>
          <p:nvPr/>
        </p:nvSpPr>
        <p:spPr>
          <a:xfrm>
            <a:off x="9000993" y="2462788"/>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Finetuning</a:t>
            </a:r>
          </a:p>
        </p:txBody>
      </p:sp>
      <p:sp>
        <p:nvSpPr>
          <p:cNvPr id="1191" name="Rectangle 1023">
            <a:extLst>
              <a:ext uri="{FF2B5EF4-FFF2-40B4-BE49-F238E27FC236}">
                <a16:creationId xmlns:a16="http://schemas.microsoft.com/office/drawing/2014/main" id="{F2EFA293-8C9A-F0FF-E0A5-B66A56E2C5DD}"/>
              </a:ext>
            </a:extLst>
          </p:cNvPr>
          <p:cNvSpPr/>
          <p:nvPr/>
        </p:nvSpPr>
        <p:spPr>
          <a:xfrm>
            <a:off x="9939325" y="2570792"/>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 b="1" noProof="0">
                <a:solidFill>
                  <a:prstClr val="black"/>
                </a:solidFill>
                <a:ea typeface="Calibri" panose="020F0502020204030204" pitchFamily="34" charset="0"/>
                <a:cs typeface="Calibri" panose="020F0502020204030204" pitchFamily="34" charset="0"/>
              </a:rPr>
              <a:t>Prompts</a:t>
            </a:r>
            <a:endPar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1192" name="Rectangle 1023">
            <a:extLst>
              <a:ext uri="{FF2B5EF4-FFF2-40B4-BE49-F238E27FC236}">
                <a16:creationId xmlns:a16="http://schemas.microsoft.com/office/drawing/2014/main" id="{B7F50975-96B1-5835-40F1-F2507A8D83B7}"/>
              </a:ext>
            </a:extLst>
          </p:cNvPr>
          <p:cNvSpPr/>
          <p:nvPr/>
        </p:nvSpPr>
        <p:spPr>
          <a:xfrm>
            <a:off x="8972419" y="3196192"/>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RAG</a:t>
            </a:r>
          </a:p>
        </p:txBody>
      </p:sp>
      <p:sp>
        <p:nvSpPr>
          <p:cNvPr id="1193" name="Rectangle 1023">
            <a:extLst>
              <a:ext uri="{FF2B5EF4-FFF2-40B4-BE49-F238E27FC236}">
                <a16:creationId xmlns:a16="http://schemas.microsoft.com/office/drawing/2014/main" id="{9BF197B5-D59B-010D-1B3F-4429E4FAB085}"/>
              </a:ext>
            </a:extLst>
          </p:cNvPr>
          <p:cNvSpPr/>
          <p:nvPr/>
        </p:nvSpPr>
        <p:spPr>
          <a:xfrm>
            <a:off x="8972418" y="3422129"/>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Data Systems</a:t>
            </a:r>
          </a:p>
        </p:txBody>
      </p:sp>
      <p:sp>
        <p:nvSpPr>
          <p:cNvPr id="1194" name="Rectangle 1023">
            <a:extLst>
              <a:ext uri="{FF2B5EF4-FFF2-40B4-BE49-F238E27FC236}">
                <a16:creationId xmlns:a16="http://schemas.microsoft.com/office/drawing/2014/main" id="{00F425F8-A4B3-CFE7-51CE-8F1BC5D548EF}"/>
              </a:ext>
            </a:extLst>
          </p:cNvPr>
          <p:cNvSpPr/>
          <p:nvPr/>
        </p:nvSpPr>
        <p:spPr>
          <a:xfrm>
            <a:off x="9932203" y="3194568"/>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Vector &amp; Graph</a:t>
            </a:r>
          </a:p>
        </p:txBody>
      </p:sp>
      <p:sp>
        <p:nvSpPr>
          <p:cNvPr id="1195" name="Rectangle 1023">
            <a:extLst>
              <a:ext uri="{FF2B5EF4-FFF2-40B4-BE49-F238E27FC236}">
                <a16:creationId xmlns:a16="http://schemas.microsoft.com/office/drawing/2014/main" id="{6FE80DDF-7248-DC73-6472-A0DB946D070F}"/>
              </a:ext>
            </a:extLst>
          </p:cNvPr>
          <p:cNvSpPr/>
          <p:nvPr/>
        </p:nvSpPr>
        <p:spPr>
          <a:xfrm>
            <a:off x="9932202" y="3420505"/>
            <a:ext cx="877595"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Governance</a:t>
            </a:r>
          </a:p>
        </p:txBody>
      </p:sp>
      <p:sp>
        <p:nvSpPr>
          <p:cNvPr id="1196" name="Rectangle 1023">
            <a:extLst>
              <a:ext uri="{FF2B5EF4-FFF2-40B4-BE49-F238E27FC236}">
                <a16:creationId xmlns:a16="http://schemas.microsoft.com/office/drawing/2014/main" id="{13070AF4-0F80-F35C-ADDB-6CAF85E7A05F}"/>
              </a:ext>
            </a:extLst>
          </p:cNvPr>
          <p:cNvSpPr/>
          <p:nvPr/>
        </p:nvSpPr>
        <p:spPr>
          <a:xfrm>
            <a:off x="11039392" y="4188010"/>
            <a:ext cx="761586"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PBC Capabilities</a:t>
            </a:r>
          </a:p>
        </p:txBody>
      </p:sp>
      <p:sp>
        <p:nvSpPr>
          <p:cNvPr id="1197" name="Rectangle 1023">
            <a:extLst>
              <a:ext uri="{FF2B5EF4-FFF2-40B4-BE49-F238E27FC236}">
                <a16:creationId xmlns:a16="http://schemas.microsoft.com/office/drawing/2014/main" id="{73312951-A62F-0D32-CBC3-F663CC44122F}"/>
              </a:ext>
            </a:extLst>
          </p:cNvPr>
          <p:cNvSpPr/>
          <p:nvPr/>
        </p:nvSpPr>
        <p:spPr>
          <a:xfrm>
            <a:off x="10177278" y="3967918"/>
            <a:ext cx="828000"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Platform Capabilities</a:t>
            </a:r>
          </a:p>
        </p:txBody>
      </p:sp>
      <p:sp>
        <p:nvSpPr>
          <p:cNvPr id="1198" name="Rectangle 1023">
            <a:extLst>
              <a:ext uri="{FF2B5EF4-FFF2-40B4-BE49-F238E27FC236}">
                <a16:creationId xmlns:a16="http://schemas.microsoft.com/office/drawing/2014/main" id="{25E09814-DACF-AD5D-E79A-DBF67E54220D}"/>
              </a:ext>
            </a:extLst>
          </p:cNvPr>
          <p:cNvSpPr/>
          <p:nvPr/>
        </p:nvSpPr>
        <p:spPr>
          <a:xfrm>
            <a:off x="10177278" y="4187816"/>
            <a:ext cx="828000"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Business Capabilities</a:t>
            </a:r>
          </a:p>
        </p:txBody>
      </p:sp>
      <p:sp>
        <p:nvSpPr>
          <p:cNvPr id="1199" name="Rectangle 1023">
            <a:extLst>
              <a:ext uri="{FF2B5EF4-FFF2-40B4-BE49-F238E27FC236}">
                <a16:creationId xmlns:a16="http://schemas.microsoft.com/office/drawing/2014/main" id="{BC3FB727-A091-CB9C-FF49-F9E53573B456}"/>
              </a:ext>
            </a:extLst>
          </p:cNvPr>
          <p:cNvSpPr/>
          <p:nvPr/>
        </p:nvSpPr>
        <p:spPr>
          <a:xfrm>
            <a:off x="10891987" y="3188217"/>
            <a:ext cx="926556" cy="4039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Data Capabilities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Structured data ingestion, processing, and management for AI use</a:t>
            </a:r>
            <a:r>
              <a:rPr lang="en-US" sz="600" noProof="0">
                <a:solidFill>
                  <a:prstClr val="black"/>
                </a:solidFill>
                <a:ea typeface="Calibri" panose="020F0502020204030204" pitchFamily="34" charset="0"/>
                <a:cs typeface="Calibri" panose="020F0502020204030204" pitchFamily="34" charset="0"/>
              </a:rPr>
              <a:t>.</a:t>
            </a:r>
            <a:endParaRPr kumimoji="0" lang="en-US" sz="5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1200" name="Rectangle 1023">
            <a:extLst>
              <a:ext uri="{FF2B5EF4-FFF2-40B4-BE49-F238E27FC236}">
                <a16:creationId xmlns:a16="http://schemas.microsoft.com/office/drawing/2014/main" id="{B1451CB6-622A-0D7F-E8BF-1986598DB883}"/>
              </a:ext>
            </a:extLst>
          </p:cNvPr>
          <p:cNvSpPr/>
          <p:nvPr/>
        </p:nvSpPr>
        <p:spPr>
          <a:xfrm>
            <a:off x="8853832" y="3961471"/>
            <a:ext cx="1240576" cy="4686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0" rIns="3600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MCP Server</a:t>
            </a:r>
          </a:p>
          <a:p>
            <a:pPr algn="ctr">
              <a:defRPr/>
            </a:pPr>
            <a:r>
              <a:rPr lang="en-US" sz="600" noProof="0">
                <a:solidFill>
                  <a:prstClr val="black"/>
                </a:solidFill>
                <a:ea typeface="Calibri" panose="020F0502020204030204" pitchFamily="34" charset="0"/>
                <a:cs typeface="Calibri" panose="020F0502020204030204" pitchFamily="34" charset="0"/>
              </a:rPr>
              <a:t>Core banking APIs exposed as standard MCP services. Governance layer providing secure context..</a:t>
            </a:r>
          </a:p>
        </p:txBody>
      </p:sp>
      <p:sp>
        <p:nvSpPr>
          <p:cNvPr id="1201" name="Rectangle 1023">
            <a:extLst>
              <a:ext uri="{FF2B5EF4-FFF2-40B4-BE49-F238E27FC236}">
                <a16:creationId xmlns:a16="http://schemas.microsoft.com/office/drawing/2014/main" id="{FD705834-6C82-F317-8653-35C899DB5C54}"/>
              </a:ext>
            </a:extLst>
          </p:cNvPr>
          <p:cNvSpPr/>
          <p:nvPr/>
        </p:nvSpPr>
        <p:spPr>
          <a:xfrm>
            <a:off x="8877300" y="4671793"/>
            <a:ext cx="1271400" cy="45681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Corporate Agent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600" noProof="0">
                <a:solidFill>
                  <a:prstClr val="black"/>
                </a:solidFill>
                <a:ea typeface="Calibri" panose="020F0502020204030204" pitchFamily="34" charset="0"/>
                <a:cs typeface="Calibri" panose="020F0502020204030204" pitchFamily="34" charset="0"/>
              </a:rPr>
              <a:t>Agents build or run corporate platforms, sales force, ServiceNow, </a:t>
            </a:r>
            <a:r>
              <a:rPr lang="en-US" sz="600" noProof="0" err="1">
                <a:solidFill>
                  <a:prstClr val="black"/>
                </a:solidFill>
                <a:ea typeface="Calibri" panose="020F0502020204030204" pitchFamily="34" charset="0"/>
                <a:cs typeface="Calibri" panose="020F0502020204030204" pitchFamily="34" charset="0"/>
              </a:rPr>
              <a:t>etc</a:t>
            </a:r>
            <a:r>
              <a:rPr lang="en-US" sz="600" noProof="0">
                <a:solidFill>
                  <a:prstClr val="black"/>
                </a:solidFill>
                <a:ea typeface="Calibri" panose="020F0502020204030204" pitchFamily="34" charset="0"/>
                <a:cs typeface="Calibri" panose="020F0502020204030204" pitchFamily="34" charset="0"/>
              </a:rPr>
              <a:t> with A2A capabilities.</a:t>
            </a:r>
            <a:endParaRPr kumimoji="0" lang="en-US" sz="600"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endParaRPr>
          </a:p>
        </p:txBody>
      </p:sp>
      <p:sp>
        <p:nvSpPr>
          <p:cNvPr id="1202" name="Rectangle 1023">
            <a:extLst>
              <a:ext uri="{FF2B5EF4-FFF2-40B4-BE49-F238E27FC236}">
                <a16:creationId xmlns:a16="http://schemas.microsoft.com/office/drawing/2014/main" id="{226857E6-C305-2D93-FF50-B22F931C48B2}"/>
              </a:ext>
            </a:extLst>
          </p:cNvPr>
          <p:cNvSpPr/>
          <p:nvPr/>
        </p:nvSpPr>
        <p:spPr>
          <a:xfrm>
            <a:off x="10177278" y="4682015"/>
            <a:ext cx="1177226" cy="1798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Other Agency Capabilities</a:t>
            </a:r>
          </a:p>
        </p:txBody>
      </p:sp>
      <p:sp>
        <p:nvSpPr>
          <p:cNvPr id="1203" name="Arrow: Right 1054">
            <a:extLst>
              <a:ext uri="{FF2B5EF4-FFF2-40B4-BE49-F238E27FC236}">
                <a16:creationId xmlns:a16="http://schemas.microsoft.com/office/drawing/2014/main" id="{1CB37C6C-D173-6B22-8E2B-376677BC9F87}"/>
              </a:ext>
            </a:extLst>
          </p:cNvPr>
          <p:cNvSpPr/>
          <p:nvPr/>
        </p:nvSpPr>
        <p:spPr>
          <a:xfrm>
            <a:off x="7894297" y="3268802"/>
            <a:ext cx="792000"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04" name="Arrow: Right 1054">
            <a:extLst>
              <a:ext uri="{FF2B5EF4-FFF2-40B4-BE49-F238E27FC236}">
                <a16:creationId xmlns:a16="http://schemas.microsoft.com/office/drawing/2014/main" id="{709269F7-1ECA-E19B-AFB4-EECA85DC5D3D}"/>
              </a:ext>
            </a:extLst>
          </p:cNvPr>
          <p:cNvSpPr/>
          <p:nvPr/>
        </p:nvSpPr>
        <p:spPr>
          <a:xfrm>
            <a:off x="7891416" y="4167459"/>
            <a:ext cx="792000"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05" name="Arrow: Right 1054">
            <a:extLst>
              <a:ext uri="{FF2B5EF4-FFF2-40B4-BE49-F238E27FC236}">
                <a16:creationId xmlns:a16="http://schemas.microsoft.com/office/drawing/2014/main" id="{6700AB01-D817-AB7E-538F-94A1DBDE9972}"/>
              </a:ext>
            </a:extLst>
          </p:cNvPr>
          <p:cNvSpPr/>
          <p:nvPr/>
        </p:nvSpPr>
        <p:spPr>
          <a:xfrm>
            <a:off x="7907676" y="4796582"/>
            <a:ext cx="792000"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06" name="Rectangle 1023">
            <a:extLst>
              <a:ext uri="{FF2B5EF4-FFF2-40B4-BE49-F238E27FC236}">
                <a16:creationId xmlns:a16="http://schemas.microsoft.com/office/drawing/2014/main" id="{1933DB14-5F90-93D9-B220-198B19966900}"/>
              </a:ext>
            </a:extLst>
          </p:cNvPr>
          <p:cNvSpPr/>
          <p:nvPr/>
        </p:nvSpPr>
        <p:spPr>
          <a:xfrm>
            <a:off x="9120135" y="5869893"/>
            <a:ext cx="2628000" cy="721682"/>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b="1" noProof="0">
                <a:solidFill>
                  <a:prstClr val="white"/>
                </a:solidFill>
                <a:ea typeface="Calibri" panose="020F0502020204030204" pitchFamily="34" charset="0"/>
                <a:cs typeface="Calibri" panose="020F0502020204030204" pitchFamily="34" charset="0"/>
              </a:rPr>
              <a:t>Security</a:t>
            </a:r>
          </a:p>
          <a:p>
            <a:pPr lvl="0" algn="ctr">
              <a:lnSpc>
                <a:spcPct val="110000"/>
              </a:lnSpc>
              <a:defRPr/>
            </a:pPr>
            <a:r>
              <a:rPr lang="en-US" sz="800" noProof="0">
                <a:solidFill>
                  <a:schemeClr val="bg1"/>
                </a:solidFill>
              </a:rPr>
              <a:t>Vault: </a:t>
            </a:r>
            <a:r>
              <a:rPr lang="en-US" sz="800" noProof="0">
                <a:solidFill>
                  <a:schemeClr val="bg1"/>
                </a:solidFill>
                <a:ea typeface="Roboto" panose="02000000000000000000" pitchFamily="2" charset="0"/>
                <a:cs typeface="Roboto" panose="02000000000000000000" pitchFamily="2" charset="0"/>
              </a:rPr>
              <a:t>data lineage, consent, and regulatory compliance. Secrets Manager: centralized cryptographic custody and rotation of credentials)</a:t>
            </a:r>
          </a:p>
          <a:p>
            <a:pPr algn="ctr"/>
            <a:endParaRPr lang="en-US" sz="800" b="1" noProof="0">
              <a:solidFill>
                <a:schemeClr val="bg1"/>
              </a:solidFill>
            </a:endParaRPr>
          </a:p>
        </p:txBody>
      </p:sp>
      <p:grpSp>
        <p:nvGrpSpPr>
          <p:cNvPr id="1207" name="Grupo 19">
            <a:extLst>
              <a:ext uri="{FF2B5EF4-FFF2-40B4-BE49-F238E27FC236}">
                <a16:creationId xmlns:a16="http://schemas.microsoft.com/office/drawing/2014/main" id="{C5F8CCB5-1863-DCB5-6D08-52C608BE4555}"/>
              </a:ext>
            </a:extLst>
          </p:cNvPr>
          <p:cNvGrpSpPr/>
          <p:nvPr/>
        </p:nvGrpSpPr>
        <p:grpSpPr>
          <a:xfrm>
            <a:off x="11039392" y="2437169"/>
            <a:ext cx="396319" cy="388622"/>
            <a:chOff x="5725562" y="3167579"/>
            <a:chExt cx="396319" cy="388622"/>
          </a:xfrm>
        </p:grpSpPr>
        <p:sp>
          <p:nvSpPr>
            <p:cNvPr id="1208" name="Rectángulo: esquinas redondeadas 91">
              <a:extLst>
                <a:ext uri="{FF2B5EF4-FFF2-40B4-BE49-F238E27FC236}">
                  <a16:creationId xmlns:a16="http://schemas.microsoft.com/office/drawing/2014/main" id="{6B90691C-DCDE-A65E-57E1-FCB2AE3977B6}"/>
                </a:ext>
              </a:extLst>
            </p:cNvPr>
            <p:cNvSpPr/>
            <p:nvPr/>
          </p:nvSpPr>
          <p:spPr>
            <a:xfrm>
              <a:off x="5725562" y="3180824"/>
              <a:ext cx="396319" cy="375377"/>
            </a:xfrm>
            <a:prstGeom prst="roundRect">
              <a:avLst/>
            </a:prstGeom>
            <a:solidFill>
              <a:srgbClr val="C4E5F2">
                <a:alpha val="20000"/>
              </a:srgbClr>
            </a:solidFill>
            <a:ln>
              <a:noFill/>
            </a:ln>
            <a:effectLst/>
            <a:scene3d>
              <a:camera prst="isometricTopUp"/>
              <a:lightRig rig="chilly" dir="t"/>
            </a:scene3d>
            <a:sp3d extrusionH="95250" contourW="12700" prstMaterial="metal">
              <a:extrusionClr>
                <a:srgbClr val="FCFDFE"/>
              </a:extrusionClr>
              <a:contourClr>
                <a:schemeClr val="bg1">
                  <a:lumMod val="7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09" name="Elipse 23">
              <a:extLst>
                <a:ext uri="{FF2B5EF4-FFF2-40B4-BE49-F238E27FC236}">
                  <a16:creationId xmlns:a16="http://schemas.microsoft.com/office/drawing/2014/main" id="{675DD632-BF20-446E-3964-F8179D0D644E}"/>
                </a:ext>
              </a:extLst>
            </p:cNvPr>
            <p:cNvSpPr/>
            <p:nvPr/>
          </p:nvSpPr>
          <p:spPr>
            <a:xfrm>
              <a:off x="5782274" y="3167579"/>
              <a:ext cx="282894" cy="282894"/>
            </a:xfrm>
            <a:prstGeom prst="ellipse">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210" name="Gráfico 26" descr="Inteligencia artificial con relleno sólido">
              <a:extLst>
                <a:ext uri="{FF2B5EF4-FFF2-40B4-BE49-F238E27FC236}">
                  <a16:creationId xmlns:a16="http://schemas.microsoft.com/office/drawing/2014/main" id="{D9E9D836-33F0-EF8D-EBCC-E99D336777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0435" y="3180824"/>
              <a:ext cx="218810" cy="229567"/>
            </a:xfrm>
            <a:prstGeom prst="rect">
              <a:avLst/>
            </a:prstGeom>
          </p:spPr>
        </p:pic>
      </p:grpSp>
      <p:sp>
        <p:nvSpPr>
          <p:cNvPr id="1212" name="Arrow: Right 1054">
            <a:extLst>
              <a:ext uri="{FF2B5EF4-FFF2-40B4-BE49-F238E27FC236}">
                <a16:creationId xmlns:a16="http://schemas.microsoft.com/office/drawing/2014/main" id="{056C0493-1DA7-2B43-DA68-6545204CF9A4}"/>
              </a:ext>
            </a:extLst>
          </p:cNvPr>
          <p:cNvSpPr/>
          <p:nvPr/>
        </p:nvSpPr>
        <p:spPr>
          <a:xfrm>
            <a:off x="7894297" y="2528755"/>
            <a:ext cx="792000"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13" name="TextBox 1212">
            <a:extLst>
              <a:ext uri="{FF2B5EF4-FFF2-40B4-BE49-F238E27FC236}">
                <a16:creationId xmlns:a16="http://schemas.microsoft.com/office/drawing/2014/main" id="{49A9FF24-33B3-9BFF-415F-37905685E70B}"/>
              </a:ext>
            </a:extLst>
          </p:cNvPr>
          <p:cNvSpPr txBox="1"/>
          <p:nvPr/>
        </p:nvSpPr>
        <p:spPr>
          <a:xfrm>
            <a:off x="8766661" y="3790883"/>
            <a:ext cx="2491366" cy="173574"/>
          </a:xfrm>
          <a:prstGeom prst="rect">
            <a:avLst/>
          </a:prstGeom>
          <a:noFill/>
        </p:spPr>
        <p:txBody>
          <a:bodyPr wrap="square">
            <a:spAutoFit/>
          </a:bodyPr>
          <a:lstStyle/>
          <a:p>
            <a:pPr lvl="0">
              <a:lnSpc>
                <a:spcPct val="110000"/>
              </a:lnSpc>
              <a:spcBef>
                <a:spcPts val="600"/>
              </a:spcBef>
              <a:defRPr/>
            </a:pPr>
            <a:r>
              <a:rPr lang="en-US" sz="500" i="1" noProof="0">
                <a:solidFill>
                  <a:srgbClr val="070F26"/>
                </a:solidFill>
                <a:ea typeface="Helvetica Neue"/>
                <a:cs typeface="Arial" panose="020B0604020202020204" pitchFamily="34" charset="0"/>
                <a:sym typeface="Helvetica Neue"/>
              </a:rPr>
              <a:t>Corporate features and APIs available to fully integrate agents</a:t>
            </a:r>
            <a:endParaRPr lang="en-US" sz="500" b="1" i="1" noProof="0">
              <a:solidFill>
                <a:srgbClr val="070F26"/>
              </a:solidFill>
              <a:ea typeface="Helvetica Neue"/>
              <a:cs typeface="Arial" panose="020B0604020202020204" pitchFamily="34" charset="0"/>
              <a:sym typeface="Helvetica Neue Medium"/>
            </a:endParaRPr>
          </a:p>
        </p:txBody>
      </p:sp>
      <p:pic>
        <p:nvPicPr>
          <p:cNvPr id="1214" name="Picture 1213">
            <a:extLst>
              <a:ext uri="{FF2B5EF4-FFF2-40B4-BE49-F238E27FC236}">
                <a16:creationId xmlns:a16="http://schemas.microsoft.com/office/drawing/2014/main" id="{E954A903-CA6D-3616-CC87-C3DCB808B62B}"/>
              </a:ext>
            </a:extLst>
          </p:cNvPr>
          <p:cNvPicPr>
            <a:picLocks noChangeAspect="1"/>
          </p:cNvPicPr>
          <p:nvPr/>
        </p:nvPicPr>
        <p:blipFill>
          <a:blip r:embed="rId4"/>
          <a:srcRect l="-1" t="-6178" r="89155"/>
          <a:stretch>
            <a:fillRect/>
          </a:stretch>
        </p:blipFill>
        <p:spPr>
          <a:xfrm>
            <a:off x="8199622" y="1475504"/>
            <a:ext cx="145341" cy="266065"/>
          </a:xfrm>
          <a:prstGeom prst="rect">
            <a:avLst/>
          </a:prstGeom>
          <a:noFill/>
        </p:spPr>
      </p:pic>
      <p:pic>
        <p:nvPicPr>
          <p:cNvPr id="1215" name="Picture 1214">
            <a:extLst>
              <a:ext uri="{FF2B5EF4-FFF2-40B4-BE49-F238E27FC236}">
                <a16:creationId xmlns:a16="http://schemas.microsoft.com/office/drawing/2014/main" id="{0BAD7354-F6A2-35F4-3CD5-FB420CB10755}"/>
              </a:ext>
            </a:extLst>
          </p:cNvPr>
          <p:cNvPicPr>
            <a:picLocks noChangeAspect="1"/>
          </p:cNvPicPr>
          <p:nvPr/>
        </p:nvPicPr>
        <p:blipFill>
          <a:blip r:embed="rId4"/>
          <a:srcRect l="-1" t="-6178" r="89155"/>
          <a:stretch>
            <a:fillRect/>
          </a:stretch>
        </p:blipFill>
        <p:spPr>
          <a:xfrm>
            <a:off x="147919" y="658354"/>
            <a:ext cx="145341" cy="266065"/>
          </a:xfrm>
          <a:prstGeom prst="rect">
            <a:avLst/>
          </a:prstGeom>
          <a:noFill/>
        </p:spPr>
      </p:pic>
      <p:pic>
        <p:nvPicPr>
          <p:cNvPr id="1216" name="Picture 1215">
            <a:extLst>
              <a:ext uri="{FF2B5EF4-FFF2-40B4-BE49-F238E27FC236}">
                <a16:creationId xmlns:a16="http://schemas.microsoft.com/office/drawing/2014/main" id="{0E288BC0-B96B-6B4B-6ED1-172CA6CD75BB}"/>
              </a:ext>
            </a:extLst>
          </p:cNvPr>
          <p:cNvPicPr>
            <a:picLocks noChangeAspect="1"/>
          </p:cNvPicPr>
          <p:nvPr/>
        </p:nvPicPr>
        <p:blipFill>
          <a:blip r:embed="rId4"/>
          <a:srcRect l="-1" t="-6178" r="89155"/>
          <a:stretch>
            <a:fillRect/>
          </a:stretch>
        </p:blipFill>
        <p:spPr>
          <a:xfrm flipH="1">
            <a:off x="147919" y="5539721"/>
            <a:ext cx="167589" cy="266065"/>
          </a:xfrm>
          <a:prstGeom prst="rect">
            <a:avLst/>
          </a:prstGeom>
          <a:noFill/>
        </p:spPr>
      </p:pic>
      <p:sp>
        <p:nvSpPr>
          <p:cNvPr id="1217" name="Rectangle 1023">
            <a:extLst>
              <a:ext uri="{FF2B5EF4-FFF2-40B4-BE49-F238E27FC236}">
                <a16:creationId xmlns:a16="http://schemas.microsoft.com/office/drawing/2014/main" id="{E67A4716-F2DF-01AC-C015-1C18304D7AF2}"/>
              </a:ext>
            </a:extLst>
          </p:cNvPr>
          <p:cNvSpPr/>
          <p:nvPr/>
        </p:nvSpPr>
        <p:spPr>
          <a:xfrm>
            <a:off x="6694658" y="3434070"/>
            <a:ext cx="1179692" cy="49410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Memory Broker</a:t>
            </a:r>
          </a:p>
          <a:p>
            <a:pPr algn="ctr">
              <a:defRPr/>
            </a:pPr>
            <a:r>
              <a:rPr lang="en-US" sz="600" noProof="0">
                <a:solidFill>
                  <a:schemeClr val="bg1"/>
                </a:solidFill>
              </a:rPr>
              <a:t>La </a:t>
            </a:r>
            <a:r>
              <a:rPr lang="en-US" sz="600" i="1" noProof="0">
                <a:solidFill>
                  <a:schemeClr val="tx1"/>
                </a:solidFill>
              </a:rPr>
              <a:t>Coherence management between ephemeral and persistent memory is resolved as a transversal service.</a:t>
            </a:r>
            <a:endParaRPr kumimoji="0" lang="en-US" sz="600" b="1" i="0" u="none" strike="noStrike" kern="1200" cap="none" spc="0" normalizeH="0" baseline="0" noProof="0">
              <a:ln>
                <a:noFill/>
              </a:ln>
              <a:solidFill>
                <a:prstClr val="black"/>
              </a:solidFill>
              <a:effectLst/>
              <a:uLnTx/>
              <a:uFillTx/>
              <a:ea typeface="+mn-ea"/>
              <a:cs typeface="+mn-cs"/>
            </a:endParaRPr>
          </a:p>
        </p:txBody>
      </p:sp>
      <p:sp>
        <p:nvSpPr>
          <p:cNvPr id="1219" name="Rectangle 1023">
            <a:extLst>
              <a:ext uri="{FF2B5EF4-FFF2-40B4-BE49-F238E27FC236}">
                <a16:creationId xmlns:a16="http://schemas.microsoft.com/office/drawing/2014/main" id="{FE03DE3B-5048-9533-6A4A-EC6BB5047E8F}"/>
              </a:ext>
            </a:extLst>
          </p:cNvPr>
          <p:cNvSpPr/>
          <p:nvPr/>
        </p:nvSpPr>
        <p:spPr>
          <a:xfrm>
            <a:off x="4974567" y="3805870"/>
            <a:ext cx="1548000" cy="7323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Smart Routing &amp; Optimization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 (The Brain)</a:t>
            </a:r>
          </a:p>
          <a:p>
            <a:pPr algn="ctr">
              <a:defRPr/>
            </a:pPr>
            <a:r>
              <a:rPr lang="en-US" sz="600" noProof="0">
                <a:solidFill>
                  <a:prstClr val="black"/>
                </a:solidFill>
                <a:ea typeface="Calibri" panose="020F0502020204030204" pitchFamily="34" charset="0"/>
                <a:cs typeface="Calibri" panose="020F0502020204030204" pitchFamily="34" charset="0"/>
              </a:rPr>
              <a:t>Decides where the prompt goes, exposing a unified API to all cognitive models and reasoning engines, and how to optimize it by rewriting requests, compressing context, and using embeddings.</a:t>
            </a:r>
          </a:p>
        </p:txBody>
      </p:sp>
      <p:sp>
        <p:nvSpPr>
          <p:cNvPr id="1220" name="Rectangle 1023">
            <a:extLst>
              <a:ext uri="{FF2B5EF4-FFF2-40B4-BE49-F238E27FC236}">
                <a16:creationId xmlns:a16="http://schemas.microsoft.com/office/drawing/2014/main" id="{BE221A94-A914-CF5E-6228-05F0C119CE7A}"/>
              </a:ext>
            </a:extLst>
          </p:cNvPr>
          <p:cNvSpPr/>
          <p:nvPr/>
        </p:nvSpPr>
        <p:spPr>
          <a:xfrm>
            <a:off x="3298030" y="4161458"/>
            <a:ext cx="1548000" cy="1116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Trust &amp; Security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(The Shield)</a:t>
            </a:r>
          </a:p>
          <a:p>
            <a:pPr algn="ctr">
              <a:defRPr/>
            </a:pPr>
            <a:r>
              <a:rPr lang="en-US" sz="600" noProof="0">
                <a:solidFill>
                  <a:prstClr val="black"/>
                </a:solidFill>
                <a:ea typeface="Calibri" panose="020F0502020204030204" pitchFamily="34" charset="0"/>
                <a:cs typeface="Calibri" panose="020F0502020204030204" pitchFamily="34" charset="0"/>
              </a:rPr>
              <a:t>Ensure real-time data sovereignty and regulatory compliance. Run Personally Identifiable Information (PII)cleaning and masking, validate data schemas, and manage the secret lifecycle. It centralizes authentication and authorization, applying governance policies and Conversational Guardrails on all cognitive traffic to shield interactions.</a:t>
            </a:r>
          </a:p>
        </p:txBody>
      </p:sp>
      <p:sp>
        <p:nvSpPr>
          <p:cNvPr id="1222" name="Rectangle 1023">
            <a:extLst>
              <a:ext uri="{FF2B5EF4-FFF2-40B4-BE49-F238E27FC236}">
                <a16:creationId xmlns:a16="http://schemas.microsoft.com/office/drawing/2014/main" id="{A29B1057-3EAC-8159-B0B5-00A220AFBA6C}"/>
              </a:ext>
            </a:extLst>
          </p:cNvPr>
          <p:cNvSpPr/>
          <p:nvPr/>
        </p:nvSpPr>
        <p:spPr>
          <a:xfrm>
            <a:off x="3317093" y="3777232"/>
            <a:ext cx="1548000" cy="36847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Input Engineering &amp; Routing</a:t>
            </a:r>
          </a:p>
          <a:p>
            <a:pPr algn="ctr">
              <a:defRPr/>
            </a:pPr>
            <a:r>
              <a:rPr lang="en-US" sz="600" noProof="0">
                <a:solidFill>
                  <a:prstClr val="black"/>
                </a:solidFill>
                <a:ea typeface="Calibri" panose="020F0502020204030204" pitchFamily="34" charset="0"/>
                <a:cs typeface="Calibri" panose="020F0502020204030204" pitchFamily="34" charset="0"/>
              </a:rPr>
              <a:t>Context</a:t>
            </a:r>
            <a:r>
              <a:rPr lang="en-US" sz="600" i="1" noProof="0">
                <a:solidFill>
                  <a:schemeClr val="tx1"/>
                </a:solidFill>
                <a:ea typeface="Roboto" panose="02000000000000000000" pitchFamily="2" charset="0"/>
                <a:cs typeface="Roboto" panose="02000000000000000000" pitchFamily="2" charset="0"/>
              </a:rPr>
              <a:t> </a:t>
            </a:r>
            <a:r>
              <a:rPr lang="en-US" sz="600" noProof="0">
                <a:solidFill>
                  <a:prstClr val="black"/>
                </a:solidFill>
                <a:ea typeface="Calibri" panose="020F0502020204030204" pitchFamily="34" charset="0"/>
                <a:cs typeface="Calibri" panose="020F0502020204030204" pitchFamily="34" charset="0"/>
              </a:rPr>
              <a:t>Injection (RAG) and Prompt Management.</a:t>
            </a:r>
          </a:p>
        </p:txBody>
      </p:sp>
      <p:sp>
        <p:nvSpPr>
          <p:cNvPr id="1223" name="Rectangle 1023">
            <a:extLst>
              <a:ext uri="{FF2B5EF4-FFF2-40B4-BE49-F238E27FC236}">
                <a16:creationId xmlns:a16="http://schemas.microsoft.com/office/drawing/2014/main" id="{A7494AC0-D5ED-0633-F6E8-0B147E830226}"/>
              </a:ext>
            </a:extLst>
          </p:cNvPr>
          <p:cNvSpPr/>
          <p:nvPr/>
        </p:nvSpPr>
        <p:spPr>
          <a:xfrm>
            <a:off x="4884004" y="4868160"/>
            <a:ext cx="1548000" cy="45641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ea typeface="Calibri" panose="020F0502020204030204" pitchFamily="34" charset="0"/>
                <a:cs typeface="Calibri" panose="020F0502020204030204" pitchFamily="34" charset="0"/>
              </a:rPr>
              <a:t>Output Engineering &amp; Guardrails</a:t>
            </a:r>
          </a:p>
          <a:p>
            <a:pPr algn="ctr">
              <a:defRPr/>
            </a:pPr>
            <a:r>
              <a:rPr lang="en-US" sz="600" noProof="0">
                <a:solidFill>
                  <a:prstClr val="black"/>
                </a:solidFill>
                <a:ea typeface="Calibri" panose="020F0502020204030204" pitchFamily="34" charset="0"/>
                <a:cs typeface="Calibri" panose="020F0502020204030204" pitchFamily="34" charset="0"/>
              </a:rPr>
              <a:t>Validate JSON schemas, semantic guardrails  and secure connection with Flow Engines.</a:t>
            </a:r>
          </a:p>
        </p:txBody>
      </p:sp>
      <p:sp>
        <p:nvSpPr>
          <p:cNvPr id="1224" name="Rectangle 1223">
            <a:extLst>
              <a:ext uri="{FF2B5EF4-FFF2-40B4-BE49-F238E27FC236}">
                <a16:creationId xmlns:a16="http://schemas.microsoft.com/office/drawing/2014/main" id="{0A5BBFAF-A292-0071-37D8-CF11C49C567E}"/>
              </a:ext>
            </a:extLst>
          </p:cNvPr>
          <p:cNvSpPr/>
          <p:nvPr/>
        </p:nvSpPr>
        <p:spPr>
          <a:xfrm>
            <a:off x="3571259" y="2823336"/>
            <a:ext cx="1044000" cy="40834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Secure Code Runtime</a:t>
            </a:r>
          </a:p>
          <a:p>
            <a:pPr lvl="0" algn="ctr">
              <a:defRPr/>
            </a:pPr>
            <a:r>
              <a:rPr lang="en-US" sz="600" noProof="0">
                <a:solidFill>
                  <a:prstClr val="black"/>
                </a:solidFill>
                <a:ea typeface="Calibri" panose="020F0502020204030204" pitchFamily="34" charset="0"/>
                <a:cs typeface="Calibri" panose="020F0502020204030204" pitchFamily="34" charset="0"/>
              </a:rPr>
              <a:t>Sandbox (WASM/</a:t>
            </a:r>
            <a:r>
              <a:rPr lang="en-US" sz="600" noProof="0" err="1">
                <a:solidFill>
                  <a:prstClr val="black"/>
                </a:solidFill>
                <a:ea typeface="Calibri" panose="020F0502020204030204" pitchFamily="34" charset="0"/>
                <a:cs typeface="Calibri" panose="020F0502020204030204" pitchFamily="34" charset="0"/>
              </a:rPr>
              <a:t>gVisor</a:t>
            </a:r>
            <a:r>
              <a:rPr lang="en-US" sz="600" noProof="0">
                <a:solidFill>
                  <a:prstClr val="black"/>
                </a:solidFill>
                <a:ea typeface="Calibri" panose="020F0502020204030204" pitchFamily="34" charset="0"/>
                <a:cs typeface="Calibri" panose="020F0502020204030204" pitchFamily="34" charset="0"/>
              </a:rPr>
              <a:t>) for isolated execution of agent-generated Python/SQL code.</a:t>
            </a:r>
          </a:p>
        </p:txBody>
      </p:sp>
      <p:sp>
        <p:nvSpPr>
          <p:cNvPr id="1266" name="Arrow: Right 1054">
            <a:extLst>
              <a:ext uri="{FF2B5EF4-FFF2-40B4-BE49-F238E27FC236}">
                <a16:creationId xmlns:a16="http://schemas.microsoft.com/office/drawing/2014/main" id="{72178EA8-D386-1848-8494-450A50763D63}"/>
              </a:ext>
            </a:extLst>
          </p:cNvPr>
          <p:cNvSpPr/>
          <p:nvPr/>
        </p:nvSpPr>
        <p:spPr>
          <a:xfrm rot="16200000">
            <a:off x="10591549" y="1661404"/>
            <a:ext cx="1268887"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04" name="TextBox 1103">
            <a:extLst>
              <a:ext uri="{FF2B5EF4-FFF2-40B4-BE49-F238E27FC236}">
                <a16:creationId xmlns:a16="http://schemas.microsoft.com/office/drawing/2014/main" id="{D565725C-9AC0-3786-C502-BC960E07496A}"/>
              </a:ext>
            </a:extLst>
          </p:cNvPr>
          <p:cNvSpPr txBox="1"/>
          <p:nvPr/>
        </p:nvSpPr>
        <p:spPr>
          <a:xfrm>
            <a:off x="6299711" y="7202545"/>
            <a:ext cx="29942970" cy="7971413"/>
          </a:xfrm>
          <a:prstGeom prst="rect">
            <a:avLst/>
          </a:prstGeom>
          <a:noFill/>
        </p:spPr>
        <p:txBody>
          <a:bodyPr wrap="square">
            <a:spAutoFit/>
          </a:bodyPr>
          <a:lstStyle/>
          <a:p>
            <a:r>
              <a:rPr lang="en-US" noProof="0" err="1"/>
              <a:t>Enfoque</a:t>
            </a:r>
            <a:r>
              <a:rPr lang="en-US" noProof="0"/>
              <a:t> </a:t>
            </a:r>
            <a:r>
              <a:rPr lang="en-US" noProof="0" err="1"/>
              <a:t>en</a:t>
            </a:r>
            <a:r>
              <a:rPr lang="en-US" noProof="0"/>
              <a:t> Puntos de </a:t>
            </a:r>
            <a:r>
              <a:rPr lang="en-US" noProof="0" err="1"/>
              <a:t>Prueba</a:t>
            </a:r>
            <a:r>
              <a:rPr lang="en-US" noProof="0"/>
              <a:t> (Proof Points)</a:t>
            </a:r>
          </a:p>
          <a:p>
            <a:r>
              <a:rPr lang="en-US" noProof="0"/>
              <a:t>La </a:t>
            </a:r>
            <a:r>
              <a:rPr lang="en-US" noProof="0" err="1"/>
              <a:t>arquitectura</a:t>
            </a:r>
            <a:r>
              <a:rPr lang="en-US" noProof="0"/>
              <a:t> </a:t>
            </a:r>
            <a:r>
              <a:rPr lang="en-US" noProof="0" err="1"/>
              <a:t>está</a:t>
            </a:r>
            <a:r>
              <a:rPr lang="en-US" noProof="0"/>
              <a:t> </a:t>
            </a:r>
            <a:r>
              <a:rPr lang="en-US" noProof="0" err="1"/>
              <a:t>construida</a:t>
            </a:r>
            <a:r>
              <a:rPr lang="en-US" noProof="0"/>
              <a:t> </a:t>
            </a:r>
            <a:r>
              <a:rPr lang="en-US" noProof="0" err="1"/>
              <a:t>sobre</a:t>
            </a:r>
            <a:r>
              <a:rPr lang="en-US" noProof="0"/>
              <a:t> las </a:t>
            </a:r>
            <a:r>
              <a:rPr lang="en-US" noProof="0" err="1"/>
              <a:t>siguientes</a:t>
            </a:r>
            <a:r>
              <a:rPr lang="en-US" noProof="0"/>
              <a:t> </a:t>
            </a:r>
            <a:r>
              <a:rPr lang="en-US" noProof="0" err="1"/>
              <a:t>disciplinas</a:t>
            </a:r>
            <a:r>
              <a:rPr lang="en-US" noProof="0"/>
              <a:t> </a:t>
            </a:r>
            <a:r>
              <a:rPr lang="en-US" noProof="0" err="1"/>
              <a:t>críticas</a:t>
            </a:r>
            <a:r>
              <a:rPr lang="en-US" noProof="0"/>
              <a:t>:</a:t>
            </a:r>
          </a:p>
          <a:p>
            <a:r>
              <a:rPr lang="en-US" noProof="0"/>
              <a:t>1. </a:t>
            </a:r>
            <a:r>
              <a:rPr lang="en-US" noProof="0" err="1"/>
              <a:t>Soberanía</a:t>
            </a:r>
            <a:r>
              <a:rPr lang="en-US" noProof="0"/>
              <a:t> del </a:t>
            </a:r>
            <a:r>
              <a:rPr lang="en-US" noProof="0" err="1"/>
              <a:t>Cómputo</a:t>
            </a:r>
            <a:r>
              <a:rPr lang="en-US" noProof="0"/>
              <a:t>: El runtime se </a:t>
            </a:r>
            <a:r>
              <a:rPr lang="en-US" noProof="0" err="1"/>
              <a:t>encapsula</a:t>
            </a:r>
            <a:r>
              <a:rPr lang="en-US" noProof="0"/>
              <a:t> </a:t>
            </a:r>
            <a:r>
              <a:rPr lang="en-US" noProof="0" err="1"/>
              <a:t>utilizando</a:t>
            </a:r>
            <a:r>
              <a:rPr lang="en-US" noProof="0"/>
              <a:t> Helm Charts y se </a:t>
            </a:r>
            <a:r>
              <a:rPr lang="en-US" noProof="0" err="1"/>
              <a:t>despliega</a:t>
            </a:r>
            <a:r>
              <a:rPr lang="en-US" noProof="0"/>
              <a:t> </a:t>
            </a:r>
            <a:r>
              <a:rPr lang="en-US" noProof="0" err="1"/>
              <a:t>en</a:t>
            </a:r>
            <a:r>
              <a:rPr lang="en-US" noProof="0"/>
              <a:t> </a:t>
            </a:r>
            <a:r>
              <a:rPr lang="en-US" noProof="0" err="1"/>
              <a:t>infraestructura</a:t>
            </a:r>
            <a:r>
              <a:rPr lang="en-US" noProof="0"/>
              <a:t> del </a:t>
            </a:r>
            <a:r>
              <a:rPr lang="en-US" noProof="0" err="1"/>
              <a:t>cliente</a:t>
            </a:r>
            <a:r>
              <a:rPr lang="en-US" noProof="0"/>
              <a:t> (EKS/AKS/On-prem), </a:t>
            </a:r>
            <a:r>
              <a:rPr lang="en-US" noProof="0" err="1"/>
              <a:t>asegurando</a:t>
            </a:r>
            <a:r>
              <a:rPr lang="en-US" noProof="0"/>
              <a:t> la </a:t>
            </a:r>
            <a:r>
              <a:rPr lang="en-US" noProof="0" err="1"/>
              <a:t>portabilidad</a:t>
            </a:r>
            <a:r>
              <a:rPr lang="en-US" noProof="0"/>
              <a:t>.</a:t>
            </a:r>
          </a:p>
          <a:p>
            <a:r>
              <a:rPr lang="en-US" noProof="0"/>
              <a:t>2. Rigor </a:t>
            </a:r>
            <a:r>
              <a:rPr lang="en-US" noProof="0" err="1"/>
              <a:t>LLMOps</a:t>
            </a:r>
            <a:r>
              <a:rPr lang="en-US" noProof="0"/>
              <a:t>: La </a:t>
            </a:r>
            <a:r>
              <a:rPr lang="en-US" noProof="0" err="1"/>
              <a:t>calidad</a:t>
            </a:r>
            <a:r>
              <a:rPr lang="en-US" noProof="0"/>
              <a:t> se </a:t>
            </a:r>
            <a:r>
              <a:rPr lang="en-US" noProof="0" err="1"/>
              <a:t>garantiza</a:t>
            </a:r>
            <a:r>
              <a:rPr lang="en-US" noProof="0"/>
              <a:t> </a:t>
            </a:r>
            <a:r>
              <a:rPr lang="en-US" noProof="0" err="1"/>
              <a:t>mediante</a:t>
            </a:r>
            <a:r>
              <a:rPr lang="en-US" noProof="0"/>
              <a:t> un </a:t>
            </a:r>
            <a:r>
              <a:rPr lang="en-US" noProof="0" err="1"/>
              <a:t>ciclo</a:t>
            </a:r>
            <a:r>
              <a:rPr lang="en-US" noProof="0"/>
              <a:t> de </a:t>
            </a:r>
            <a:r>
              <a:rPr lang="en-US" noProof="0" err="1"/>
              <a:t>vida</a:t>
            </a:r>
            <a:r>
              <a:rPr lang="en-US" noProof="0"/>
              <a:t> </a:t>
            </a:r>
            <a:r>
              <a:rPr lang="en-US" noProof="0" err="1"/>
              <a:t>completo</a:t>
            </a:r>
            <a:r>
              <a:rPr lang="en-US" noProof="0"/>
              <a:t>: </a:t>
            </a:r>
            <a:r>
              <a:rPr lang="en-US" noProof="0" err="1"/>
              <a:t>registro</a:t>
            </a:r>
            <a:r>
              <a:rPr lang="en-US" noProof="0"/>
              <a:t> de prompts, </a:t>
            </a:r>
            <a:r>
              <a:rPr lang="en-US" noProof="0" err="1"/>
              <a:t>evaluación</a:t>
            </a:r>
            <a:r>
              <a:rPr lang="en-US" noProof="0"/>
              <a:t> </a:t>
            </a:r>
            <a:r>
              <a:rPr lang="en-US" noProof="0" err="1"/>
              <a:t>rigurosa</a:t>
            </a:r>
            <a:r>
              <a:rPr lang="en-US" noProof="0"/>
              <a:t> (</a:t>
            </a:r>
            <a:r>
              <a:rPr lang="en-US" noProof="0" err="1"/>
              <a:t>usando</a:t>
            </a:r>
            <a:r>
              <a:rPr lang="en-US" noProof="0"/>
              <a:t> </a:t>
            </a:r>
            <a:r>
              <a:rPr lang="en-US" noProof="0" err="1"/>
              <a:t>marcos</a:t>
            </a:r>
            <a:r>
              <a:rPr lang="en-US" noProof="0"/>
              <a:t> CI/CD) y </a:t>
            </a:r>
            <a:r>
              <a:rPr lang="en-US" noProof="0" err="1"/>
              <a:t>despliegue</a:t>
            </a:r>
            <a:r>
              <a:rPr lang="en-US" noProof="0"/>
              <a:t> </a:t>
            </a:r>
            <a:r>
              <a:rPr lang="en-US" noProof="0" err="1"/>
              <a:t>controlado</a:t>
            </a:r>
            <a:r>
              <a:rPr lang="en-US" noProof="0"/>
              <a:t>.</a:t>
            </a:r>
          </a:p>
          <a:p>
            <a:r>
              <a:rPr lang="en-US" noProof="0"/>
              <a:t>3. </a:t>
            </a:r>
            <a:r>
              <a:rPr lang="en-US" noProof="0" err="1"/>
              <a:t>Observabilidad</a:t>
            </a:r>
            <a:r>
              <a:rPr lang="en-US" noProof="0"/>
              <a:t> </a:t>
            </a:r>
            <a:r>
              <a:rPr lang="en-US" noProof="0" err="1"/>
              <a:t>Unificada</a:t>
            </a:r>
            <a:r>
              <a:rPr lang="en-US" noProof="0"/>
              <a:t>: </a:t>
            </a:r>
            <a:r>
              <a:rPr lang="en-US" noProof="0" err="1"/>
              <a:t>Trazas</a:t>
            </a:r>
            <a:r>
              <a:rPr lang="en-US" noProof="0"/>
              <a:t> </a:t>
            </a:r>
            <a:r>
              <a:rPr lang="en-US" noProof="0" err="1"/>
              <a:t>completas</a:t>
            </a:r>
            <a:r>
              <a:rPr lang="en-US" noProof="0"/>
              <a:t> (</a:t>
            </a:r>
            <a:r>
              <a:rPr lang="en-US" noProof="0" err="1"/>
              <a:t>Ej</a:t>
            </a:r>
            <a:r>
              <a:rPr lang="en-US" noProof="0"/>
              <a:t>. Jaeger) y </a:t>
            </a:r>
            <a:r>
              <a:rPr lang="en-US" noProof="0" err="1"/>
              <a:t>paneles</a:t>
            </a:r>
            <a:r>
              <a:rPr lang="en-US" noProof="0"/>
              <a:t> de control (</a:t>
            </a:r>
            <a:r>
              <a:rPr lang="en-US" noProof="0" err="1"/>
              <a:t>Ej</a:t>
            </a:r>
            <a:r>
              <a:rPr lang="en-US" noProof="0"/>
              <a:t>. Grafana) </a:t>
            </a:r>
            <a:r>
              <a:rPr lang="en-US" noProof="0" err="1"/>
              <a:t>proveen</a:t>
            </a:r>
            <a:r>
              <a:rPr lang="en-US" noProof="0"/>
              <a:t> </a:t>
            </a:r>
            <a:r>
              <a:rPr lang="en-US" noProof="0" err="1"/>
              <a:t>métricas</a:t>
            </a:r>
            <a:r>
              <a:rPr lang="en-US" noProof="0"/>
              <a:t> de </a:t>
            </a:r>
            <a:r>
              <a:rPr lang="en-US" noProof="0" err="1"/>
              <a:t>coste</a:t>
            </a:r>
            <a:r>
              <a:rPr lang="en-US" noProof="0"/>
              <a:t>, </a:t>
            </a:r>
            <a:r>
              <a:rPr lang="en-US" noProof="0" err="1"/>
              <a:t>rendimiento</a:t>
            </a:r>
            <a:r>
              <a:rPr lang="en-US" noProof="0"/>
              <a:t> y </a:t>
            </a:r>
            <a:r>
              <a:rPr lang="en-US" noProof="0" err="1"/>
              <a:t>adherencia</a:t>
            </a:r>
            <a:r>
              <a:rPr lang="en-US" noProof="0"/>
              <a:t> a </a:t>
            </a:r>
            <a:r>
              <a:rPr lang="en-US" noProof="0" err="1"/>
              <a:t>políticas</a:t>
            </a:r>
            <a:r>
              <a:rPr lang="en-US" noProof="0"/>
              <a:t>, </a:t>
            </a:r>
            <a:r>
              <a:rPr lang="en-US" noProof="0" err="1"/>
              <a:t>esenciales</a:t>
            </a:r>
            <a:r>
              <a:rPr lang="en-US" noProof="0"/>
              <a:t> para </a:t>
            </a:r>
            <a:r>
              <a:rPr lang="en-US" noProof="0" err="1"/>
              <a:t>sectores</a:t>
            </a:r>
            <a:r>
              <a:rPr lang="en-US" noProof="0"/>
              <a:t> </a:t>
            </a:r>
            <a:r>
              <a:rPr lang="en-US" noProof="0" err="1"/>
              <a:t>regulados</a:t>
            </a:r>
            <a:r>
              <a:rPr lang="en-US" noProof="0"/>
              <a:t>.</a:t>
            </a:r>
          </a:p>
          <a:p>
            <a:r>
              <a:rPr lang="en-US" noProof="0"/>
              <a:t>4. </a:t>
            </a:r>
            <a:r>
              <a:rPr lang="en-US" noProof="0" err="1"/>
              <a:t>Desacoplamiento</a:t>
            </a:r>
            <a:r>
              <a:rPr lang="en-US" noProof="0"/>
              <a:t> del </a:t>
            </a:r>
            <a:r>
              <a:rPr lang="en-US" noProof="0" err="1"/>
              <a:t>Modelo</a:t>
            </a:r>
            <a:r>
              <a:rPr lang="en-US" noProof="0"/>
              <a:t>: El Cognitive Gateway </a:t>
            </a:r>
            <a:r>
              <a:rPr lang="en-US" noProof="0" err="1"/>
              <a:t>permite</a:t>
            </a:r>
            <a:r>
              <a:rPr lang="en-US" noProof="0"/>
              <a:t> que </a:t>
            </a:r>
            <a:r>
              <a:rPr lang="en-US" noProof="0" err="1"/>
              <a:t>el</a:t>
            </a:r>
            <a:r>
              <a:rPr lang="en-US" noProof="0"/>
              <a:t> </a:t>
            </a:r>
            <a:r>
              <a:rPr lang="en-US" noProof="0" err="1"/>
              <a:t>agente</a:t>
            </a:r>
            <a:r>
              <a:rPr lang="en-US" noProof="0"/>
              <a:t> sea </a:t>
            </a:r>
            <a:r>
              <a:rPr lang="en-US" noProof="0" err="1"/>
              <a:t>agnóstico</a:t>
            </a:r>
            <a:r>
              <a:rPr lang="en-US" noProof="0"/>
              <a:t> al LLM </a:t>
            </a:r>
            <a:r>
              <a:rPr lang="en-US" noProof="0" err="1"/>
              <a:t>subyacente</a:t>
            </a:r>
            <a:r>
              <a:rPr lang="en-US" noProof="0"/>
              <a:t>, </a:t>
            </a:r>
            <a:r>
              <a:rPr lang="en-US" noProof="0" err="1"/>
              <a:t>realizando</a:t>
            </a:r>
            <a:r>
              <a:rPr lang="en-US" noProof="0"/>
              <a:t> </a:t>
            </a:r>
            <a:r>
              <a:rPr lang="en-US" noProof="0" err="1"/>
              <a:t>enrutamiento</a:t>
            </a:r>
            <a:r>
              <a:rPr lang="en-US" noProof="0"/>
              <a:t> </a:t>
            </a:r>
            <a:r>
              <a:rPr lang="en-US" noProof="0" err="1"/>
              <a:t>semántico</a:t>
            </a:r>
            <a:r>
              <a:rPr lang="en-US" noProof="0"/>
              <a:t> </a:t>
            </a:r>
            <a:r>
              <a:rPr lang="en-US" noProof="0" err="1"/>
              <a:t>basado</a:t>
            </a:r>
            <a:r>
              <a:rPr lang="en-US" noProof="0"/>
              <a:t> </a:t>
            </a:r>
            <a:r>
              <a:rPr lang="en-US" noProof="0" err="1"/>
              <a:t>en</a:t>
            </a:r>
            <a:r>
              <a:rPr lang="en-US" noProof="0"/>
              <a:t> </a:t>
            </a:r>
            <a:r>
              <a:rPr lang="en-US" noProof="0" err="1"/>
              <a:t>criterios</a:t>
            </a:r>
            <a:r>
              <a:rPr lang="en-US" noProof="0"/>
              <a:t> de </a:t>
            </a:r>
            <a:r>
              <a:rPr lang="en-US" noProof="0" err="1"/>
              <a:t>negocio</a:t>
            </a:r>
            <a:r>
              <a:rPr lang="en-US" noProof="0"/>
              <a:t> y </a:t>
            </a:r>
            <a:r>
              <a:rPr lang="en-US" noProof="0" err="1"/>
              <a:t>técnicos</a:t>
            </a:r>
            <a:r>
              <a:rPr lang="en-US" noProof="0"/>
              <a:t> (</a:t>
            </a:r>
            <a:r>
              <a:rPr lang="en-US" noProof="0" err="1"/>
              <a:t>coste</a:t>
            </a:r>
            <a:r>
              <a:rPr lang="en-US" noProof="0"/>
              <a:t>/</a:t>
            </a:r>
            <a:r>
              <a:rPr lang="en-US" noProof="0" err="1"/>
              <a:t>latencia</a:t>
            </a:r>
            <a:r>
              <a:rPr lang="en-US" noProof="0"/>
              <a:t>).</a:t>
            </a:r>
          </a:p>
          <a:p>
            <a:r>
              <a:rPr lang="en-US" noProof="0"/>
              <a:t>5. Código </a:t>
            </a:r>
            <a:r>
              <a:rPr lang="en-US" noProof="0" err="1"/>
              <a:t>Determinista</a:t>
            </a:r>
            <a:r>
              <a:rPr lang="en-US" noProof="0"/>
              <a:t>: Se </a:t>
            </a:r>
            <a:r>
              <a:rPr lang="en-US" noProof="0" err="1"/>
              <a:t>utiliza</a:t>
            </a:r>
            <a:r>
              <a:rPr lang="en-US" noProof="0"/>
              <a:t> Sandbox WASM/</a:t>
            </a:r>
            <a:r>
              <a:rPr lang="en-US" noProof="0" err="1"/>
              <a:t>gVisor</a:t>
            </a:r>
            <a:r>
              <a:rPr lang="en-US" noProof="0"/>
              <a:t>/</a:t>
            </a:r>
            <a:r>
              <a:rPr lang="en-US" noProof="0" err="1"/>
              <a:t>fRee</a:t>
            </a:r>
            <a:r>
              <a:rPr lang="en-US" noProof="0"/>
              <a:t> </a:t>
            </a:r>
            <a:r>
              <a:rPr lang="en-US" noProof="0" err="1"/>
              <a:t>en</a:t>
            </a:r>
            <a:r>
              <a:rPr lang="en-US" noProof="0"/>
              <a:t> </a:t>
            </a:r>
            <a:r>
              <a:rPr lang="en-US" noProof="0" err="1"/>
              <a:t>el</a:t>
            </a:r>
            <a:r>
              <a:rPr lang="en-US" noProof="0"/>
              <a:t> Code Execution Runtime para </a:t>
            </a:r>
            <a:r>
              <a:rPr lang="en-US" noProof="0" err="1"/>
              <a:t>garantizar</a:t>
            </a:r>
            <a:r>
              <a:rPr lang="en-US" noProof="0"/>
              <a:t> la </a:t>
            </a:r>
            <a:r>
              <a:rPr lang="en-US" noProof="0" err="1"/>
              <a:t>ejecución</a:t>
            </a:r>
            <a:r>
              <a:rPr lang="en-US" noProof="0"/>
              <a:t> </a:t>
            </a:r>
            <a:r>
              <a:rPr lang="en-US" noProof="0" err="1"/>
              <a:t>determinista</a:t>
            </a:r>
            <a:r>
              <a:rPr lang="en-US" noProof="0"/>
              <a:t> y </a:t>
            </a:r>
            <a:r>
              <a:rPr lang="en-US" noProof="0" err="1"/>
              <a:t>acotada</a:t>
            </a:r>
            <a:r>
              <a:rPr lang="en-US" noProof="0"/>
              <a:t> del </a:t>
            </a:r>
            <a:r>
              <a:rPr lang="en-US" noProof="0" err="1"/>
              <a:t>código</a:t>
            </a:r>
            <a:r>
              <a:rPr lang="en-US" noProof="0"/>
              <a:t> </a:t>
            </a:r>
            <a:r>
              <a:rPr lang="en-US" noProof="0" err="1"/>
              <a:t>generado</a:t>
            </a:r>
            <a:r>
              <a:rPr lang="en-US" noProof="0"/>
              <a:t> </a:t>
            </a:r>
            <a:r>
              <a:rPr lang="en-US" noProof="0" err="1"/>
              <a:t>por</a:t>
            </a:r>
            <a:r>
              <a:rPr lang="en-US" noProof="0"/>
              <a:t> LLMs, </a:t>
            </a:r>
            <a:r>
              <a:rPr lang="en-US" noProof="0" err="1"/>
              <a:t>mitigando</a:t>
            </a:r>
            <a:r>
              <a:rPr lang="en-US" noProof="0"/>
              <a:t> </a:t>
            </a:r>
            <a:r>
              <a:rPr lang="en-US" noProof="0" err="1"/>
              <a:t>riesgos</a:t>
            </a:r>
            <a:r>
              <a:rPr lang="en-US" noProof="0"/>
              <a:t> de </a:t>
            </a:r>
            <a:r>
              <a:rPr lang="en-US" noProof="0" err="1"/>
              <a:t>seguridad</a:t>
            </a:r>
            <a:r>
              <a:rPr lang="en-US" noProof="0"/>
              <a:t> y </a:t>
            </a:r>
            <a:r>
              <a:rPr lang="en-US" noProof="0" err="1"/>
              <a:t>consumo</a:t>
            </a:r>
            <a:r>
              <a:rPr lang="en-US" noProof="0"/>
              <a:t> de </a:t>
            </a:r>
            <a:r>
              <a:rPr lang="en-US" noProof="0" err="1"/>
              <a:t>recursos</a:t>
            </a:r>
            <a:r>
              <a:rPr lang="en-US" noProof="0"/>
              <a:t>.</a:t>
            </a:r>
          </a:p>
          <a:p>
            <a:endParaRPr lang="en-US" noProof="0"/>
          </a:p>
          <a:p>
            <a:pPr>
              <a:spcAft>
                <a:spcPts val="600"/>
              </a:spcAft>
            </a:pPr>
            <a:r>
              <a:rPr lang="en-US" noProof="0">
                <a:solidFill>
                  <a:srgbClr val="1B1C1D"/>
                </a:solidFill>
                <a:latin typeface="Google Sans Text"/>
              </a:rPr>
              <a:t>La </a:t>
            </a:r>
            <a:r>
              <a:rPr lang="en-US" noProof="0" err="1">
                <a:solidFill>
                  <a:srgbClr val="1B1C1D"/>
                </a:solidFill>
                <a:latin typeface="Google Sans Text"/>
              </a:rPr>
              <a:t>soberanía</a:t>
            </a:r>
            <a:r>
              <a:rPr lang="en-US" noProof="0">
                <a:solidFill>
                  <a:srgbClr val="1B1C1D"/>
                </a:solidFill>
                <a:latin typeface="Google Sans Text"/>
              </a:rPr>
              <a:t>, </a:t>
            </a:r>
            <a:r>
              <a:rPr lang="en-US" noProof="0" err="1">
                <a:solidFill>
                  <a:srgbClr val="1B1C1D"/>
                </a:solidFill>
                <a:latin typeface="Google Sans Text"/>
              </a:rPr>
              <a:t>en</a:t>
            </a:r>
            <a:r>
              <a:rPr lang="en-US" noProof="0">
                <a:solidFill>
                  <a:srgbClr val="1B1C1D"/>
                </a:solidFill>
                <a:latin typeface="Google Sans Text"/>
              </a:rPr>
              <a:t> </a:t>
            </a:r>
            <a:r>
              <a:rPr lang="en-US" noProof="0" err="1">
                <a:solidFill>
                  <a:srgbClr val="1B1C1D"/>
                </a:solidFill>
                <a:latin typeface="Google Sans Text"/>
              </a:rPr>
              <a:t>el</a:t>
            </a:r>
            <a:r>
              <a:rPr lang="en-US" noProof="0">
                <a:solidFill>
                  <a:srgbClr val="1B1C1D"/>
                </a:solidFill>
                <a:latin typeface="Google Sans Text"/>
              </a:rPr>
              <a:t> </a:t>
            </a:r>
            <a:r>
              <a:rPr lang="en-US" noProof="0" err="1">
                <a:solidFill>
                  <a:srgbClr val="1B1C1D"/>
                </a:solidFill>
                <a:latin typeface="Google Sans Text"/>
              </a:rPr>
              <a:t>contexto</a:t>
            </a:r>
            <a:r>
              <a:rPr lang="en-US" noProof="0">
                <a:solidFill>
                  <a:srgbClr val="1B1C1D"/>
                </a:solidFill>
                <a:latin typeface="Google Sans Text"/>
              </a:rPr>
              <a:t> de la Plataforma </a:t>
            </a:r>
            <a:r>
              <a:rPr lang="en-US" noProof="0" err="1">
                <a:solidFill>
                  <a:srgbClr val="1B1C1D"/>
                </a:solidFill>
                <a:latin typeface="Google Sans Text"/>
              </a:rPr>
              <a:t>AgeNTTic</a:t>
            </a:r>
            <a:r>
              <a:rPr lang="en-US" noProof="0">
                <a:solidFill>
                  <a:srgbClr val="1B1C1D"/>
                </a:solidFill>
                <a:latin typeface="Google Sans Text"/>
              </a:rPr>
              <a:t>, se define </a:t>
            </a:r>
            <a:r>
              <a:rPr lang="en-US" noProof="0" err="1">
                <a:solidFill>
                  <a:srgbClr val="1B1C1D"/>
                </a:solidFill>
                <a:latin typeface="Google Sans Text"/>
              </a:rPr>
              <a:t>mediante</a:t>
            </a:r>
            <a:r>
              <a:rPr lang="en-US" noProof="0">
                <a:solidFill>
                  <a:srgbClr val="1B1C1D"/>
                </a:solidFill>
                <a:latin typeface="Google Sans Text"/>
              </a:rPr>
              <a:t> </a:t>
            </a:r>
            <a:r>
              <a:rPr lang="en-US" noProof="0" err="1">
                <a:solidFill>
                  <a:srgbClr val="1B1C1D"/>
                </a:solidFill>
                <a:latin typeface="Google Sans Text"/>
              </a:rPr>
              <a:t>tres</a:t>
            </a:r>
            <a:r>
              <a:rPr lang="en-US" noProof="0">
                <a:solidFill>
                  <a:srgbClr val="1B1C1D"/>
                </a:solidFill>
                <a:latin typeface="Google Sans Text"/>
              </a:rPr>
              <a:t> </a:t>
            </a:r>
            <a:r>
              <a:rPr lang="en-US" noProof="0" err="1">
                <a:solidFill>
                  <a:srgbClr val="1B1C1D"/>
                </a:solidFill>
                <a:latin typeface="Google Sans Text"/>
              </a:rPr>
              <a:t>pilares</a:t>
            </a:r>
            <a:r>
              <a:rPr lang="en-US" noProof="0">
                <a:solidFill>
                  <a:srgbClr val="1B1C1D"/>
                </a:solidFill>
                <a:latin typeface="Google Sans Text"/>
              </a:rPr>
              <a:t>:</a:t>
            </a:r>
            <a:endParaRPr lang="en-US" noProof="0"/>
          </a:p>
          <a:p>
            <a:pPr fontAlgn="base">
              <a:buFont typeface="+mj-lt"/>
              <a:buAutoNum type="arabicPeriod"/>
            </a:pPr>
            <a:r>
              <a:rPr lang="en-US" b="1" noProof="0" err="1">
                <a:solidFill>
                  <a:srgbClr val="1B1C1D"/>
                </a:solidFill>
                <a:latin typeface="Google Sans Text"/>
              </a:rPr>
              <a:t>Independencia</a:t>
            </a:r>
            <a:r>
              <a:rPr lang="en-US" b="1" noProof="0">
                <a:solidFill>
                  <a:srgbClr val="1B1C1D"/>
                </a:solidFill>
                <a:latin typeface="Google Sans Text"/>
              </a:rPr>
              <a:t> del </a:t>
            </a:r>
            <a:r>
              <a:rPr lang="en-US" b="1" noProof="0" err="1">
                <a:solidFill>
                  <a:srgbClr val="1B1C1D"/>
                </a:solidFill>
                <a:latin typeface="Google Sans Text"/>
              </a:rPr>
              <a:t>Modelo</a:t>
            </a:r>
            <a:r>
              <a:rPr lang="en-US" b="1" noProof="0">
                <a:solidFill>
                  <a:srgbClr val="1B1C1D"/>
                </a:solidFill>
                <a:latin typeface="Google Sans Text"/>
              </a:rPr>
              <a:t>:</a:t>
            </a:r>
            <a:r>
              <a:rPr lang="en-US" noProof="0">
                <a:solidFill>
                  <a:srgbClr val="1B1C1D"/>
                </a:solidFill>
                <a:latin typeface="Google Sans Text"/>
              </a:rPr>
              <a:t> La </a:t>
            </a:r>
            <a:r>
              <a:rPr lang="en-US" noProof="0" err="1">
                <a:solidFill>
                  <a:srgbClr val="1B1C1D"/>
                </a:solidFill>
                <a:latin typeface="Google Sans Text"/>
              </a:rPr>
              <a:t>capacidad</a:t>
            </a:r>
            <a:r>
              <a:rPr lang="en-US" noProof="0">
                <a:solidFill>
                  <a:srgbClr val="1B1C1D"/>
                </a:solidFill>
                <a:latin typeface="Google Sans Text"/>
              </a:rPr>
              <a:t> de </a:t>
            </a:r>
            <a:r>
              <a:rPr lang="en-US" noProof="0" err="1">
                <a:solidFill>
                  <a:srgbClr val="1B1C1D"/>
                </a:solidFill>
                <a:latin typeface="Google Sans Text"/>
              </a:rPr>
              <a:t>intercambiar</a:t>
            </a:r>
            <a:r>
              <a:rPr lang="en-US" noProof="0">
                <a:solidFill>
                  <a:srgbClr val="1B1C1D"/>
                </a:solidFill>
                <a:latin typeface="Google Sans Text"/>
              </a:rPr>
              <a:t> </a:t>
            </a:r>
            <a:r>
              <a:rPr lang="en-US" noProof="0" err="1">
                <a:solidFill>
                  <a:srgbClr val="1B1C1D"/>
                </a:solidFill>
                <a:latin typeface="Google Sans Text"/>
              </a:rPr>
              <a:t>el</a:t>
            </a:r>
            <a:r>
              <a:rPr lang="en-US" noProof="0">
                <a:solidFill>
                  <a:srgbClr val="1B1C1D"/>
                </a:solidFill>
                <a:latin typeface="Google Sans Text"/>
              </a:rPr>
              <a:t> </a:t>
            </a:r>
            <a:r>
              <a:rPr lang="en-US" noProof="0" err="1">
                <a:solidFill>
                  <a:srgbClr val="1B1C1D"/>
                </a:solidFill>
                <a:latin typeface="Google Sans Text"/>
              </a:rPr>
              <a:t>modelo</a:t>
            </a:r>
            <a:r>
              <a:rPr lang="en-US" noProof="0">
                <a:solidFill>
                  <a:srgbClr val="1B1C1D"/>
                </a:solidFill>
                <a:latin typeface="Google Sans Text"/>
              </a:rPr>
              <a:t> </a:t>
            </a:r>
            <a:r>
              <a:rPr lang="en-US" noProof="0" err="1">
                <a:solidFill>
                  <a:srgbClr val="1B1C1D"/>
                </a:solidFill>
                <a:latin typeface="Google Sans Text"/>
              </a:rPr>
              <a:t>fundacional</a:t>
            </a:r>
            <a:r>
              <a:rPr lang="en-US" noProof="0">
                <a:solidFill>
                  <a:srgbClr val="1B1C1D"/>
                </a:solidFill>
                <a:latin typeface="Google Sans Text"/>
              </a:rPr>
              <a:t> </a:t>
            </a:r>
            <a:r>
              <a:rPr lang="en-US" noProof="0" err="1">
                <a:solidFill>
                  <a:srgbClr val="1B1C1D"/>
                </a:solidFill>
                <a:latin typeface="Google Sans Text"/>
              </a:rPr>
              <a:t>subyacente</a:t>
            </a:r>
            <a:r>
              <a:rPr lang="en-US" noProof="0">
                <a:solidFill>
                  <a:srgbClr val="1B1C1D"/>
                </a:solidFill>
                <a:latin typeface="Google Sans Text"/>
              </a:rPr>
              <a:t> (e.g., de GPT-4o a Claude 3.5 Sonnet o a un </a:t>
            </a:r>
            <a:r>
              <a:rPr lang="en-US" noProof="0" err="1">
                <a:solidFill>
                  <a:srgbClr val="1B1C1D"/>
                </a:solidFill>
                <a:latin typeface="Google Sans Text"/>
              </a:rPr>
              <a:t>modelo</a:t>
            </a:r>
            <a:r>
              <a:rPr lang="en-US" noProof="0">
                <a:solidFill>
                  <a:srgbClr val="1B1C1D"/>
                </a:solidFill>
                <a:latin typeface="Google Sans Text"/>
              </a:rPr>
              <a:t> Llama 3 local) sin </a:t>
            </a:r>
            <a:r>
              <a:rPr lang="en-US" noProof="0" err="1">
                <a:solidFill>
                  <a:srgbClr val="1B1C1D"/>
                </a:solidFill>
                <a:latin typeface="Google Sans Text"/>
              </a:rPr>
              <a:t>reescribir</a:t>
            </a:r>
            <a:r>
              <a:rPr lang="en-US" noProof="0">
                <a:solidFill>
                  <a:srgbClr val="1B1C1D"/>
                </a:solidFill>
                <a:latin typeface="Google Sans Text"/>
              </a:rPr>
              <a:t> la </a:t>
            </a:r>
            <a:r>
              <a:rPr lang="en-US" noProof="0" err="1">
                <a:solidFill>
                  <a:srgbClr val="1B1C1D"/>
                </a:solidFill>
                <a:latin typeface="Google Sans Text"/>
              </a:rPr>
              <a:t>lógica</a:t>
            </a:r>
            <a:r>
              <a:rPr lang="en-US" noProof="0">
                <a:solidFill>
                  <a:srgbClr val="1B1C1D"/>
                </a:solidFill>
                <a:latin typeface="Google Sans Text"/>
              </a:rPr>
              <a:t> del </a:t>
            </a:r>
            <a:r>
              <a:rPr lang="en-US" noProof="0" err="1">
                <a:solidFill>
                  <a:srgbClr val="1B1C1D"/>
                </a:solidFill>
                <a:latin typeface="Google Sans Text"/>
              </a:rPr>
              <a:t>agente</a:t>
            </a:r>
            <a:r>
              <a:rPr lang="en-US" noProof="0">
                <a:solidFill>
                  <a:srgbClr val="1B1C1D"/>
                </a:solidFill>
                <a:latin typeface="Google Sans Text"/>
              </a:rPr>
              <a:t>.</a:t>
            </a:r>
            <a:endParaRPr lang="en-US" noProof="0">
              <a:solidFill>
                <a:srgbClr val="000000"/>
              </a:solidFill>
              <a:latin typeface="Arial" panose="020B0604020202020204" pitchFamily="34" charset="0"/>
            </a:endParaRPr>
          </a:p>
          <a:p>
            <a:pPr fontAlgn="base">
              <a:buFont typeface="+mj-lt"/>
              <a:buAutoNum type="arabicPeriod"/>
            </a:pPr>
            <a:r>
              <a:rPr lang="en-US" b="1" noProof="0">
                <a:solidFill>
                  <a:srgbClr val="1B1C1D"/>
                </a:solidFill>
                <a:latin typeface="Google Sans Text"/>
              </a:rPr>
              <a:t>Residencia del Estado:</a:t>
            </a:r>
            <a:r>
              <a:rPr lang="en-US" noProof="0">
                <a:solidFill>
                  <a:srgbClr val="1B1C1D"/>
                </a:solidFill>
                <a:latin typeface="Google Sans Text"/>
              </a:rPr>
              <a:t> </a:t>
            </a:r>
            <a:r>
              <a:rPr lang="en-US" noProof="0" err="1">
                <a:solidFill>
                  <a:srgbClr val="1B1C1D"/>
                </a:solidFill>
                <a:latin typeface="Google Sans Text"/>
              </a:rPr>
              <a:t>Asegurar</a:t>
            </a:r>
            <a:r>
              <a:rPr lang="en-US" noProof="0">
                <a:solidFill>
                  <a:srgbClr val="1B1C1D"/>
                </a:solidFill>
                <a:latin typeface="Google Sans Text"/>
              </a:rPr>
              <a:t> que la </a:t>
            </a:r>
            <a:r>
              <a:rPr lang="en-US" noProof="0" err="1">
                <a:solidFill>
                  <a:srgbClr val="1B1C1D"/>
                </a:solidFill>
                <a:latin typeface="Google Sans Text"/>
              </a:rPr>
              <a:t>memoria</a:t>
            </a:r>
            <a:r>
              <a:rPr lang="en-US" noProof="0">
                <a:solidFill>
                  <a:srgbClr val="1B1C1D"/>
                </a:solidFill>
                <a:latin typeface="Google Sans Text"/>
              </a:rPr>
              <a:t> del </a:t>
            </a:r>
            <a:r>
              <a:rPr lang="en-US" noProof="0" err="1">
                <a:solidFill>
                  <a:srgbClr val="1B1C1D"/>
                </a:solidFill>
                <a:latin typeface="Google Sans Text"/>
              </a:rPr>
              <a:t>agente</a:t>
            </a:r>
            <a:r>
              <a:rPr lang="en-US" noProof="0">
                <a:solidFill>
                  <a:srgbClr val="1B1C1D"/>
                </a:solidFill>
                <a:latin typeface="Google Sans Text"/>
              </a:rPr>
              <a:t> (</a:t>
            </a:r>
            <a:r>
              <a:rPr lang="en-US" noProof="0" err="1">
                <a:solidFill>
                  <a:srgbClr val="1B1C1D"/>
                </a:solidFill>
                <a:latin typeface="Google Sans Text"/>
              </a:rPr>
              <a:t>contexto</a:t>
            </a:r>
            <a:r>
              <a:rPr lang="en-US" noProof="0">
                <a:solidFill>
                  <a:srgbClr val="1B1C1D"/>
                </a:solidFill>
                <a:latin typeface="Google Sans Text"/>
              </a:rPr>
              <a:t>, </a:t>
            </a:r>
            <a:r>
              <a:rPr lang="en-US" noProof="0" err="1">
                <a:solidFill>
                  <a:srgbClr val="1B1C1D"/>
                </a:solidFill>
                <a:latin typeface="Google Sans Text"/>
              </a:rPr>
              <a:t>historial</a:t>
            </a:r>
            <a:r>
              <a:rPr lang="en-US" noProof="0">
                <a:solidFill>
                  <a:srgbClr val="1B1C1D"/>
                </a:solidFill>
                <a:latin typeface="Google Sans Text"/>
              </a:rPr>
              <a:t> de </a:t>
            </a:r>
            <a:r>
              <a:rPr lang="en-US" noProof="0" err="1">
                <a:solidFill>
                  <a:srgbClr val="1B1C1D"/>
                </a:solidFill>
                <a:latin typeface="Google Sans Text"/>
              </a:rPr>
              <a:t>herramientas</a:t>
            </a:r>
            <a:r>
              <a:rPr lang="en-US" noProof="0">
                <a:solidFill>
                  <a:srgbClr val="1B1C1D"/>
                </a:solidFill>
                <a:latin typeface="Google Sans Text"/>
              </a:rPr>
              <a:t>, y "</a:t>
            </a:r>
            <a:r>
              <a:rPr lang="en-US" noProof="0" err="1">
                <a:solidFill>
                  <a:srgbClr val="1B1C1D"/>
                </a:solidFill>
                <a:latin typeface="Google Sans Text"/>
              </a:rPr>
              <a:t>pensamientos</a:t>
            </a:r>
            <a:r>
              <a:rPr lang="en-US" noProof="0">
                <a:solidFill>
                  <a:srgbClr val="1B1C1D"/>
                </a:solidFill>
                <a:latin typeface="Google Sans Text"/>
              </a:rPr>
              <a:t>" </a:t>
            </a:r>
            <a:r>
              <a:rPr lang="en-US" noProof="0" err="1">
                <a:solidFill>
                  <a:srgbClr val="1B1C1D"/>
                </a:solidFill>
                <a:latin typeface="Google Sans Text"/>
              </a:rPr>
              <a:t>intermedios</a:t>
            </a:r>
            <a:r>
              <a:rPr lang="en-US" noProof="0">
                <a:solidFill>
                  <a:srgbClr val="1B1C1D"/>
                </a:solidFill>
                <a:latin typeface="Google Sans Text"/>
              </a:rPr>
              <a:t>) </a:t>
            </a:r>
            <a:r>
              <a:rPr lang="en-US" noProof="0" err="1">
                <a:solidFill>
                  <a:srgbClr val="1B1C1D"/>
                </a:solidFill>
                <a:latin typeface="Google Sans Text"/>
              </a:rPr>
              <a:t>resida</a:t>
            </a:r>
            <a:r>
              <a:rPr lang="en-US" noProof="0">
                <a:solidFill>
                  <a:srgbClr val="1B1C1D"/>
                </a:solidFill>
                <a:latin typeface="Google Sans Text"/>
              </a:rPr>
              <a:t> </a:t>
            </a:r>
            <a:r>
              <a:rPr lang="en-US" noProof="0" err="1">
                <a:solidFill>
                  <a:srgbClr val="1B1C1D"/>
                </a:solidFill>
                <a:latin typeface="Google Sans Text"/>
              </a:rPr>
              <a:t>en</a:t>
            </a:r>
            <a:r>
              <a:rPr lang="en-US" noProof="0">
                <a:solidFill>
                  <a:srgbClr val="1B1C1D"/>
                </a:solidFill>
                <a:latin typeface="Google Sans Text"/>
              </a:rPr>
              <a:t> </a:t>
            </a:r>
            <a:r>
              <a:rPr lang="en-US" noProof="0" err="1">
                <a:solidFill>
                  <a:srgbClr val="1B1C1D"/>
                </a:solidFill>
                <a:latin typeface="Google Sans Text"/>
              </a:rPr>
              <a:t>infraestructura</a:t>
            </a:r>
            <a:r>
              <a:rPr lang="en-US" noProof="0">
                <a:solidFill>
                  <a:srgbClr val="1B1C1D"/>
                </a:solidFill>
                <a:latin typeface="Google Sans Text"/>
              </a:rPr>
              <a:t> </a:t>
            </a:r>
            <a:r>
              <a:rPr lang="en-US" noProof="0" err="1">
                <a:solidFill>
                  <a:srgbClr val="1B1C1D"/>
                </a:solidFill>
                <a:latin typeface="Google Sans Text"/>
              </a:rPr>
              <a:t>controlada</a:t>
            </a:r>
            <a:r>
              <a:rPr lang="en-US" noProof="0">
                <a:solidFill>
                  <a:srgbClr val="1B1C1D"/>
                </a:solidFill>
                <a:latin typeface="Google Sans Text"/>
              </a:rPr>
              <a:t> </a:t>
            </a:r>
            <a:r>
              <a:rPr lang="en-US" noProof="0" err="1">
                <a:solidFill>
                  <a:srgbClr val="1B1C1D"/>
                </a:solidFill>
                <a:latin typeface="Google Sans Text"/>
              </a:rPr>
              <a:t>por</a:t>
            </a:r>
            <a:r>
              <a:rPr lang="en-US" noProof="0">
                <a:solidFill>
                  <a:srgbClr val="1B1C1D"/>
                </a:solidFill>
                <a:latin typeface="Google Sans Text"/>
              </a:rPr>
              <a:t> </a:t>
            </a:r>
            <a:r>
              <a:rPr lang="en-US" noProof="0" err="1">
                <a:solidFill>
                  <a:srgbClr val="1B1C1D"/>
                </a:solidFill>
                <a:latin typeface="Google Sans Text"/>
              </a:rPr>
              <a:t>el</a:t>
            </a:r>
            <a:r>
              <a:rPr lang="en-US" noProof="0">
                <a:solidFill>
                  <a:srgbClr val="1B1C1D"/>
                </a:solidFill>
                <a:latin typeface="Google Sans Text"/>
              </a:rPr>
              <a:t> </a:t>
            </a:r>
            <a:r>
              <a:rPr lang="en-US" noProof="0" err="1">
                <a:solidFill>
                  <a:srgbClr val="1B1C1D"/>
                </a:solidFill>
                <a:latin typeface="Google Sans Text"/>
              </a:rPr>
              <a:t>cliente</a:t>
            </a:r>
            <a:r>
              <a:rPr lang="en-US" noProof="0">
                <a:solidFill>
                  <a:srgbClr val="1B1C1D"/>
                </a:solidFill>
                <a:latin typeface="Google Sans Text"/>
              </a:rPr>
              <a:t>.</a:t>
            </a:r>
            <a:endParaRPr lang="en-US" noProof="0">
              <a:solidFill>
                <a:srgbClr val="000000"/>
              </a:solidFill>
              <a:latin typeface="Arial" panose="020B0604020202020204" pitchFamily="34" charset="0"/>
            </a:endParaRPr>
          </a:p>
          <a:p>
            <a:pPr fontAlgn="base">
              <a:spcAft>
                <a:spcPts val="600"/>
              </a:spcAft>
              <a:buFont typeface="+mj-lt"/>
              <a:buAutoNum type="arabicPeriod"/>
            </a:pPr>
            <a:r>
              <a:rPr lang="en-US" b="1" noProof="0" err="1">
                <a:solidFill>
                  <a:srgbClr val="1B1C1D"/>
                </a:solidFill>
                <a:latin typeface="Google Sans Text"/>
              </a:rPr>
              <a:t>Gobierno</a:t>
            </a:r>
            <a:r>
              <a:rPr lang="en-US" b="1" noProof="0">
                <a:solidFill>
                  <a:srgbClr val="1B1C1D"/>
                </a:solidFill>
                <a:latin typeface="Google Sans Text"/>
              </a:rPr>
              <a:t> de la </a:t>
            </a:r>
            <a:r>
              <a:rPr lang="en-US" b="1" noProof="0" err="1">
                <a:solidFill>
                  <a:srgbClr val="1B1C1D"/>
                </a:solidFill>
                <a:latin typeface="Google Sans Text"/>
              </a:rPr>
              <a:t>Ejecución</a:t>
            </a:r>
            <a:r>
              <a:rPr lang="en-US" b="1" noProof="0">
                <a:solidFill>
                  <a:srgbClr val="1B1C1D"/>
                </a:solidFill>
                <a:latin typeface="Google Sans Text"/>
              </a:rPr>
              <a:t>:</a:t>
            </a:r>
            <a:r>
              <a:rPr lang="en-US" noProof="0">
                <a:solidFill>
                  <a:srgbClr val="1B1C1D"/>
                </a:solidFill>
                <a:latin typeface="Google Sans Text"/>
              </a:rPr>
              <a:t> </a:t>
            </a:r>
            <a:r>
              <a:rPr lang="en-US" noProof="0" err="1">
                <a:solidFill>
                  <a:srgbClr val="1B1C1D"/>
                </a:solidFill>
                <a:latin typeface="Google Sans Text"/>
              </a:rPr>
              <a:t>Poseer</a:t>
            </a:r>
            <a:r>
              <a:rPr lang="en-US" noProof="0">
                <a:solidFill>
                  <a:srgbClr val="1B1C1D"/>
                </a:solidFill>
                <a:latin typeface="Google Sans Text"/>
              </a:rPr>
              <a:t> </a:t>
            </a:r>
            <a:r>
              <a:rPr lang="en-US" noProof="0" err="1">
                <a:solidFill>
                  <a:srgbClr val="1B1C1D"/>
                </a:solidFill>
                <a:latin typeface="Google Sans Text"/>
              </a:rPr>
              <a:t>el</a:t>
            </a:r>
            <a:r>
              <a:rPr lang="en-US" noProof="0">
                <a:solidFill>
                  <a:srgbClr val="1B1C1D"/>
                </a:solidFill>
                <a:latin typeface="Google Sans Text"/>
              </a:rPr>
              <a:t> "Gateway </a:t>
            </a:r>
            <a:r>
              <a:rPr lang="en-US" noProof="0" err="1">
                <a:solidFill>
                  <a:srgbClr val="1B1C1D"/>
                </a:solidFill>
                <a:latin typeface="Google Sans Text"/>
              </a:rPr>
              <a:t>Cognitivo</a:t>
            </a:r>
            <a:r>
              <a:rPr lang="en-US" noProof="0">
                <a:solidFill>
                  <a:srgbClr val="1B1C1D"/>
                </a:solidFill>
                <a:latin typeface="Google Sans Text"/>
              </a:rPr>
              <a:t>" que </a:t>
            </a:r>
            <a:r>
              <a:rPr lang="en-US" noProof="0" err="1">
                <a:solidFill>
                  <a:srgbClr val="1B1C1D"/>
                </a:solidFill>
                <a:latin typeface="Google Sans Text"/>
              </a:rPr>
              <a:t>enruta</a:t>
            </a:r>
            <a:r>
              <a:rPr lang="en-US" noProof="0">
                <a:solidFill>
                  <a:srgbClr val="1B1C1D"/>
                </a:solidFill>
                <a:latin typeface="Google Sans Text"/>
              </a:rPr>
              <a:t> </a:t>
            </a:r>
            <a:r>
              <a:rPr lang="en-US" noProof="0" err="1">
                <a:solidFill>
                  <a:srgbClr val="1B1C1D"/>
                </a:solidFill>
                <a:latin typeface="Google Sans Text"/>
              </a:rPr>
              <a:t>los</a:t>
            </a:r>
            <a:r>
              <a:rPr lang="en-US" noProof="0">
                <a:solidFill>
                  <a:srgbClr val="1B1C1D"/>
                </a:solidFill>
                <a:latin typeface="Google Sans Text"/>
              </a:rPr>
              <a:t> prompts, </a:t>
            </a:r>
            <a:r>
              <a:rPr lang="en-US" noProof="0" err="1">
                <a:solidFill>
                  <a:srgbClr val="1B1C1D"/>
                </a:solidFill>
                <a:latin typeface="Google Sans Text"/>
              </a:rPr>
              <a:t>imponiendo</a:t>
            </a:r>
            <a:r>
              <a:rPr lang="en-US" noProof="0">
                <a:solidFill>
                  <a:srgbClr val="1B1C1D"/>
                </a:solidFill>
                <a:latin typeface="Google Sans Text"/>
              </a:rPr>
              <a:t> </a:t>
            </a:r>
            <a:r>
              <a:rPr lang="en-US" noProof="0" err="1">
                <a:solidFill>
                  <a:srgbClr val="1B1C1D"/>
                </a:solidFill>
                <a:latin typeface="Google Sans Text"/>
              </a:rPr>
              <a:t>políticas</a:t>
            </a:r>
            <a:r>
              <a:rPr lang="en-US" noProof="0">
                <a:solidFill>
                  <a:srgbClr val="1B1C1D"/>
                </a:solidFill>
                <a:latin typeface="Google Sans Text"/>
              </a:rPr>
              <a:t> de </a:t>
            </a:r>
            <a:r>
              <a:rPr lang="en-US" noProof="0" err="1">
                <a:solidFill>
                  <a:srgbClr val="1B1C1D"/>
                </a:solidFill>
                <a:latin typeface="Google Sans Text"/>
              </a:rPr>
              <a:t>seguridad</a:t>
            </a:r>
            <a:r>
              <a:rPr lang="en-US" noProof="0">
                <a:solidFill>
                  <a:srgbClr val="1B1C1D"/>
                </a:solidFill>
                <a:latin typeface="Google Sans Text"/>
              </a:rPr>
              <a:t> y </a:t>
            </a:r>
            <a:r>
              <a:rPr lang="en-US" noProof="0" err="1">
                <a:solidFill>
                  <a:srgbClr val="1B1C1D"/>
                </a:solidFill>
                <a:latin typeface="Google Sans Text"/>
              </a:rPr>
              <a:t>coste</a:t>
            </a:r>
            <a:r>
              <a:rPr lang="en-US" noProof="0">
                <a:solidFill>
                  <a:srgbClr val="1B1C1D"/>
                </a:solidFill>
                <a:latin typeface="Google Sans Text"/>
              </a:rPr>
              <a:t> antes de que </a:t>
            </a:r>
            <a:r>
              <a:rPr lang="en-US" noProof="0" err="1">
                <a:solidFill>
                  <a:srgbClr val="1B1C1D"/>
                </a:solidFill>
                <a:latin typeface="Google Sans Text"/>
              </a:rPr>
              <a:t>cualquier</a:t>
            </a:r>
            <a:r>
              <a:rPr lang="en-US" noProof="0">
                <a:solidFill>
                  <a:srgbClr val="1B1C1D"/>
                </a:solidFill>
                <a:latin typeface="Google Sans Text"/>
              </a:rPr>
              <a:t> </a:t>
            </a:r>
            <a:r>
              <a:rPr lang="en-US" noProof="0" err="1">
                <a:solidFill>
                  <a:srgbClr val="1B1C1D"/>
                </a:solidFill>
                <a:latin typeface="Google Sans Text"/>
              </a:rPr>
              <a:t>dato</a:t>
            </a:r>
            <a:r>
              <a:rPr lang="en-US" noProof="0">
                <a:solidFill>
                  <a:srgbClr val="1B1C1D"/>
                </a:solidFill>
                <a:latin typeface="Google Sans Text"/>
              </a:rPr>
              <a:t> </a:t>
            </a:r>
            <a:r>
              <a:rPr lang="en-US" noProof="0" err="1">
                <a:solidFill>
                  <a:srgbClr val="1B1C1D"/>
                </a:solidFill>
                <a:latin typeface="Google Sans Text"/>
              </a:rPr>
              <a:t>abandone</a:t>
            </a:r>
            <a:r>
              <a:rPr lang="en-US" noProof="0">
                <a:solidFill>
                  <a:srgbClr val="1B1C1D"/>
                </a:solidFill>
                <a:latin typeface="Google Sans Text"/>
              </a:rPr>
              <a:t> </a:t>
            </a:r>
            <a:r>
              <a:rPr lang="en-US" noProof="0" err="1">
                <a:solidFill>
                  <a:srgbClr val="1B1C1D"/>
                </a:solidFill>
                <a:latin typeface="Google Sans Text"/>
              </a:rPr>
              <a:t>el</a:t>
            </a:r>
            <a:r>
              <a:rPr lang="en-US" noProof="0">
                <a:solidFill>
                  <a:srgbClr val="1B1C1D"/>
                </a:solidFill>
                <a:latin typeface="Google Sans Text"/>
              </a:rPr>
              <a:t> </a:t>
            </a:r>
            <a:r>
              <a:rPr lang="en-US" noProof="0" err="1">
                <a:solidFill>
                  <a:srgbClr val="1B1C1D"/>
                </a:solidFill>
                <a:latin typeface="Google Sans Text"/>
              </a:rPr>
              <a:t>perímetro</a:t>
            </a:r>
            <a:r>
              <a:rPr lang="en-US" noProof="0">
                <a:solidFill>
                  <a:srgbClr val="1B1C1D"/>
                </a:solidFill>
                <a:latin typeface="Google Sans Text"/>
              </a:rPr>
              <a:t> seguro.</a:t>
            </a:r>
            <a:r>
              <a:rPr lang="en-US" sz="2000" baseline="30000" noProof="0">
                <a:solidFill>
                  <a:srgbClr val="444746"/>
                </a:solidFill>
                <a:latin typeface="Google Sans Text"/>
              </a:rPr>
              <a:t>1</a:t>
            </a:r>
            <a:endParaRPr lang="en-US" noProof="0">
              <a:solidFill>
                <a:srgbClr val="000000"/>
              </a:solidFill>
              <a:latin typeface="Arial" panose="020B0604020202020204" pitchFamily="34" charset="0"/>
            </a:endParaRPr>
          </a:p>
          <a:p>
            <a:r>
              <a:rPr lang="en-US" noProof="0"/>
              <a:t> </a:t>
            </a:r>
          </a:p>
          <a:p>
            <a:r>
              <a:rPr lang="en-US" noProof="0" err="1"/>
              <a:t>Acciones</a:t>
            </a:r>
            <a:r>
              <a:rPr lang="en-US" noProof="0"/>
              <a:t> </a:t>
            </a:r>
            <a:r>
              <a:rPr lang="en-US" noProof="0" err="1"/>
              <a:t>empresariales</a:t>
            </a:r>
            <a:r>
              <a:rPr lang="en-US" noProof="0"/>
              <a:t> </a:t>
            </a:r>
            <a:r>
              <a:rPr lang="en-US" noProof="0" err="1"/>
              <a:t>seguras</a:t>
            </a:r>
            <a:r>
              <a:rPr lang="en-US" noProof="0"/>
              <a:t> y </a:t>
            </a:r>
            <a:r>
              <a:rPr lang="en-US" noProof="0" err="1"/>
              <a:t>auditables</a:t>
            </a:r>
            <a:r>
              <a:rPr lang="en-US" noProof="0"/>
              <a:t>.</a:t>
            </a:r>
          </a:p>
          <a:p>
            <a:endParaRPr lang="en-US" noProof="0"/>
          </a:p>
          <a:p>
            <a:r>
              <a:rPr lang="en-US" noProof="0" err="1"/>
              <a:t>Arquitectura</a:t>
            </a:r>
            <a:r>
              <a:rPr lang="en-US" noProof="0"/>
              <a:t> Modular y </a:t>
            </a:r>
            <a:r>
              <a:rPr lang="en-US" noProof="0" err="1"/>
              <a:t>Agnóstica</a:t>
            </a:r>
            <a:r>
              <a:rPr lang="en-US" noProof="0"/>
              <a:t> a la Nube</a:t>
            </a:r>
          </a:p>
          <a:p>
            <a:endParaRPr lang="en-US" noProof="0"/>
          </a:p>
          <a:p>
            <a:r>
              <a:rPr lang="en-US" noProof="0">
                <a:solidFill>
                  <a:srgbClr val="1B1C1D"/>
                </a:solidFill>
                <a:latin typeface="Google Sans Text"/>
              </a:rPr>
              <a:t>Capa </a:t>
            </a:r>
            <a:r>
              <a:rPr lang="en-US" noProof="0" err="1">
                <a:solidFill>
                  <a:srgbClr val="1B1C1D"/>
                </a:solidFill>
                <a:latin typeface="Google Sans Text"/>
              </a:rPr>
              <a:t>razonamiento</a:t>
            </a:r>
            <a:r>
              <a:rPr lang="en-US" noProof="0">
                <a:solidFill>
                  <a:srgbClr val="1B1C1D"/>
                </a:solidFill>
                <a:latin typeface="Google Sans Text"/>
              </a:rPr>
              <a:t> </a:t>
            </a:r>
            <a:r>
              <a:rPr lang="en-US" noProof="0" err="1">
                <a:solidFill>
                  <a:srgbClr val="1B1C1D"/>
                </a:solidFill>
                <a:latin typeface="Google Sans Text"/>
              </a:rPr>
              <a:t>cognitivo</a:t>
            </a:r>
            <a:r>
              <a:rPr lang="en-US" noProof="0">
                <a:solidFill>
                  <a:srgbClr val="1B1C1D"/>
                </a:solidFill>
                <a:latin typeface="Google Sans Text"/>
              </a:rPr>
              <a:t> y la </a:t>
            </a:r>
            <a:r>
              <a:rPr lang="en-US" noProof="0" err="1">
                <a:solidFill>
                  <a:srgbClr val="1B1C1D"/>
                </a:solidFill>
                <a:latin typeface="Google Sans Text"/>
              </a:rPr>
              <a:t>adaptabilidad</a:t>
            </a:r>
            <a:r>
              <a:rPr lang="en-US" noProof="0">
                <a:solidFill>
                  <a:srgbClr val="1B1C1D"/>
                </a:solidFill>
                <a:latin typeface="Google Sans Text"/>
              </a:rPr>
              <a:t> </a:t>
            </a:r>
            <a:r>
              <a:rPr lang="en-US" noProof="0" err="1">
                <a:solidFill>
                  <a:srgbClr val="1B1C1D"/>
                </a:solidFill>
                <a:latin typeface="Google Sans Text"/>
              </a:rPr>
              <a:t>semántica</a:t>
            </a:r>
            <a:endParaRPr lang="en-US" noProof="0">
              <a:solidFill>
                <a:srgbClr val="1B1C1D"/>
              </a:solidFill>
              <a:latin typeface="Google Sans Text"/>
            </a:endParaRPr>
          </a:p>
          <a:p>
            <a:endParaRPr lang="en-US" noProof="0">
              <a:solidFill>
                <a:srgbClr val="1B1C1D"/>
              </a:solidFill>
              <a:latin typeface="Google Sans Text"/>
            </a:endParaRPr>
          </a:p>
          <a:p>
            <a:pPr>
              <a:spcAft>
                <a:spcPts val="600"/>
              </a:spcAft>
            </a:pPr>
            <a:endParaRPr lang="en-US" sz="2400" b="1" noProof="0">
              <a:solidFill>
                <a:srgbClr val="1B1C1D"/>
              </a:solidFill>
              <a:latin typeface="Google Sans"/>
            </a:endParaRPr>
          </a:p>
          <a:p>
            <a:pPr>
              <a:spcAft>
                <a:spcPts val="600"/>
              </a:spcAft>
            </a:pPr>
            <a:r>
              <a:rPr lang="en-US" sz="2400" b="1" noProof="0" err="1">
                <a:solidFill>
                  <a:srgbClr val="1B1C1D"/>
                </a:solidFill>
                <a:latin typeface="Google Sans"/>
              </a:rPr>
              <a:t>Aceleradores</a:t>
            </a:r>
            <a:r>
              <a:rPr lang="en-US" sz="2400" b="1" noProof="0">
                <a:solidFill>
                  <a:srgbClr val="1B1C1D"/>
                </a:solidFill>
                <a:latin typeface="Google Sans"/>
              </a:rPr>
              <a:t> de Plataforma </a:t>
            </a:r>
            <a:r>
              <a:rPr lang="en-US" sz="2400" b="1" noProof="0" err="1">
                <a:solidFill>
                  <a:srgbClr val="1B1C1D"/>
                </a:solidFill>
                <a:latin typeface="Google Sans"/>
              </a:rPr>
              <a:t>como</a:t>
            </a:r>
            <a:r>
              <a:rPr lang="en-US" sz="2400" b="1" noProof="0">
                <a:solidFill>
                  <a:srgbClr val="1B1C1D"/>
                </a:solidFill>
                <a:latin typeface="Google Sans"/>
              </a:rPr>
              <a:t> </a:t>
            </a:r>
            <a:r>
              <a:rPr lang="en-US" sz="2400" b="1" noProof="0" err="1">
                <a:solidFill>
                  <a:srgbClr val="1B1C1D"/>
                </a:solidFill>
                <a:latin typeface="Google Sans"/>
              </a:rPr>
              <a:t>Bloques</a:t>
            </a:r>
            <a:r>
              <a:rPr lang="en-US" sz="2400" b="1" noProof="0">
                <a:solidFill>
                  <a:srgbClr val="1B1C1D"/>
                </a:solidFill>
                <a:latin typeface="Google Sans"/>
              </a:rPr>
              <a:t> de </a:t>
            </a:r>
            <a:r>
              <a:rPr lang="en-US" sz="2400" b="1" noProof="0" err="1">
                <a:solidFill>
                  <a:srgbClr val="1B1C1D"/>
                </a:solidFill>
                <a:latin typeface="Google Sans"/>
              </a:rPr>
              <a:t>Construcción</a:t>
            </a:r>
            <a:endParaRPr lang="en-US" b="1" noProof="0"/>
          </a:p>
          <a:p>
            <a:pPr>
              <a:spcAft>
                <a:spcPts val="1200"/>
              </a:spcAft>
            </a:pPr>
            <a:r>
              <a:rPr lang="en-US" noProof="0">
                <a:solidFill>
                  <a:srgbClr val="1B1C1D"/>
                </a:solidFill>
                <a:latin typeface="Google Sans Text"/>
              </a:rPr>
              <a:t>El </a:t>
            </a:r>
            <a:r>
              <a:rPr lang="en-US" noProof="0" err="1">
                <a:solidFill>
                  <a:srgbClr val="1B1C1D"/>
                </a:solidFill>
                <a:latin typeface="Google Sans Text"/>
              </a:rPr>
              <a:t>modelo</a:t>
            </a:r>
            <a:r>
              <a:rPr lang="en-US" noProof="0">
                <a:solidFill>
                  <a:srgbClr val="1B1C1D"/>
                </a:solidFill>
                <a:latin typeface="Google Sans Text"/>
              </a:rPr>
              <a:t> de </a:t>
            </a:r>
            <a:r>
              <a:rPr lang="en-US" noProof="0" err="1">
                <a:solidFill>
                  <a:srgbClr val="1B1C1D"/>
                </a:solidFill>
                <a:latin typeface="Google Sans Text"/>
              </a:rPr>
              <a:t>adopción</a:t>
            </a:r>
            <a:r>
              <a:rPr lang="en-US" noProof="0">
                <a:solidFill>
                  <a:srgbClr val="1B1C1D"/>
                </a:solidFill>
                <a:latin typeface="Google Sans Text"/>
              </a:rPr>
              <a:t> flexible </a:t>
            </a:r>
            <a:r>
              <a:rPr lang="en-US" noProof="0" err="1">
                <a:solidFill>
                  <a:srgbClr val="1B1C1D"/>
                </a:solidFill>
                <a:latin typeface="Google Sans Text"/>
              </a:rPr>
              <a:t>permite</a:t>
            </a:r>
            <a:r>
              <a:rPr lang="en-US" noProof="0">
                <a:solidFill>
                  <a:srgbClr val="1B1C1D"/>
                </a:solidFill>
                <a:latin typeface="Google Sans Text"/>
              </a:rPr>
              <a:t> que </a:t>
            </a:r>
            <a:r>
              <a:rPr lang="en-US" noProof="0" err="1">
                <a:solidFill>
                  <a:srgbClr val="1B1C1D"/>
                </a:solidFill>
                <a:latin typeface="Google Sans Text"/>
              </a:rPr>
              <a:t>organizaciones</a:t>
            </a:r>
            <a:r>
              <a:rPr lang="en-US" noProof="0">
                <a:solidFill>
                  <a:srgbClr val="1B1C1D"/>
                </a:solidFill>
                <a:latin typeface="Google Sans Text"/>
              </a:rPr>
              <a:t> </a:t>
            </a:r>
            <a:r>
              <a:rPr lang="en-US" noProof="0" err="1">
                <a:solidFill>
                  <a:srgbClr val="1B1C1D"/>
                </a:solidFill>
                <a:latin typeface="Google Sans Text"/>
              </a:rPr>
              <a:t>maduras</a:t>
            </a:r>
            <a:r>
              <a:rPr lang="en-US" noProof="0">
                <a:solidFill>
                  <a:srgbClr val="1B1C1D"/>
                </a:solidFill>
                <a:latin typeface="Google Sans Text"/>
              </a:rPr>
              <a:t> </a:t>
            </a:r>
            <a:r>
              <a:rPr lang="en-US" noProof="0" err="1">
                <a:solidFill>
                  <a:srgbClr val="1B1C1D"/>
                </a:solidFill>
                <a:latin typeface="Google Sans Text"/>
              </a:rPr>
              <a:t>utilicen</a:t>
            </a:r>
            <a:r>
              <a:rPr lang="en-US" noProof="0">
                <a:solidFill>
                  <a:srgbClr val="1B1C1D"/>
                </a:solidFill>
                <a:latin typeface="Google Sans Text"/>
              </a:rPr>
              <a:t> </a:t>
            </a:r>
            <a:r>
              <a:rPr lang="en-US" noProof="0" err="1">
                <a:solidFill>
                  <a:srgbClr val="1B1C1D"/>
                </a:solidFill>
                <a:latin typeface="Google Sans Text"/>
              </a:rPr>
              <a:t>componentes</a:t>
            </a:r>
            <a:r>
              <a:rPr lang="en-US" noProof="0">
                <a:solidFill>
                  <a:srgbClr val="1B1C1D"/>
                </a:solidFill>
                <a:latin typeface="Google Sans Text"/>
              </a:rPr>
              <a:t> </a:t>
            </a:r>
            <a:r>
              <a:rPr lang="en-US" noProof="0" err="1">
                <a:solidFill>
                  <a:srgbClr val="1B1C1D"/>
                </a:solidFill>
                <a:latin typeface="Google Sans Text"/>
              </a:rPr>
              <a:t>específicos</a:t>
            </a:r>
            <a:r>
              <a:rPr lang="en-US" noProof="0">
                <a:solidFill>
                  <a:srgbClr val="1B1C1D"/>
                </a:solidFill>
                <a:latin typeface="Google Sans Text"/>
              </a:rPr>
              <a:t> </a:t>
            </a:r>
            <a:r>
              <a:rPr lang="en-US" noProof="0" err="1">
                <a:solidFill>
                  <a:srgbClr val="1B1C1D"/>
                </a:solidFill>
                <a:latin typeface="Google Sans Text"/>
              </a:rPr>
              <a:t>como</a:t>
            </a:r>
            <a:r>
              <a:rPr lang="en-US" noProof="0">
                <a:solidFill>
                  <a:srgbClr val="1B1C1D"/>
                </a:solidFill>
                <a:latin typeface="Google Sans Text"/>
              </a:rPr>
              <a:t> "</a:t>
            </a:r>
            <a:r>
              <a:rPr lang="en-US" noProof="0" err="1">
                <a:solidFill>
                  <a:srgbClr val="1B1C1D"/>
                </a:solidFill>
                <a:latin typeface="Google Sans Text"/>
              </a:rPr>
              <a:t>aceleradores</a:t>
            </a:r>
            <a:r>
              <a:rPr lang="en-US" noProof="0">
                <a:solidFill>
                  <a:srgbClr val="1B1C1D"/>
                </a:solidFill>
                <a:latin typeface="Google Sans Text"/>
              </a:rPr>
              <a:t>". Por </a:t>
            </a:r>
            <a:r>
              <a:rPr lang="en-US" noProof="0" err="1">
                <a:solidFill>
                  <a:srgbClr val="1B1C1D"/>
                </a:solidFill>
                <a:latin typeface="Google Sans Text"/>
              </a:rPr>
              <a:t>ejemplo</a:t>
            </a:r>
            <a:r>
              <a:rPr lang="en-US" noProof="0">
                <a:solidFill>
                  <a:srgbClr val="1B1C1D"/>
                </a:solidFill>
                <a:latin typeface="Google Sans Text"/>
              </a:rPr>
              <a:t>, un </a:t>
            </a:r>
            <a:r>
              <a:rPr lang="en-US" noProof="0" err="1">
                <a:solidFill>
                  <a:srgbClr val="1B1C1D"/>
                </a:solidFill>
                <a:latin typeface="Google Sans Text"/>
              </a:rPr>
              <a:t>equipo</a:t>
            </a:r>
            <a:r>
              <a:rPr lang="en-US" noProof="0">
                <a:solidFill>
                  <a:srgbClr val="1B1C1D"/>
                </a:solidFill>
                <a:latin typeface="Google Sans Text"/>
              </a:rPr>
              <a:t> que </a:t>
            </a:r>
            <a:r>
              <a:rPr lang="en-US" noProof="0" err="1">
                <a:solidFill>
                  <a:srgbClr val="1B1C1D"/>
                </a:solidFill>
                <a:latin typeface="Google Sans Text"/>
              </a:rPr>
              <a:t>ya</a:t>
            </a:r>
            <a:r>
              <a:rPr lang="en-US" noProof="0">
                <a:solidFill>
                  <a:srgbClr val="1B1C1D"/>
                </a:solidFill>
                <a:latin typeface="Google Sans Text"/>
              </a:rPr>
              <a:t> </a:t>
            </a:r>
            <a:r>
              <a:rPr lang="en-US" noProof="0" err="1">
                <a:solidFill>
                  <a:srgbClr val="1B1C1D"/>
                </a:solidFill>
                <a:latin typeface="Google Sans Text"/>
              </a:rPr>
              <a:t>tiene</a:t>
            </a:r>
            <a:r>
              <a:rPr lang="en-US" noProof="0">
                <a:solidFill>
                  <a:srgbClr val="1B1C1D"/>
                </a:solidFill>
                <a:latin typeface="Google Sans Text"/>
              </a:rPr>
              <a:t> </a:t>
            </a:r>
            <a:r>
              <a:rPr lang="en-US" noProof="0" err="1">
                <a:solidFill>
                  <a:srgbClr val="1B1C1D"/>
                </a:solidFill>
                <a:latin typeface="Google Sans Text"/>
              </a:rPr>
              <a:t>agentes</a:t>
            </a:r>
            <a:r>
              <a:rPr lang="en-US" noProof="0">
                <a:solidFill>
                  <a:srgbClr val="1B1C1D"/>
                </a:solidFill>
                <a:latin typeface="Google Sans Text"/>
              </a:rPr>
              <a:t> </a:t>
            </a:r>
            <a:r>
              <a:rPr lang="en-US" noProof="0" err="1">
                <a:solidFill>
                  <a:srgbClr val="1B1C1D"/>
                </a:solidFill>
                <a:latin typeface="Google Sans Text"/>
              </a:rPr>
              <a:t>en</a:t>
            </a:r>
            <a:r>
              <a:rPr lang="en-US" noProof="0">
                <a:solidFill>
                  <a:srgbClr val="1B1C1D"/>
                </a:solidFill>
                <a:latin typeface="Google Sans Text"/>
              </a:rPr>
              <a:t> </a:t>
            </a:r>
            <a:r>
              <a:rPr lang="en-US" noProof="0" err="1">
                <a:solidFill>
                  <a:srgbClr val="1B1C1D"/>
                </a:solidFill>
                <a:latin typeface="Google Sans Text"/>
              </a:rPr>
              <a:t>producción</a:t>
            </a:r>
            <a:r>
              <a:rPr lang="en-US" noProof="0">
                <a:solidFill>
                  <a:srgbClr val="1B1C1D"/>
                </a:solidFill>
                <a:latin typeface="Google Sans Text"/>
              </a:rPr>
              <a:t> </a:t>
            </a:r>
            <a:r>
              <a:rPr lang="en-US" noProof="0" err="1">
                <a:solidFill>
                  <a:srgbClr val="1B1C1D"/>
                </a:solidFill>
                <a:latin typeface="Google Sans Text"/>
              </a:rPr>
              <a:t>puede</a:t>
            </a:r>
            <a:r>
              <a:rPr lang="en-US" noProof="0">
                <a:solidFill>
                  <a:srgbClr val="1B1C1D"/>
                </a:solidFill>
                <a:latin typeface="Google Sans Text"/>
              </a:rPr>
              <a:t> </a:t>
            </a:r>
            <a:r>
              <a:rPr lang="en-US" noProof="0" err="1">
                <a:solidFill>
                  <a:srgbClr val="1B1C1D"/>
                </a:solidFill>
                <a:latin typeface="Google Sans Text"/>
              </a:rPr>
              <a:t>adoptar</a:t>
            </a:r>
            <a:r>
              <a:rPr lang="en-US" noProof="0">
                <a:solidFill>
                  <a:srgbClr val="1B1C1D"/>
                </a:solidFill>
                <a:latin typeface="Google Sans Text"/>
              </a:rPr>
              <a:t> solo </a:t>
            </a:r>
            <a:r>
              <a:rPr lang="en-US" noProof="0" err="1">
                <a:solidFill>
                  <a:srgbClr val="1B1C1D"/>
                </a:solidFill>
                <a:latin typeface="Google Sans Text"/>
              </a:rPr>
              <a:t>el</a:t>
            </a:r>
            <a:r>
              <a:rPr lang="en-US" noProof="0">
                <a:solidFill>
                  <a:srgbClr val="1B1C1D"/>
                </a:solidFill>
                <a:latin typeface="Google Sans Text"/>
              </a:rPr>
              <a:t> </a:t>
            </a:r>
            <a:r>
              <a:rPr lang="en-US" b="1" noProof="0">
                <a:solidFill>
                  <a:srgbClr val="1B1C1D"/>
                </a:solidFill>
                <a:latin typeface="Google Sans Text"/>
              </a:rPr>
              <a:t>LLM Gateway</a:t>
            </a:r>
            <a:r>
              <a:rPr lang="en-US" noProof="0">
                <a:solidFill>
                  <a:srgbClr val="1B1C1D"/>
                </a:solidFill>
                <a:latin typeface="Google Sans Text"/>
              </a:rPr>
              <a:t> para </a:t>
            </a:r>
            <a:r>
              <a:rPr lang="en-US" noProof="0" err="1">
                <a:solidFill>
                  <a:srgbClr val="1B1C1D"/>
                </a:solidFill>
                <a:latin typeface="Google Sans Text"/>
              </a:rPr>
              <a:t>controlar</a:t>
            </a:r>
            <a:r>
              <a:rPr lang="en-US" noProof="0">
                <a:solidFill>
                  <a:srgbClr val="1B1C1D"/>
                </a:solidFill>
                <a:latin typeface="Google Sans Text"/>
              </a:rPr>
              <a:t> </a:t>
            </a:r>
            <a:r>
              <a:rPr lang="en-US" noProof="0" err="1">
                <a:solidFill>
                  <a:srgbClr val="1B1C1D"/>
                </a:solidFill>
                <a:latin typeface="Google Sans Text"/>
              </a:rPr>
              <a:t>costes</a:t>
            </a:r>
            <a:r>
              <a:rPr lang="en-US" noProof="0">
                <a:solidFill>
                  <a:srgbClr val="1B1C1D"/>
                </a:solidFill>
                <a:latin typeface="Google Sans Text"/>
              </a:rPr>
              <a:t>, sin </a:t>
            </a:r>
            <a:r>
              <a:rPr lang="en-US" noProof="0" err="1">
                <a:solidFill>
                  <a:srgbClr val="1B1C1D"/>
                </a:solidFill>
                <a:latin typeface="Google Sans Text"/>
              </a:rPr>
              <a:t>migrar</a:t>
            </a:r>
            <a:r>
              <a:rPr lang="en-US" noProof="0">
                <a:solidFill>
                  <a:srgbClr val="1B1C1D"/>
                </a:solidFill>
                <a:latin typeface="Google Sans Text"/>
              </a:rPr>
              <a:t> </a:t>
            </a:r>
            <a:r>
              <a:rPr lang="en-US" noProof="0" err="1">
                <a:solidFill>
                  <a:srgbClr val="1B1C1D"/>
                </a:solidFill>
                <a:latin typeface="Google Sans Text"/>
              </a:rPr>
              <a:t>toda</a:t>
            </a:r>
            <a:r>
              <a:rPr lang="en-US" noProof="0">
                <a:solidFill>
                  <a:srgbClr val="1B1C1D"/>
                </a:solidFill>
                <a:latin typeface="Google Sans Text"/>
              </a:rPr>
              <a:t> </a:t>
            </a:r>
            <a:r>
              <a:rPr lang="en-US" noProof="0" err="1">
                <a:solidFill>
                  <a:srgbClr val="1B1C1D"/>
                </a:solidFill>
                <a:latin typeface="Google Sans Text"/>
              </a:rPr>
              <a:t>su</a:t>
            </a:r>
            <a:r>
              <a:rPr lang="en-US" noProof="0">
                <a:solidFill>
                  <a:srgbClr val="1B1C1D"/>
                </a:solidFill>
                <a:latin typeface="Google Sans Text"/>
              </a:rPr>
              <a:t> </a:t>
            </a:r>
            <a:r>
              <a:rPr lang="en-US" noProof="0" err="1">
                <a:solidFill>
                  <a:srgbClr val="1B1C1D"/>
                </a:solidFill>
                <a:latin typeface="Google Sans Text"/>
              </a:rPr>
              <a:t>lógica</a:t>
            </a:r>
            <a:r>
              <a:rPr lang="en-US" noProof="0">
                <a:solidFill>
                  <a:srgbClr val="1B1C1D"/>
                </a:solidFill>
                <a:latin typeface="Google Sans Text"/>
              </a:rPr>
              <a:t> al </a:t>
            </a:r>
            <a:r>
              <a:rPr lang="en-US" noProof="0" err="1">
                <a:solidFill>
                  <a:srgbClr val="1B1C1D"/>
                </a:solidFill>
                <a:latin typeface="Google Sans Text"/>
              </a:rPr>
              <a:t>catálogo</a:t>
            </a:r>
            <a:r>
              <a:rPr lang="en-US" noProof="0">
                <a:solidFill>
                  <a:srgbClr val="1B1C1D"/>
                </a:solidFill>
                <a:latin typeface="Google Sans Text"/>
              </a:rPr>
              <a:t> de la </a:t>
            </a:r>
            <a:r>
              <a:rPr lang="en-US" noProof="0" err="1">
                <a:solidFill>
                  <a:srgbClr val="1B1C1D"/>
                </a:solidFill>
                <a:latin typeface="Google Sans Text"/>
              </a:rPr>
              <a:t>plataforma</a:t>
            </a:r>
            <a:r>
              <a:rPr lang="en-US" noProof="0">
                <a:solidFill>
                  <a:srgbClr val="1B1C1D"/>
                </a:solidFill>
                <a:latin typeface="Google Sans Text"/>
              </a:rPr>
              <a:t>. Del </a:t>
            </a:r>
            <a:r>
              <a:rPr lang="en-US" noProof="0" err="1">
                <a:solidFill>
                  <a:srgbClr val="1B1C1D"/>
                </a:solidFill>
                <a:latin typeface="Google Sans Text"/>
              </a:rPr>
              <a:t>mismo</a:t>
            </a:r>
            <a:r>
              <a:rPr lang="en-US" noProof="0">
                <a:solidFill>
                  <a:srgbClr val="1B1C1D"/>
                </a:solidFill>
                <a:latin typeface="Google Sans Text"/>
              </a:rPr>
              <a:t> modo, la </a:t>
            </a:r>
            <a:r>
              <a:rPr lang="en-US" noProof="0" err="1">
                <a:solidFill>
                  <a:srgbClr val="1B1C1D"/>
                </a:solidFill>
                <a:latin typeface="Google Sans Text"/>
              </a:rPr>
              <a:t>capacidad</a:t>
            </a:r>
            <a:r>
              <a:rPr lang="en-US" noProof="0">
                <a:solidFill>
                  <a:srgbClr val="1B1C1D"/>
                </a:solidFill>
                <a:latin typeface="Google Sans Text"/>
              </a:rPr>
              <a:t> "Multi-framework" </a:t>
            </a:r>
            <a:r>
              <a:rPr lang="en-US" sz="2000" baseline="30000" noProof="0">
                <a:solidFill>
                  <a:srgbClr val="444746"/>
                </a:solidFill>
                <a:latin typeface="Google Sans Text"/>
              </a:rPr>
              <a:t>1</a:t>
            </a:r>
            <a:r>
              <a:rPr lang="en-US" noProof="0">
                <a:solidFill>
                  <a:srgbClr val="1B1C1D"/>
                </a:solidFill>
                <a:latin typeface="Google Sans Text"/>
              </a:rPr>
              <a:t> es vital: la </a:t>
            </a:r>
            <a:r>
              <a:rPr lang="en-US" noProof="0" err="1">
                <a:solidFill>
                  <a:srgbClr val="1B1C1D"/>
                </a:solidFill>
                <a:latin typeface="Google Sans Text"/>
              </a:rPr>
              <a:t>plataforma</a:t>
            </a:r>
            <a:r>
              <a:rPr lang="en-US" noProof="0">
                <a:solidFill>
                  <a:srgbClr val="1B1C1D"/>
                </a:solidFill>
                <a:latin typeface="Google Sans Text"/>
              </a:rPr>
              <a:t> </a:t>
            </a:r>
            <a:r>
              <a:rPr lang="en-US" noProof="0" err="1">
                <a:solidFill>
                  <a:srgbClr val="1B1C1D"/>
                </a:solidFill>
                <a:latin typeface="Google Sans Text"/>
              </a:rPr>
              <a:t>orquesta</a:t>
            </a:r>
            <a:r>
              <a:rPr lang="en-US" noProof="0">
                <a:solidFill>
                  <a:srgbClr val="1B1C1D"/>
                </a:solidFill>
                <a:latin typeface="Google Sans Text"/>
              </a:rPr>
              <a:t> </a:t>
            </a:r>
            <a:r>
              <a:rPr lang="en-US" noProof="0" err="1">
                <a:solidFill>
                  <a:srgbClr val="1B1C1D"/>
                </a:solidFill>
                <a:latin typeface="Google Sans Text"/>
              </a:rPr>
              <a:t>agentes</a:t>
            </a:r>
            <a:r>
              <a:rPr lang="en-US" noProof="0">
                <a:solidFill>
                  <a:srgbClr val="1B1C1D"/>
                </a:solidFill>
                <a:latin typeface="Google Sans Text"/>
              </a:rPr>
              <a:t> </a:t>
            </a:r>
            <a:r>
              <a:rPr lang="en-US" noProof="0" err="1">
                <a:solidFill>
                  <a:srgbClr val="1B1C1D"/>
                </a:solidFill>
                <a:latin typeface="Google Sans Text"/>
              </a:rPr>
              <a:t>construidos</a:t>
            </a:r>
            <a:r>
              <a:rPr lang="en-US" noProof="0">
                <a:solidFill>
                  <a:srgbClr val="1B1C1D"/>
                </a:solidFill>
                <a:latin typeface="Google Sans Text"/>
              </a:rPr>
              <a:t> </a:t>
            </a:r>
            <a:r>
              <a:rPr lang="en-US" noProof="0" err="1">
                <a:solidFill>
                  <a:srgbClr val="1B1C1D"/>
                </a:solidFill>
                <a:latin typeface="Google Sans Text"/>
              </a:rPr>
              <a:t>en</a:t>
            </a:r>
            <a:r>
              <a:rPr lang="en-US" noProof="0">
                <a:solidFill>
                  <a:srgbClr val="1B1C1D"/>
                </a:solidFill>
                <a:latin typeface="Google Sans Text"/>
              </a:rPr>
              <a:t> LangGraph, </a:t>
            </a:r>
            <a:r>
              <a:rPr lang="en-US" noProof="0" err="1">
                <a:solidFill>
                  <a:srgbClr val="1B1C1D"/>
                </a:solidFill>
                <a:latin typeface="Google Sans Text"/>
              </a:rPr>
              <a:t>CrewAI</a:t>
            </a:r>
            <a:r>
              <a:rPr lang="en-US" noProof="0">
                <a:solidFill>
                  <a:srgbClr val="1B1C1D"/>
                </a:solidFill>
                <a:latin typeface="Google Sans Text"/>
              </a:rPr>
              <a:t> o Semantic Kernel </a:t>
            </a:r>
            <a:r>
              <a:rPr lang="en-US" noProof="0" err="1">
                <a:solidFill>
                  <a:srgbClr val="1B1C1D"/>
                </a:solidFill>
                <a:latin typeface="Google Sans Text"/>
              </a:rPr>
              <a:t>indistintamente</a:t>
            </a:r>
            <a:r>
              <a:rPr lang="en-US" noProof="0">
                <a:solidFill>
                  <a:srgbClr val="1B1C1D"/>
                </a:solidFill>
                <a:latin typeface="Google Sans Text"/>
              </a:rPr>
              <a:t>, </a:t>
            </a:r>
            <a:r>
              <a:rPr lang="en-US" noProof="0" err="1">
                <a:solidFill>
                  <a:srgbClr val="1B1C1D"/>
                </a:solidFill>
                <a:latin typeface="Google Sans Text"/>
              </a:rPr>
              <a:t>actuando</a:t>
            </a:r>
            <a:r>
              <a:rPr lang="en-US" noProof="0">
                <a:solidFill>
                  <a:srgbClr val="1B1C1D"/>
                </a:solidFill>
                <a:latin typeface="Google Sans Text"/>
              </a:rPr>
              <a:t> </a:t>
            </a:r>
            <a:r>
              <a:rPr lang="en-US" noProof="0" err="1">
                <a:solidFill>
                  <a:srgbClr val="1B1C1D"/>
                </a:solidFill>
                <a:latin typeface="Google Sans Text"/>
              </a:rPr>
              <a:t>como</a:t>
            </a:r>
            <a:r>
              <a:rPr lang="en-US" noProof="0">
                <a:solidFill>
                  <a:srgbClr val="1B1C1D"/>
                </a:solidFill>
                <a:latin typeface="Google Sans Text"/>
              </a:rPr>
              <a:t> </a:t>
            </a:r>
            <a:r>
              <a:rPr lang="en-US" noProof="0" err="1">
                <a:solidFill>
                  <a:srgbClr val="1B1C1D"/>
                </a:solidFill>
                <a:latin typeface="Google Sans Text"/>
              </a:rPr>
              <a:t>el</a:t>
            </a:r>
            <a:r>
              <a:rPr lang="en-US" noProof="0">
                <a:solidFill>
                  <a:srgbClr val="1B1C1D"/>
                </a:solidFill>
                <a:latin typeface="Google Sans Text"/>
              </a:rPr>
              <a:t> </a:t>
            </a:r>
            <a:r>
              <a:rPr lang="en-US" noProof="0" err="1">
                <a:solidFill>
                  <a:srgbClr val="1B1C1D"/>
                </a:solidFill>
                <a:latin typeface="Google Sans Text"/>
              </a:rPr>
              <a:t>pegamento</a:t>
            </a:r>
            <a:r>
              <a:rPr lang="en-US" noProof="0">
                <a:solidFill>
                  <a:srgbClr val="1B1C1D"/>
                </a:solidFill>
                <a:latin typeface="Google Sans Text"/>
              </a:rPr>
              <a:t> de </a:t>
            </a:r>
            <a:r>
              <a:rPr lang="en-US" noProof="0" err="1">
                <a:solidFill>
                  <a:srgbClr val="1B1C1D"/>
                </a:solidFill>
                <a:latin typeface="Google Sans Text"/>
              </a:rPr>
              <a:t>interoperabilidad</a:t>
            </a:r>
            <a:r>
              <a:rPr lang="en-US" noProof="0">
                <a:solidFill>
                  <a:srgbClr val="1B1C1D"/>
                </a:solidFill>
                <a:latin typeface="Google Sans Text"/>
              </a:rPr>
              <a:t>.</a:t>
            </a:r>
            <a:endParaRPr lang="en-US" noProof="0"/>
          </a:p>
          <a:p>
            <a:endParaRPr lang="en-US" noProof="0"/>
          </a:p>
          <a:p>
            <a:endParaRPr lang="en-US" noProof="0"/>
          </a:p>
          <a:p>
            <a:endParaRPr lang="en-US" noProof="0"/>
          </a:p>
        </p:txBody>
      </p:sp>
      <p:pic>
        <p:nvPicPr>
          <p:cNvPr id="174" name="Picture 173">
            <a:extLst>
              <a:ext uri="{FF2B5EF4-FFF2-40B4-BE49-F238E27FC236}">
                <a16:creationId xmlns:a16="http://schemas.microsoft.com/office/drawing/2014/main" id="{E0BE2C76-49DE-A228-012E-E238ECA65F66}"/>
              </a:ext>
            </a:extLst>
          </p:cNvPr>
          <p:cNvPicPr>
            <a:picLocks noChangeAspect="1"/>
          </p:cNvPicPr>
          <p:nvPr/>
        </p:nvPicPr>
        <p:blipFill>
          <a:blip r:embed="rId8"/>
          <a:stretch>
            <a:fillRect/>
          </a:stretch>
        </p:blipFill>
        <p:spPr>
          <a:xfrm>
            <a:off x="-6413849" y="7019238"/>
            <a:ext cx="11366195" cy="6858000"/>
          </a:xfrm>
          <a:prstGeom prst="rect">
            <a:avLst/>
          </a:prstGeom>
        </p:spPr>
      </p:pic>
      <p:sp>
        <p:nvSpPr>
          <p:cNvPr id="1146" name="Rectangle 188">
            <a:extLst>
              <a:ext uri="{FF2B5EF4-FFF2-40B4-BE49-F238E27FC236}">
                <a16:creationId xmlns:a16="http://schemas.microsoft.com/office/drawing/2014/main" id="{1899C3FB-9243-A1C7-9EC5-191D116572CE}"/>
              </a:ext>
            </a:extLst>
          </p:cNvPr>
          <p:cNvSpPr/>
          <p:nvPr/>
        </p:nvSpPr>
        <p:spPr>
          <a:xfrm>
            <a:off x="2106248" y="3177742"/>
            <a:ext cx="467089" cy="13300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noProof="0">
                <a:solidFill>
                  <a:prstClr val="black"/>
                </a:solidFill>
              </a:rPr>
              <a:t>Events</a:t>
            </a:r>
          </a:p>
          <a:p>
            <a:pPr algn="ctr"/>
            <a:endParaRPr lang="en-US" sz="600" b="1" noProof="0">
              <a:solidFill>
                <a:prstClr val="black"/>
              </a:solidFill>
            </a:endParaRPr>
          </a:p>
          <a:p>
            <a:pPr algn="ctr"/>
            <a:r>
              <a:rPr lang="en-US" sz="600" b="1" noProof="0">
                <a:solidFill>
                  <a:prstClr val="black"/>
                </a:solidFill>
              </a:rPr>
              <a:t>APIs</a:t>
            </a:r>
          </a:p>
          <a:p>
            <a:pPr algn="ctr"/>
            <a:endParaRPr lang="en-US" sz="600" b="1" noProof="0">
              <a:solidFill>
                <a:prstClr val="black"/>
              </a:solidFill>
            </a:endParaRPr>
          </a:p>
          <a:p>
            <a:pPr algn="ctr"/>
            <a:r>
              <a:rPr lang="en-US" sz="600" b="1" noProof="0">
                <a:solidFill>
                  <a:prstClr val="black"/>
                </a:solidFill>
              </a:rPr>
              <a:t>Rest</a:t>
            </a:r>
          </a:p>
          <a:p>
            <a:pPr algn="ctr"/>
            <a:endParaRPr lang="en-US" sz="600" b="1" noProof="0">
              <a:solidFill>
                <a:prstClr val="black"/>
              </a:solidFill>
            </a:endParaRPr>
          </a:p>
        </p:txBody>
      </p:sp>
      <p:sp>
        <p:nvSpPr>
          <p:cNvPr id="13" name="Arrow: Right 1054">
            <a:extLst>
              <a:ext uri="{FF2B5EF4-FFF2-40B4-BE49-F238E27FC236}">
                <a16:creationId xmlns:a16="http://schemas.microsoft.com/office/drawing/2014/main" id="{F57EF860-B4D3-F819-0BE6-76035F559EB8}"/>
              </a:ext>
            </a:extLst>
          </p:cNvPr>
          <p:cNvSpPr/>
          <p:nvPr/>
        </p:nvSpPr>
        <p:spPr>
          <a:xfrm>
            <a:off x="2249703" y="4128058"/>
            <a:ext cx="172525"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Rectangle 14">
            <a:extLst>
              <a:ext uri="{FF2B5EF4-FFF2-40B4-BE49-F238E27FC236}">
                <a16:creationId xmlns:a16="http://schemas.microsoft.com/office/drawing/2014/main" id="{7A3AE1D3-B010-C79D-98AB-3E7ACDFB4730}"/>
              </a:ext>
            </a:extLst>
          </p:cNvPr>
          <p:cNvSpPr/>
          <p:nvPr/>
        </p:nvSpPr>
        <p:spPr>
          <a:xfrm>
            <a:off x="3476599" y="-21173"/>
            <a:ext cx="5131588" cy="567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a:t>CDAIO Domains. Blueprint &amp; </a:t>
            </a:r>
            <a:r>
              <a:rPr lang="en-US" noProof="0" err="1"/>
              <a:t>Capabilites</a:t>
            </a:r>
            <a:r>
              <a:rPr lang="en-US" noProof="0"/>
              <a:t> definition</a:t>
            </a:r>
          </a:p>
        </p:txBody>
      </p:sp>
      <p:sp>
        <p:nvSpPr>
          <p:cNvPr id="2" name="Rectangle 188">
            <a:extLst>
              <a:ext uri="{FF2B5EF4-FFF2-40B4-BE49-F238E27FC236}">
                <a16:creationId xmlns:a16="http://schemas.microsoft.com/office/drawing/2014/main" id="{A13B33B4-8CEF-3E58-5D26-22F57AF31267}"/>
              </a:ext>
            </a:extLst>
          </p:cNvPr>
          <p:cNvSpPr/>
          <p:nvPr/>
        </p:nvSpPr>
        <p:spPr>
          <a:xfrm>
            <a:off x="4922769" y="984257"/>
            <a:ext cx="1488857" cy="195578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Internal Catalog</a:t>
            </a:r>
          </a:p>
          <a:p>
            <a:pPr algn="ctr">
              <a:defRPr/>
            </a:pPr>
            <a:r>
              <a:rPr lang="en-US" sz="600" noProof="0">
                <a:solidFill>
                  <a:prstClr val="white"/>
                </a:solidFill>
              </a:rPr>
              <a:t>A centralized discovery catalog avoids "Shadow AI." contains only the discovery metadata (who can use what)</a:t>
            </a:r>
            <a:endParaRPr kumimoji="0" lang="en-US" sz="1100" b="1"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endParaRPr>
          </a:p>
        </p:txBody>
      </p:sp>
      <p:sp>
        <p:nvSpPr>
          <p:cNvPr id="3" name="Rectangle 1023">
            <a:extLst>
              <a:ext uri="{FF2B5EF4-FFF2-40B4-BE49-F238E27FC236}">
                <a16:creationId xmlns:a16="http://schemas.microsoft.com/office/drawing/2014/main" id="{CC143A1D-27C5-17D7-FE93-DD046C6342A9}"/>
              </a:ext>
            </a:extLst>
          </p:cNvPr>
          <p:cNvSpPr/>
          <p:nvPr/>
        </p:nvSpPr>
        <p:spPr>
          <a:xfrm>
            <a:off x="5019917" y="1965235"/>
            <a:ext cx="1296000" cy="46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Tool </a:t>
            </a:r>
            <a:r>
              <a:rPr kumimoji="0" lang="en-US" sz="600" b="1" i="0" u="none" strike="noStrike" kern="1200" cap="none" spc="0" normalizeH="0" baseline="0" noProof="0" err="1">
                <a:ln>
                  <a:noFill/>
                </a:ln>
                <a:solidFill>
                  <a:prstClr val="black"/>
                </a:solidFill>
                <a:effectLst/>
                <a:uLnTx/>
                <a:uFillTx/>
                <a:ea typeface="+mn-ea"/>
                <a:cs typeface="+mn-cs"/>
              </a:rPr>
              <a:t>Permisions</a:t>
            </a:r>
            <a:r>
              <a:rPr kumimoji="0" lang="en-US" sz="600" b="1" i="0" u="none" strike="noStrike" kern="1200" cap="none" spc="0" normalizeH="0" baseline="0" noProof="0">
                <a:ln>
                  <a:noFill/>
                </a:ln>
                <a:solidFill>
                  <a:prstClr val="black"/>
                </a:solidFill>
                <a:effectLst/>
                <a:uLnTx/>
                <a:uFillTx/>
                <a:ea typeface="+mn-ea"/>
                <a:cs typeface="+mn-cs"/>
              </a:rPr>
              <a:t> / Access</a:t>
            </a:r>
          </a:p>
          <a:p>
            <a:pPr lvl="0" algn="ctr">
              <a:defRPr/>
            </a:pPr>
            <a:r>
              <a:rPr lang="en-US" sz="600" noProof="0">
                <a:solidFill>
                  <a:prstClr val="black"/>
                </a:solidFill>
                <a:ea typeface="Calibri" panose="020F0502020204030204" pitchFamily="34" charset="0"/>
                <a:cs typeface="Calibri" panose="020F0502020204030204" pitchFamily="34" charset="0"/>
              </a:rPr>
              <a:t>Authorization Matrix (RBAC) that validates which agents can run specific tools and their quotas.</a:t>
            </a:r>
          </a:p>
        </p:txBody>
      </p:sp>
      <p:sp>
        <p:nvSpPr>
          <p:cNvPr id="4" name="Rectangle 1023">
            <a:extLst>
              <a:ext uri="{FF2B5EF4-FFF2-40B4-BE49-F238E27FC236}">
                <a16:creationId xmlns:a16="http://schemas.microsoft.com/office/drawing/2014/main" id="{209F6D64-D9A3-6200-47E1-E1AF5A041EFB}"/>
              </a:ext>
            </a:extLst>
          </p:cNvPr>
          <p:cNvSpPr/>
          <p:nvPr/>
        </p:nvSpPr>
        <p:spPr>
          <a:xfrm>
            <a:off x="5019917" y="2460388"/>
            <a:ext cx="1296000" cy="43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Configurations</a:t>
            </a:r>
          </a:p>
          <a:p>
            <a:pPr lvl="0" algn="ctr">
              <a:defRPr/>
            </a:pPr>
            <a:r>
              <a:rPr lang="en-US" sz="600" noProof="0">
                <a:solidFill>
                  <a:prstClr val="black"/>
                </a:solidFill>
                <a:ea typeface="Calibri" panose="020F0502020204030204" pitchFamily="34" charset="0"/>
                <a:cs typeface="Calibri" panose="020F0502020204030204" pitchFamily="34" charset="0"/>
              </a:rPr>
              <a:t>Inference parameters and security policies by environment.</a:t>
            </a:r>
          </a:p>
        </p:txBody>
      </p:sp>
      <p:sp>
        <p:nvSpPr>
          <p:cNvPr id="5" name="Rectangle 1023">
            <a:extLst>
              <a:ext uri="{FF2B5EF4-FFF2-40B4-BE49-F238E27FC236}">
                <a16:creationId xmlns:a16="http://schemas.microsoft.com/office/drawing/2014/main" id="{A3EFEBED-F5CB-BD30-9ACD-4C7EF949A74C}"/>
              </a:ext>
            </a:extLst>
          </p:cNvPr>
          <p:cNvSpPr/>
          <p:nvPr/>
        </p:nvSpPr>
        <p:spPr>
          <a:xfrm>
            <a:off x="5019917" y="1531018"/>
            <a:ext cx="1296000" cy="4070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mn-ea"/>
                <a:cs typeface="+mn-cs"/>
              </a:rPr>
              <a:t>Agency Capabilities</a:t>
            </a:r>
          </a:p>
          <a:p>
            <a:pPr lvl="0" algn="ctr">
              <a:defRPr/>
            </a:pPr>
            <a:r>
              <a:rPr lang="en-US" sz="600" noProof="0">
                <a:solidFill>
                  <a:prstClr val="black"/>
                </a:solidFill>
                <a:ea typeface="Calibri" panose="020F0502020204030204" pitchFamily="34" charset="0"/>
                <a:cs typeface="Calibri" panose="020F0502020204030204" pitchFamily="34" charset="0"/>
              </a:rPr>
              <a:t>Central catalog of A2A roles and contracts to discover and reuse autonomous agents.</a:t>
            </a:r>
          </a:p>
        </p:txBody>
      </p:sp>
    </p:spTree>
    <p:extLst>
      <p:ext uri="{BB962C8B-B14F-4D97-AF65-F5344CB8AC3E}">
        <p14:creationId xmlns:p14="http://schemas.microsoft.com/office/powerpoint/2010/main" val="967179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CAF48-E6E7-7F4F-23CE-57B4129BEC9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5E5640B-946D-B259-EFE0-1AE62F470955}"/>
              </a:ext>
            </a:extLst>
          </p:cNvPr>
          <p:cNvSpPr>
            <a:spLocks noGrp="1"/>
          </p:cNvSpPr>
          <p:nvPr>
            <p:ph type="title"/>
          </p:nvPr>
        </p:nvSpPr>
        <p:spPr>
          <a:xfrm>
            <a:off x="382560" y="148082"/>
            <a:ext cx="9446910" cy="533399"/>
          </a:xfrm>
        </p:spPr>
        <p:txBody>
          <a:bodyPr/>
          <a:lstStyle/>
          <a:p>
            <a:r>
              <a:rPr lang="en-US" sz="2000" noProof="0">
                <a:solidFill>
                  <a:srgbClr val="F14949"/>
                </a:solidFill>
                <a:latin typeface="Santander Headline" panose="020B0504020201020104"/>
              </a:rPr>
              <a:t>FMIS — Central system for financial calculation and reporting.</a:t>
            </a:r>
          </a:p>
        </p:txBody>
      </p:sp>
      <p:sp>
        <p:nvSpPr>
          <p:cNvPr id="11" name="CuadroTexto 11">
            <a:extLst>
              <a:ext uri="{FF2B5EF4-FFF2-40B4-BE49-F238E27FC236}">
                <a16:creationId xmlns:a16="http://schemas.microsoft.com/office/drawing/2014/main" id="{C083442B-A979-0B14-76AE-2F60B58F7ACE}"/>
              </a:ext>
            </a:extLst>
          </p:cNvPr>
          <p:cNvSpPr txBox="1"/>
          <p:nvPr/>
        </p:nvSpPr>
        <p:spPr>
          <a:xfrm>
            <a:off x="396464" y="1438141"/>
            <a:ext cx="4657966" cy="1637376"/>
          </a:xfrm>
          <a:prstGeom prst="rect">
            <a:avLst/>
          </a:prstGeom>
          <a:noFill/>
          <a:ln w="9525" cap="flat" cmpd="sng" algn="ctr">
            <a:solidFill>
              <a:srgbClr val="EC0000"/>
            </a:solidFill>
            <a:prstDash val="dash"/>
          </a:ln>
          <a:effectLst/>
        </p:spPr>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just">
              <a:defRPr/>
            </a:pPr>
            <a:r>
              <a:rPr lang="en-US" sz="1100" noProof="0">
                <a:solidFill>
                  <a:schemeClr val="tx1"/>
                </a:solidFill>
                <a:latin typeface="Santander Text" panose="020B0504020201020104"/>
              </a:rPr>
              <a:t>The system generates daily P&amp;L balance information and average balance data, which are reported in the accounting books used by the Management Control and Finance areas.</a:t>
            </a:r>
            <a:br>
              <a:rPr lang="en-US" sz="1100" noProof="0">
                <a:solidFill>
                  <a:schemeClr val="tx1"/>
                </a:solidFill>
                <a:latin typeface="Santander Text" panose="020B0504020201020104"/>
              </a:rPr>
            </a:br>
            <a:r>
              <a:rPr lang="en-US" sz="1100" noProof="0">
                <a:solidFill>
                  <a:schemeClr val="tx1"/>
                </a:solidFill>
                <a:latin typeface="Santander Text" panose="020B0504020201020104"/>
              </a:rPr>
              <a:t>FMIS integrates multiple data sources, with BDH being the main operational source feeding intercompany information. Through its own iterative logic, it determines the CIB product and the associated business area.</a:t>
            </a:r>
            <a:endParaRPr kumimoji="0" lang="en-US" sz="1100" b="0" i="0" u="none" strike="noStrike" kern="0" cap="none" spc="0" normalizeH="0" baseline="0" noProof="0">
              <a:ln>
                <a:noFill/>
              </a:ln>
              <a:solidFill>
                <a:schemeClr val="tx1"/>
              </a:solidFill>
              <a:effectLst/>
              <a:uLnTx/>
              <a:uFillTx/>
              <a:latin typeface="Santander Text" panose="020B0504020201020104"/>
            </a:endParaRPr>
          </a:p>
        </p:txBody>
      </p:sp>
      <p:sp>
        <p:nvSpPr>
          <p:cNvPr id="12" name="Rectángulo 7">
            <a:extLst>
              <a:ext uri="{FF2B5EF4-FFF2-40B4-BE49-F238E27FC236}">
                <a16:creationId xmlns:a16="http://schemas.microsoft.com/office/drawing/2014/main" id="{81674678-F583-783B-7699-BAD9F701411E}"/>
              </a:ext>
            </a:extLst>
          </p:cNvPr>
          <p:cNvSpPr/>
          <p:nvPr/>
        </p:nvSpPr>
        <p:spPr>
          <a:xfrm>
            <a:off x="396464" y="1215758"/>
            <a:ext cx="4657966" cy="216156"/>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prstClr val="white"/>
                </a:solidFill>
                <a:latin typeface="Santander Text" panose="020B0504020201020104"/>
                <a:ea typeface="Calibri" panose="020F0502020204030204" pitchFamily="34" charset="0"/>
                <a:cs typeface="Calibri" panose="020F0502020204030204" pitchFamily="34" charset="0"/>
              </a:rPr>
              <a:t>MAIN FUNCTIONALITY</a:t>
            </a:r>
          </a:p>
        </p:txBody>
      </p:sp>
      <p:sp>
        <p:nvSpPr>
          <p:cNvPr id="13" name="Rectángulo 7">
            <a:extLst>
              <a:ext uri="{FF2B5EF4-FFF2-40B4-BE49-F238E27FC236}">
                <a16:creationId xmlns:a16="http://schemas.microsoft.com/office/drawing/2014/main" id="{D218E78E-F9EF-0367-3CC2-7C001EEEB82D}"/>
              </a:ext>
            </a:extLst>
          </p:cNvPr>
          <p:cNvSpPr/>
          <p:nvPr/>
        </p:nvSpPr>
        <p:spPr>
          <a:xfrm>
            <a:off x="5178121" y="1220820"/>
            <a:ext cx="6576953" cy="218442"/>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prstClr val="white"/>
                </a:solidFill>
                <a:latin typeface="Santander Text" panose="020B0504020201020104"/>
                <a:ea typeface="Calibri" panose="020F0502020204030204" pitchFamily="34" charset="0"/>
                <a:cs typeface="Calibri" panose="020F0502020204030204" pitchFamily="34" charset="0"/>
              </a:rPr>
              <a:t>ACCOUNTING SOURCES AND INTEGRATIONS</a:t>
            </a:r>
          </a:p>
        </p:txBody>
      </p:sp>
      <p:sp>
        <p:nvSpPr>
          <p:cNvPr id="15" name="CuadroTexto 12">
            <a:extLst>
              <a:ext uri="{FF2B5EF4-FFF2-40B4-BE49-F238E27FC236}">
                <a16:creationId xmlns:a16="http://schemas.microsoft.com/office/drawing/2014/main" id="{F286E626-8C0D-9805-9565-3B4CA15E73C9}"/>
              </a:ext>
            </a:extLst>
          </p:cNvPr>
          <p:cNvSpPr txBox="1"/>
          <p:nvPr/>
        </p:nvSpPr>
        <p:spPr>
          <a:xfrm>
            <a:off x="5178121" y="1431914"/>
            <a:ext cx="6556495" cy="1641492"/>
          </a:xfrm>
          <a:prstGeom prst="rect">
            <a:avLst/>
          </a:prstGeom>
          <a:noFill/>
          <a:ln w="9525" cap="flat" cmpd="sng" algn="ctr">
            <a:solidFill>
              <a:srgbClr val="EC0000"/>
            </a:solidFill>
            <a:prstDash val="dash"/>
          </a:ln>
          <a:effectLst/>
        </p:spPr>
        <p:txBody>
          <a:bodyPr rtlCol="0" anchor="ctr"/>
          <a:lstStyle>
            <a:defPPr>
              <a:defRPr lang="es-ES"/>
            </a:defPPr>
            <a:lvl1pPr marL="171450" indent="-171450">
              <a:buFont typeface="Arial" panose="020B0604020202020204" pitchFamily="34" charset="0"/>
              <a:buChar char="•"/>
              <a:defRPr sz="900">
                <a:solidFill>
                  <a:schemeClr val="bg1">
                    <a:lumMod val="50000"/>
                  </a:schemeClr>
                </a:solidFill>
                <a:latin typeface="Century Gothic" panose="020B0502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indent="0" algn="just">
              <a:buNone/>
              <a:defRPr/>
            </a:pPr>
            <a:r>
              <a:rPr lang="en-US" sz="1100" noProof="0">
                <a:solidFill>
                  <a:schemeClr val="tx1"/>
                </a:solidFill>
                <a:latin typeface="Santander Text" panose="020B0504020201020104"/>
              </a:rPr>
              <a:t>Off-ledger information is the main source for the GBP perimeter, while the Equation accounting files feed the Branches perimeter, with the objective of migrating both sources to the Accounting Data Hub.</a:t>
            </a:r>
            <a:br>
              <a:rPr lang="en-US" sz="1100" noProof="0">
                <a:solidFill>
                  <a:schemeClr val="tx1"/>
                </a:solidFill>
                <a:latin typeface="Santander Text" panose="020B0504020201020104"/>
              </a:rPr>
            </a:br>
            <a:r>
              <a:rPr lang="en-US" sz="1100" noProof="0">
                <a:solidFill>
                  <a:schemeClr val="tx1"/>
                </a:solidFill>
                <a:latin typeface="Santander Text" panose="020B0504020201020104"/>
              </a:rPr>
              <a:t>The system ingests other types of complementary information such as interest rate curves, exchange rates, manual adjustments, and ESG data related to intercompany operations, thereby consolidating all the information required for the organization’s end-to-end financial management.</a:t>
            </a:r>
            <a:endParaRPr kumimoji="0" lang="en-US" sz="1100" b="0" i="0" u="none" strike="noStrike" kern="1200" cap="none" spc="0" normalizeH="0" baseline="0" noProof="0">
              <a:ln>
                <a:noFill/>
              </a:ln>
              <a:solidFill>
                <a:schemeClr val="tx1"/>
              </a:solidFill>
              <a:effectLst/>
              <a:uLnTx/>
              <a:uFillTx/>
              <a:latin typeface="Santander Text" panose="020B0504020201020104"/>
            </a:endParaRPr>
          </a:p>
        </p:txBody>
      </p:sp>
      <p:sp>
        <p:nvSpPr>
          <p:cNvPr id="59" name="Cheurón 106">
            <a:extLst>
              <a:ext uri="{FF2B5EF4-FFF2-40B4-BE49-F238E27FC236}">
                <a16:creationId xmlns:a16="http://schemas.microsoft.com/office/drawing/2014/main" id="{A6FA333F-9C25-A4A8-4641-E73196112F6A}"/>
              </a:ext>
            </a:extLst>
          </p:cNvPr>
          <p:cNvSpPr/>
          <p:nvPr/>
        </p:nvSpPr>
        <p:spPr>
          <a:xfrm>
            <a:off x="396464" y="3165962"/>
            <a:ext cx="2226406" cy="210239"/>
          </a:xfrm>
          <a:prstGeom prst="chevron">
            <a:avLst/>
          </a:prstGeom>
          <a:solidFill>
            <a:schemeClr val="accent2">
              <a:lumMod val="75000"/>
            </a:schemeClr>
          </a:solidFill>
          <a:ln w="19050" cap="flat" cmpd="sng" algn="ctr">
            <a:noFill/>
            <a:prstDash val="solid"/>
            <a:miter lim="800000"/>
          </a:ln>
          <a:effectLst/>
        </p:spPr>
        <p:txBody>
          <a:bodyPr rtlCol="0" anchor="ctr"/>
          <a:lstStyle/>
          <a:p>
            <a:pPr algn="ctr"/>
            <a:r>
              <a:rPr lang="en-US" sz="1100" b="1" kern="0">
                <a:solidFill>
                  <a:schemeClr val="bg1"/>
                </a:solidFill>
                <a:effectLst>
                  <a:outerShdw blurRad="38100" dist="38100" dir="2700000" algn="tl">
                    <a:srgbClr val="000000">
                      <a:alpha val="43137"/>
                    </a:srgbClr>
                  </a:outerShdw>
                </a:effectLst>
                <a:latin typeface="Santander Text" panose="020B0504020201020104"/>
                <a:cs typeface="Arial" panose="020B0604020202020204" pitchFamily="34" charset="0"/>
              </a:rPr>
              <a:t>Data input</a:t>
            </a:r>
          </a:p>
        </p:txBody>
      </p:sp>
      <p:sp>
        <p:nvSpPr>
          <p:cNvPr id="60" name="Cheurón 106">
            <a:extLst>
              <a:ext uri="{FF2B5EF4-FFF2-40B4-BE49-F238E27FC236}">
                <a16:creationId xmlns:a16="http://schemas.microsoft.com/office/drawing/2014/main" id="{ADB3C3AF-A97F-8BF3-6039-1B26C9101C59}"/>
              </a:ext>
            </a:extLst>
          </p:cNvPr>
          <p:cNvSpPr/>
          <p:nvPr/>
        </p:nvSpPr>
        <p:spPr>
          <a:xfrm>
            <a:off x="2622870" y="3165961"/>
            <a:ext cx="6959027" cy="213459"/>
          </a:xfrm>
          <a:prstGeom prst="chevron">
            <a:avLst/>
          </a:prstGeom>
          <a:solidFill>
            <a:srgbClr val="9B2D1F"/>
          </a:solidFill>
          <a:ln w="19050" cap="flat" cmpd="sng" algn="ctr">
            <a:noFill/>
            <a:prstDash val="solid"/>
            <a:miter lim="800000"/>
          </a:ln>
          <a:effectLst/>
        </p:spPr>
        <p:txBody>
          <a:bodyPr rtlCol="0" anchor="ctr"/>
          <a:lstStyle/>
          <a:p>
            <a:pPr algn="ctr"/>
            <a:r>
              <a:rPr lang="en-US" sz="1100" b="1" kern="0">
                <a:solidFill>
                  <a:schemeClr val="bg1"/>
                </a:solidFill>
                <a:effectLst>
                  <a:outerShdw blurRad="38100" dist="38100" dir="2700000" algn="tl">
                    <a:srgbClr val="000000">
                      <a:alpha val="43137"/>
                    </a:srgbClr>
                  </a:outerShdw>
                </a:effectLst>
                <a:latin typeface="Santander Text" panose="020B0504020201020104"/>
                <a:cs typeface="Arial" panose="020B0604020202020204" pitchFamily="34" charset="0"/>
              </a:rPr>
              <a:t>FMIS Internal Processes</a:t>
            </a:r>
          </a:p>
        </p:txBody>
      </p:sp>
      <p:sp>
        <p:nvSpPr>
          <p:cNvPr id="61" name="Cheurón 106">
            <a:extLst>
              <a:ext uri="{FF2B5EF4-FFF2-40B4-BE49-F238E27FC236}">
                <a16:creationId xmlns:a16="http://schemas.microsoft.com/office/drawing/2014/main" id="{F7F5DFFF-C42C-A084-866C-6FF51A30B198}"/>
              </a:ext>
            </a:extLst>
          </p:cNvPr>
          <p:cNvSpPr/>
          <p:nvPr/>
        </p:nvSpPr>
        <p:spPr>
          <a:xfrm>
            <a:off x="9561187" y="3173308"/>
            <a:ext cx="2209995" cy="202893"/>
          </a:xfrm>
          <a:prstGeom prst="chevron">
            <a:avLst/>
          </a:prstGeom>
          <a:solidFill>
            <a:schemeClr val="accent1">
              <a:lumMod val="20000"/>
              <a:lumOff val="80000"/>
            </a:schemeClr>
          </a:solidFill>
          <a:ln w="19050" cap="flat" cmpd="sng" algn="ctr">
            <a:noFill/>
            <a:prstDash val="solid"/>
            <a:miter lim="800000"/>
          </a:ln>
          <a:effectLst/>
        </p:spPr>
        <p:txBody>
          <a:bodyPr rtlCol="0" anchor="ctr"/>
          <a:lstStyle/>
          <a:p>
            <a:pPr algn="ctr"/>
            <a:r>
              <a:rPr lang="en-US" sz="1200" b="1" kern="0">
                <a:solidFill>
                  <a:schemeClr val="bg1"/>
                </a:solidFill>
                <a:effectLst>
                  <a:outerShdw blurRad="38100" dist="38100" dir="2700000" algn="tl">
                    <a:srgbClr val="000000">
                      <a:alpha val="43137"/>
                    </a:srgbClr>
                  </a:outerShdw>
                </a:effectLst>
                <a:latin typeface="Santander Text" panose="020B0504020201020104"/>
                <a:cs typeface="Arial" panose="020B0604020202020204" pitchFamily="34" charset="0"/>
              </a:rPr>
              <a:t>Data Output</a:t>
            </a:r>
          </a:p>
        </p:txBody>
      </p:sp>
      <p:sp>
        <p:nvSpPr>
          <p:cNvPr id="62" name="CuadroTexto 133">
            <a:extLst>
              <a:ext uri="{FF2B5EF4-FFF2-40B4-BE49-F238E27FC236}">
                <a16:creationId xmlns:a16="http://schemas.microsoft.com/office/drawing/2014/main" id="{32F2ED3C-FF35-70DD-6A7D-62208271C4F5}"/>
              </a:ext>
            </a:extLst>
          </p:cNvPr>
          <p:cNvSpPr txBox="1"/>
          <p:nvPr/>
        </p:nvSpPr>
        <p:spPr>
          <a:xfrm>
            <a:off x="382895" y="4125493"/>
            <a:ext cx="2125364" cy="2460182"/>
          </a:xfrm>
          <a:prstGeom prst="rect">
            <a:avLst/>
          </a:prstGeom>
          <a:noFill/>
          <a:ln>
            <a:solidFill>
              <a:srgbClr val="EC0000"/>
            </a:solidFill>
            <a:prstDash val="dash"/>
          </a:ln>
        </p:spPr>
        <p:txBody>
          <a:bodyPr wrap="square" rtlCol="0" anchor="ctr">
            <a:noAutofit/>
          </a:bodyPr>
          <a:lstStyle/>
          <a:p>
            <a:pPr algn="just"/>
            <a:r>
              <a:rPr lang="en-US" sz="1100" noProof="0">
                <a:latin typeface="Santander Text" panose="020B0504020201020104"/>
              </a:rPr>
              <a:t>Data Ingestion Sources:</a:t>
            </a:r>
          </a:p>
          <a:p>
            <a:pPr marL="171450" indent="-171450" algn="just">
              <a:buFont typeface="Arial" panose="020B0604020202020204" pitchFamily="34" charset="0"/>
              <a:buChar char="•"/>
            </a:pPr>
            <a:r>
              <a:rPr lang="en-US" sz="1100" b="1" noProof="0">
                <a:latin typeface="Santander Text" panose="020B0504020201020104"/>
              </a:rPr>
              <a:t>API Calls</a:t>
            </a:r>
            <a:r>
              <a:rPr lang="en-US" sz="1100" noProof="0">
                <a:latin typeface="Santander Text" panose="020B0504020201020104"/>
              </a:rPr>
              <a:t> (structural data, exchange rates, STRATUS customer catalog)</a:t>
            </a:r>
          </a:p>
          <a:p>
            <a:pPr marL="171450" indent="-171450" algn="just">
              <a:buFont typeface="Arial" panose="020B0604020202020204" pitchFamily="34" charset="0"/>
              <a:buChar char="•"/>
            </a:pPr>
            <a:r>
              <a:rPr lang="en-US" sz="1100" b="1" noProof="0">
                <a:latin typeface="Santander Text" panose="020B0504020201020104"/>
              </a:rPr>
              <a:t>Output Manager </a:t>
            </a:r>
            <a:r>
              <a:rPr lang="en-US" sz="1100" noProof="0">
                <a:latin typeface="Santander Text" panose="020B0504020201020104"/>
              </a:rPr>
              <a:t>(queries between systems to BHD, which stores them on the server)</a:t>
            </a:r>
          </a:p>
          <a:p>
            <a:pPr marL="171450" indent="-171450" algn="just">
              <a:buFont typeface="Arial" panose="020B0604020202020204" pitchFamily="34" charset="0"/>
              <a:buChar char="•"/>
            </a:pPr>
            <a:r>
              <a:rPr lang="en-US" sz="1100" b="1" noProof="0">
                <a:latin typeface="Santander Text" panose="020B0504020201020104"/>
              </a:rPr>
              <a:t>M1 FMIS Files </a:t>
            </a:r>
            <a:r>
              <a:rPr lang="en-US" sz="1100" noProof="0">
                <a:latin typeface="Santander Text" panose="020B0504020201020104"/>
              </a:rPr>
              <a:t>(accounting and off-ledger data), sent directly to the FMIS server</a:t>
            </a:r>
          </a:p>
          <a:p>
            <a:pPr marL="171450" indent="-171450" algn="just">
              <a:buFont typeface="Arial" panose="020B0604020202020204" pitchFamily="34" charset="0"/>
              <a:buChar char="•"/>
            </a:pPr>
            <a:r>
              <a:rPr lang="en-US" sz="1100" b="1" noProof="0">
                <a:latin typeface="Santander Text" panose="020B0504020201020104"/>
              </a:rPr>
              <a:t>Emails</a:t>
            </a:r>
            <a:r>
              <a:rPr lang="en-US" sz="1100" noProof="0">
                <a:latin typeface="Santander Text" panose="020B0504020201020104"/>
              </a:rPr>
              <a:t> (manual uploads</a:t>
            </a:r>
          </a:p>
        </p:txBody>
      </p:sp>
      <p:sp>
        <p:nvSpPr>
          <p:cNvPr id="64" name="CuadroTexto 133">
            <a:extLst>
              <a:ext uri="{FF2B5EF4-FFF2-40B4-BE49-F238E27FC236}">
                <a16:creationId xmlns:a16="http://schemas.microsoft.com/office/drawing/2014/main" id="{7A3E86FE-3EF7-9EBF-450F-6F21F8D74F02}"/>
              </a:ext>
            </a:extLst>
          </p:cNvPr>
          <p:cNvSpPr txBox="1"/>
          <p:nvPr/>
        </p:nvSpPr>
        <p:spPr>
          <a:xfrm>
            <a:off x="2599146" y="4123263"/>
            <a:ext cx="1640123" cy="2460182"/>
          </a:xfrm>
          <a:prstGeom prst="rect">
            <a:avLst/>
          </a:prstGeom>
          <a:noFill/>
          <a:ln>
            <a:solidFill>
              <a:srgbClr val="EC0000"/>
            </a:solidFill>
            <a:prstDash val="dash"/>
          </a:ln>
        </p:spPr>
        <p:txBody>
          <a:bodyPr wrap="square" rtlCol="0" anchor="ctr">
            <a:noAutofit/>
          </a:bodyPr>
          <a:lstStyle/>
          <a:p>
            <a:pPr algn="just">
              <a:defRPr/>
            </a:pPr>
            <a:r>
              <a:rPr lang="en-US" sz="1100" noProof="0">
                <a:latin typeface="Santander Text" panose="020B0504020201020104"/>
              </a:rPr>
              <a:t>The most critical errors are detected in the Landing layer and can propagate to Common Data.</a:t>
            </a:r>
          </a:p>
        </p:txBody>
      </p:sp>
      <p:sp>
        <p:nvSpPr>
          <p:cNvPr id="68" name="CuadroTexto 133">
            <a:extLst>
              <a:ext uri="{FF2B5EF4-FFF2-40B4-BE49-F238E27FC236}">
                <a16:creationId xmlns:a16="http://schemas.microsoft.com/office/drawing/2014/main" id="{29F2BC6C-C45A-DA42-7620-072D76BDF9EE}"/>
              </a:ext>
            </a:extLst>
          </p:cNvPr>
          <p:cNvSpPr txBox="1"/>
          <p:nvPr/>
        </p:nvSpPr>
        <p:spPr>
          <a:xfrm>
            <a:off x="9568497" y="4123263"/>
            <a:ext cx="2087030" cy="2460182"/>
          </a:xfrm>
          <a:prstGeom prst="rect">
            <a:avLst/>
          </a:prstGeom>
          <a:noFill/>
          <a:ln>
            <a:solidFill>
              <a:srgbClr val="EC0000"/>
            </a:solidFill>
            <a:prstDash val="dash"/>
          </a:ln>
        </p:spPr>
        <p:txBody>
          <a:bodyPr wrap="square" rtlCol="0" anchor="ctr">
            <a:noAutofit/>
          </a:bodyPr>
          <a:lstStyle/>
          <a:p>
            <a:pPr lvl="0" algn="just">
              <a:defRPr/>
            </a:pPr>
            <a:r>
              <a:rPr lang="en-US" sz="1100" noProof="0">
                <a:latin typeface="Santander Text" panose="020B0504020201020104"/>
              </a:rPr>
              <a:t>Output of information with the TTI calculation, which is recorded in the business books and consumed by downstream systems.</a:t>
            </a:r>
            <a:endParaRPr kumimoji="0" lang="en-US" sz="1100" b="0" i="0" u="none" strike="noStrike" kern="0" cap="none" spc="0" normalizeH="0" baseline="0" noProof="0">
              <a:ln>
                <a:noFill/>
              </a:ln>
              <a:solidFill>
                <a:prstClr val="black"/>
              </a:solidFill>
              <a:effectLst/>
              <a:uLnTx/>
              <a:uFillTx/>
              <a:latin typeface="Santander Text" panose="020B0504020201020104"/>
              <a:cs typeface="Arial" panose="020B0604020202020204" pitchFamily="34" charset="0"/>
            </a:endParaRPr>
          </a:p>
        </p:txBody>
      </p:sp>
      <p:sp>
        <p:nvSpPr>
          <p:cNvPr id="70" name="CuadroTexto 133">
            <a:extLst>
              <a:ext uri="{FF2B5EF4-FFF2-40B4-BE49-F238E27FC236}">
                <a16:creationId xmlns:a16="http://schemas.microsoft.com/office/drawing/2014/main" id="{E46CB370-D194-2DE7-D855-679C5928ACDB}"/>
              </a:ext>
            </a:extLst>
          </p:cNvPr>
          <p:cNvSpPr txBox="1"/>
          <p:nvPr/>
        </p:nvSpPr>
        <p:spPr>
          <a:xfrm>
            <a:off x="7811778" y="4123263"/>
            <a:ext cx="1648622" cy="2460182"/>
          </a:xfrm>
          <a:prstGeom prst="rect">
            <a:avLst/>
          </a:prstGeom>
          <a:noFill/>
          <a:ln>
            <a:solidFill>
              <a:srgbClr val="EC0000"/>
            </a:solidFill>
            <a:prstDash val="dash"/>
          </a:ln>
        </p:spPr>
        <p:txBody>
          <a:bodyPr wrap="square" rtlCol="0" anchor="ctr">
            <a:noAutofit/>
          </a:bodyPr>
          <a:lstStyle/>
          <a:p>
            <a:pPr algn="just"/>
            <a:r>
              <a:rPr lang="en-US" sz="1100" noProof="0">
                <a:latin typeface="Santander Text" panose="020B0504020201020104"/>
              </a:rPr>
              <a:t>With the information normalized in the Common Data layers, it passes through a decision tree via an ETL process, after which each transaction is assigned the methodology, it should follow for TTI calculation</a:t>
            </a:r>
          </a:p>
        </p:txBody>
      </p:sp>
      <p:sp>
        <p:nvSpPr>
          <p:cNvPr id="72" name="CuadroTexto 133">
            <a:extLst>
              <a:ext uri="{FF2B5EF4-FFF2-40B4-BE49-F238E27FC236}">
                <a16:creationId xmlns:a16="http://schemas.microsoft.com/office/drawing/2014/main" id="{1AD36E10-6403-B263-BDA1-CDBB366BEDEF}"/>
              </a:ext>
            </a:extLst>
          </p:cNvPr>
          <p:cNvSpPr txBox="1"/>
          <p:nvPr/>
        </p:nvSpPr>
        <p:spPr>
          <a:xfrm>
            <a:off x="4329371" y="4123263"/>
            <a:ext cx="3384151" cy="2460182"/>
          </a:xfrm>
          <a:prstGeom prst="rect">
            <a:avLst/>
          </a:prstGeom>
          <a:noFill/>
          <a:ln>
            <a:solidFill>
              <a:srgbClr val="EC0000"/>
            </a:solidFill>
            <a:prstDash val="dash"/>
          </a:ln>
        </p:spPr>
        <p:txBody>
          <a:bodyPr wrap="square" rtlCol="0" anchor="ctr">
            <a:noAutofit/>
          </a:bodyPr>
          <a:lstStyle/>
          <a:p>
            <a:pPr lvl="0" algn="just">
              <a:defRPr/>
            </a:pPr>
            <a:r>
              <a:rPr lang="en-US" sz="1100" noProof="0">
                <a:latin typeface="Santander Text" panose="020B0504020201020104"/>
              </a:rPr>
              <a:t>Errors identified by users are recorded in the error catalog table according to their specific cases (in the OAS Oracle visualization tool), including variations in transaction volumes.</a:t>
            </a:r>
            <a:br>
              <a:rPr lang="en-US" sz="1100" noProof="0">
                <a:latin typeface="Santander Text" panose="020B0504020201020104"/>
              </a:rPr>
            </a:br>
            <a:r>
              <a:rPr lang="en-US" sz="1100" noProof="0">
                <a:latin typeface="Santander Text" panose="020B0504020201020104"/>
              </a:rPr>
              <a:t>Currently, errors are managed through ServiceNow tickets with the relevant systems or via email, requiring error remediation.</a:t>
            </a:r>
            <a:endParaRPr kumimoji="0" lang="en-US" sz="1100" b="0" i="0" u="none" strike="noStrike" kern="0" cap="none" spc="0" normalizeH="0" baseline="0" noProof="0">
              <a:ln>
                <a:noFill/>
              </a:ln>
              <a:solidFill>
                <a:prstClr val="black"/>
              </a:solidFill>
              <a:effectLst/>
              <a:uLnTx/>
              <a:uFillTx/>
              <a:latin typeface="Santander Text" panose="020B0504020201020104"/>
              <a:cs typeface="Arial" panose="020B0604020202020204" pitchFamily="34" charset="0"/>
            </a:endParaRPr>
          </a:p>
        </p:txBody>
      </p:sp>
      <p:sp>
        <p:nvSpPr>
          <p:cNvPr id="81" name="Text Placeholder 7">
            <a:extLst>
              <a:ext uri="{FF2B5EF4-FFF2-40B4-BE49-F238E27FC236}">
                <a16:creationId xmlns:a16="http://schemas.microsoft.com/office/drawing/2014/main" id="{3606A242-C00B-E13B-EB4D-8323E1781684}"/>
              </a:ext>
            </a:extLst>
          </p:cNvPr>
          <p:cNvSpPr txBox="1">
            <a:spLocks/>
          </p:cNvSpPr>
          <p:nvPr/>
        </p:nvSpPr>
        <p:spPr>
          <a:xfrm>
            <a:off x="376006" y="616069"/>
            <a:ext cx="11358610" cy="434375"/>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Font typeface="Arial" panose="020B0604020202020204" pitchFamily="34" charset="0"/>
              <a:buNone/>
              <a:defRPr lang="en-US" sz="2000" kern="1200" dirty="0" smtClean="0">
                <a:solidFill>
                  <a:schemeClr val="bg2"/>
                </a:solidFill>
                <a:latin typeface="Arial" panose="020B0604020202020204" pitchFamily="34" charset="0"/>
                <a:ea typeface="+mn-ea"/>
                <a:cs typeface="Arial" panose="020B0604020202020204" pitchFamily="34" charset="0"/>
              </a:defRPr>
            </a:lvl1pPr>
            <a:lvl2pPr marL="798513" indent="-28575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20015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3pPr>
            <a:lvl4pPr marL="1712913" indent="-28575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4pPr>
            <a:lvl5pPr marL="211455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400" noProof="0">
                <a:solidFill>
                  <a:schemeClr val="tx1"/>
                </a:solidFill>
                <a:latin typeface="Santander Text" panose="020B0504020201020104"/>
              </a:rPr>
              <a:t>FMIS is the central system for financial calculation and reporting, taking the daily balance sheet as its main base. From this, the daily TTI is calculated, differentiated by product type within the CIB perimeter, covering both Branches and GBP</a:t>
            </a:r>
          </a:p>
        </p:txBody>
      </p:sp>
      <p:pic>
        <p:nvPicPr>
          <p:cNvPr id="5" name="Imagen 2" descr="NTT Data - Red Seguridad">
            <a:extLst>
              <a:ext uri="{FF2B5EF4-FFF2-40B4-BE49-F238E27FC236}">
                <a16:creationId xmlns:a16="http://schemas.microsoft.com/office/drawing/2014/main" id="{970016DC-1E8A-9C6C-AC88-D1873112EE04}"/>
              </a:ext>
            </a:extLst>
          </p:cNvPr>
          <p:cNvPicPr>
            <a:picLocks noChangeAspect="1"/>
          </p:cNvPicPr>
          <p:nvPr/>
        </p:nvPicPr>
        <p:blipFill>
          <a:blip r:embed="rId3"/>
          <a:stretch>
            <a:fillRect/>
          </a:stretch>
        </p:blipFill>
        <p:spPr>
          <a:xfrm>
            <a:off x="10881313" y="-202669"/>
            <a:ext cx="1166998" cy="847775"/>
          </a:xfrm>
          <a:prstGeom prst="rect">
            <a:avLst/>
          </a:prstGeom>
        </p:spPr>
      </p:pic>
      <p:sp>
        <p:nvSpPr>
          <p:cNvPr id="18" name="Cheurón 135">
            <a:extLst>
              <a:ext uri="{FF2B5EF4-FFF2-40B4-BE49-F238E27FC236}">
                <a16:creationId xmlns:a16="http://schemas.microsoft.com/office/drawing/2014/main" id="{72F45A08-85FD-931E-77AD-572883A2EF1E}"/>
              </a:ext>
            </a:extLst>
          </p:cNvPr>
          <p:cNvSpPr/>
          <p:nvPr/>
        </p:nvSpPr>
        <p:spPr>
          <a:xfrm>
            <a:off x="2612547" y="3444617"/>
            <a:ext cx="1964950" cy="635688"/>
          </a:xfrm>
          <a:prstGeom prst="chevron">
            <a:avLst/>
          </a:prstGeom>
          <a:solidFill>
            <a:srgbClr val="9B2D1F"/>
          </a:solidFill>
          <a:ln w="19050" cap="flat" cmpd="sng" algn="ctr">
            <a:noFill/>
            <a:prstDash val="solid"/>
            <a:miter lim="800000"/>
          </a:ln>
          <a:effectLst/>
        </p:spPr>
        <p:txBody>
          <a:bodyPr rtlCol="0" anchor="ctr"/>
          <a:lstStyle/>
          <a:p>
            <a:pPr algn="ctr"/>
            <a:r>
              <a:rPr lang="en-US" sz="1100" b="1" kern="0">
                <a:solidFill>
                  <a:schemeClr val="bg1"/>
                </a:solidFill>
                <a:effectLst>
                  <a:outerShdw blurRad="38100" dist="38100" dir="2700000" algn="tl">
                    <a:srgbClr val="000000">
                      <a:alpha val="43137"/>
                    </a:srgbClr>
                  </a:outerShdw>
                </a:effectLst>
                <a:latin typeface="Santander Text" panose="020B0504020201020104"/>
                <a:cs typeface="Arial" panose="020B0604020202020204" pitchFamily="34" charset="0"/>
              </a:rPr>
              <a:t>LANDING LAYER</a:t>
            </a:r>
          </a:p>
        </p:txBody>
      </p:sp>
      <p:sp>
        <p:nvSpPr>
          <p:cNvPr id="19" name="Cheurón 60">
            <a:extLst>
              <a:ext uri="{FF2B5EF4-FFF2-40B4-BE49-F238E27FC236}">
                <a16:creationId xmlns:a16="http://schemas.microsoft.com/office/drawing/2014/main" id="{C694CFBC-8EAF-382C-CC14-0EFB77907BE6}"/>
              </a:ext>
            </a:extLst>
          </p:cNvPr>
          <p:cNvSpPr/>
          <p:nvPr/>
        </p:nvSpPr>
        <p:spPr>
          <a:xfrm>
            <a:off x="4342773" y="3440501"/>
            <a:ext cx="1964950" cy="632470"/>
          </a:xfrm>
          <a:prstGeom prst="chevron">
            <a:avLst/>
          </a:prstGeom>
          <a:solidFill>
            <a:schemeClr val="accent2">
              <a:lumMod val="60000"/>
              <a:lumOff val="4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bg1"/>
                </a:solidFill>
                <a:effectLst>
                  <a:outerShdw blurRad="38100" dist="38100" dir="2700000" algn="tl">
                    <a:srgbClr val="000000">
                      <a:alpha val="43137"/>
                    </a:srgbClr>
                  </a:outerShdw>
                </a:effectLst>
                <a:uLnTx/>
                <a:uFillTx/>
                <a:latin typeface="Santander Text" panose="020B0504020201020104"/>
                <a:cs typeface="Arial" panose="020B0604020202020204" pitchFamily="34" charset="0"/>
              </a:rPr>
              <a:t>ERROR CATALOGING</a:t>
            </a:r>
          </a:p>
        </p:txBody>
      </p:sp>
      <p:sp>
        <p:nvSpPr>
          <p:cNvPr id="20" name="Cheurón 106">
            <a:extLst>
              <a:ext uri="{FF2B5EF4-FFF2-40B4-BE49-F238E27FC236}">
                <a16:creationId xmlns:a16="http://schemas.microsoft.com/office/drawing/2014/main" id="{B0D0C254-B38A-32AF-9928-F212B607A6DF}"/>
              </a:ext>
            </a:extLst>
          </p:cNvPr>
          <p:cNvSpPr/>
          <p:nvPr/>
        </p:nvSpPr>
        <p:spPr>
          <a:xfrm>
            <a:off x="9581898" y="3453850"/>
            <a:ext cx="2173176" cy="618224"/>
          </a:xfrm>
          <a:prstGeom prst="chevron">
            <a:avLst/>
          </a:prstGeom>
          <a:solidFill>
            <a:schemeClr val="accent1">
              <a:lumMod val="20000"/>
              <a:lumOff val="8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noProof="0">
                <a:solidFill>
                  <a:schemeClr val="bg1"/>
                </a:solidFill>
                <a:effectLst>
                  <a:outerShdw blurRad="38100" dist="38100" dir="2700000" algn="tl">
                    <a:srgbClr val="000000">
                      <a:alpha val="43137"/>
                    </a:srgbClr>
                  </a:outerShdw>
                </a:effectLst>
                <a:latin typeface="Santander Text" panose="020B0504020201020104"/>
                <a:cs typeface="Arial" panose="020B0604020202020204" pitchFamily="34" charset="0"/>
              </a:rPr>
              <a:t>REPORTING</a:t>
            </a:r>
            <a:endParaRPr kumimoji="0" lang="en-US" sz="1200" b="1" i="0" u="none" strike="noStrike" kern="0" cap="none" spc="0" normalizeH="0" baseline="0" noProof="0">
              <a:ln>
                <a:noFill/>
              </a:ln>
              <a:solidFill>
                <a:schemeClr val="bg1"/>
              </a:solidFill>
              <a:effectLst>
                <a:outerShdw blurRad="38100" dist="38100" dir="2700000" algn="tl">
                  <a:srgbClr val="000000">
                    <a:alpha val="43137"/>
                  </a:srgbClr>
                </a:outerShdw>
              </a:effectLst>
              <a:uLnTx/>
              <a:uFillTx/>
              <a:latin typeface="Santander Text" panose="020B0504020201020104"/>
              <a:cs typeface="Arial" panose="020B0604020202020204" pitchFamily="34" charset="0"/>
            </a:endParaRPr>
          </a:p>
        </p:txBody>
      </p:sp>
      <p:sp>
        <p:nvSpPr>
          <p:cNvPr id="21" name="Cheurón 134">
            <a:extLst>
              <a:ext uri="{FF2B5EF4-FFF2-40B4-BE49-F238E27FC236}">
                <a16:creationId xmlns:a16="http://schemas.microsoft.com/office/drawing/2014/main" id="{434BB8F9-B58A-C957-CFC8-AB363EF16C7F}"/>
              </a:ext>
            </a:extLst>
          </p:cNvPr>
          <p:cNvSpPr/>
          <p:nvPr/>
        </p:nvSpPr>
        <p:spPr>
          <a:xfrm>
            <a:off x="396465" y="3447835"/>
            <a:ext cx="2444226" cy="619940"/>
          </a:xfrm>
          <a:prstGeom prst="chevron">
            <a:avLst/>
          </a:prstGeom>
          <a:solidFill>
            <a:schemeClr val="accent2">
              <a:lumMod val="75000"/>
            </a:schemeClr>
          </a:solidFill>
          <a:ln w="19050" cap="flat" cmpd="sng" algn="ctr">
            <a:noFill/>
            <a:prstDash val="solid"/>
            <a:miter lim="800000"/>
          </a:ln>
          <a:effectLst/>
        </p:spPr>
        <p:txBody>
          <a:bodyPr rtlCol="0" anchor="ctr"/>
          <a:lstStyle/>
          <a:p>
            <a:pPr algn="ctr"/>
            <a:r>
              <a:rPr lang="en-US" sz="1100" b="1" kern="0">
                <a:solidFill>
                  <a:schemeClr val="bg1"/>
                </a:solidFill>
                <a:effectLst>
                  <a:outerShdw blurRad="38100" dist="38100" dir="2700000" algn="tl">
                    <a:srgbClr val="000000">
                      <a:alpha val="43137"/>
                    </a:srgbClr>
                  </a:outerShdw>
                </a:effectLst>
                <a:latin typeface="Santander Text" panose="020B0504020201020104"/>
                <a:cs typeface="Arial" panose="020B0604020202020204" pitchFamily="34" charset="0"/>
              </a:rPr>
              <a:t>BBDD</a:t>
            </a:r>
          </a:p>
        </p:txBody>
      </p:sp>
      <p:sp>
        <p:nvSpPr>
          <p:cNvPr id="22" name="Cheurón 60">
            <a:extLst>
              <a:ext uri="{FF2B5EF4-FFF2-40B4-BE49-F238E27FC236}">
                <a16:creationId xmlns:a16="http://schemas.microsoft.com/office/drawing/2014/main" id="{63F881A8-92F7-E363-D3B8-C07CF1747E4B}"/>
              </a:ext>
            </a:extLst>
          </p:cNvPr>
          <p:cNvSpPr/>
          <p:nvPr/>
        </p:nvSpPr>
        <p:spPr>
          <a:xfrm>
            <a:off x="6072999" y="3440501"/>
            <a:ext cx="1964950" cy="632470"/>
          </a:xfrm>
          <a:prstGeom prst="chevron">
            <a:avLst/>
          </a:prstGeom>
          <a:solidFill>
            <a:schemeClr val="accent2">
              <a:lumMod val="40000"/>
              <a:lumOff val="6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bg1"/>
                </a:solidFill>
                <a:effectLst>
                  <a:outerShdw blurRad="38100" dist="38100" dir="2700000" algn="tl">
                    <a:srgbClr val="000000">
                      <a:alpha val="43137"/>
                    </a:srgbClr>
                  </a:outerShdw>
                </a:effectLst>
                <a:uLnTx/>
                <a:uFillTx/>
                <a:latin typeface="Santander Text" panose="020B0504020201020104"/>
                <a:cs typeface="Arial" panose="020B0604020202020204" pitchFamily="34" charset="0"/>
              </a:rPr>
              <a:t>ERROR CORRECTION</a:t>
            </a:r>
          </a:p>
        </p:txBody>
      </p:sp>
      <p:sp>
        <p:nvSpPr>
          <p:cNvPr id="23" name="Cheurón 60">
            <a:extLst>
              <a:ext uri="{FF2B5EF4-FFF2-40B4-BE49-F238E27FC236}">
                <a16:creationId xmlns:a16="http://schemas.microsoft.com/office/drawing/2014/main" id="{6E6BA930-E6C5-22D9-7601-58121051A624}"/>
              </a:ext>
            </a:extLst>
          </p:cNvPr>
          <p:cNvSpPr/>
          <p:nvPr/>
        </p:nvSpPr>
        <p:spPr>
          <a:xfrm>
            <a:off x="7819876" y="3447835"/>
            <a:ext cx="1964950" cy="632470"/>
          </a:xfrm>
          <a:prstGeom prst="chevron">
            <a:avLst/>
          </a:prstGeom>
          <a:solidFill>
            <a:schemeClr val="accent2">
              <a:lumMod val="20000"/>
              <a:lumOff val="8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bg1"/>
                </a:solidFill>
                <a:effectLst>
                  <a:outerShdw blurRad="38100" dist="38100" dir="2700000" algn="tl">
                    <a:srgbClr val="000000">
                      <a:alpha val="43137"/>
                    </a:srgbClr>
                  </a:outerShdw>
                </a:effectLst>
                <a:uLnTx/>
                <a:uFillTx/>
                <a:latin typeface="Santander Text" panose="020B0504020201020104"/>
                <a:cs typeface="Arial" panose="020B0604020202020204" pitchFamily="34" charset="0"/>
              </a:rPr>
              <a:t>COMMON DATA</a:t>
            </a:r>
          </a:p>
        </p:txBody>
      </p:sp>
      <p:pic>
        <p:nvPicPr>
          <p:cNvPr id="24" name="Picture 2">
            <a:extLst>
              <a:ext uri="{FF2B5EF4-FFF2-40B4-BE49-F238E27FC236}">
                <a16:creationId xmlns:a16="http://schemas.microsoft.com/office/drawing/2014/main" id="{E030B014-D6F5-075D-CD93-9DE231FAC551}"/>
              </a:ext>
            </a:extLst>
          </p:cNvPr>
          <p:cNvPicPr>
            <a:picLocks noChangeAspect="1"/>
          </p:cNvPicPr>
          <p:nvPr/>
        </p:nvPicPr>
        <p:blipFill>
          <a:blip r:embed="rId4"/>
          <a:srcRect r="22480"/>
          <a:stretch>
            <a:fillRect/>
          </a:stretch>
        </p:blipFill>
        <p:spPr>
          <a:xfrm>
            <a:off x="9081410" y="32335"/>
            <a:ext cx="1610515" cy="388493"/>
          </a:xfrm>
          <a:prstGeom prst="rect">
            <a:avLst/>
          </a:prstGeom>
        </p:spPr>
      </p:pic>
    </p:spTree>
    <p:extLst>
      <p:ext uri="{BB962C8B-B14F-4D97-AF65-F5344CB8AC3E}">
        <p14:creationId xmlns:p14="http://schemas.microsoft.com/office/powerpoint/2010/main" val="2324813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9B25-320B-5B73-4AAF-43FB6DEFDDC6}"/>
            </a:ext>
          </a:extLst>
        </p:cNvPr>
        <p:cNvGrpSpPr/>
        <p:nvPr/>
      </p:nvGrpSpPr>
      <p:grpSpPr>
        <a:xfrm>
          <a:off x="0" y="0"/>
          <a:ext cx="0" cy="0"/>
          <a:chOff x="0" y="0"/>
          <a:chExt cx="0" cy="0"/>
        </a:xfrm>
      </p:grpSpPr>
      <p:sp>
        <p:nvSpPr>
          <p:cNvPr id="5" name="Título 5">
            <a:extLst>
              <a:ext uri="{FF2B5EF4-FFF2-40B4-BE49-F238E27FC236}">
                <a16:creationId xmlns:a16="http://schemas.microsoft.com/office/drawing/2014/main" id="{6B415751-6527-0675-36A4-10E10F20CE15}"/>
              </a:ext>
            </a:extLst>
          </p:cNvPr>
          <p:cNvSpPr>
            <a:spLocks noGrp="1"/>
          </p:cNvSpPr>
          <p:nvPr>
            <p:ph type="title"/>
          </p:nvPr>
        </p:nvSpPr>
        <p:spPr>
          <a:xfrm>
            <a:off x="294492" y="567180"/>
            <a:ext cx="11477340" cy="847775"/>
          </a:xfrm>
        </p:spPr>
        <p:txBody>
          <a:bodyPr>
            <a:normAutofit fontScale="90000"/>
          </a:bodyPr>
          <a:lstStyle/>
          <a:p>
            <a:pPr algn="just"/>
            <a:br>
              <a:rPr lang="en-US" sz="1600" b="1" noProof="0">
                <a:latin typeface="Santander Text" panose="020B0504020201020104"/>
              </a:rPr>
            </a:br>
            <a:r>
              <a:rPr lang="en-US" sz="1600" noProof="0">
                <a:latin typeface="Santander Text" panose="020B0504020201020104"/>
              </a:rPr>
              <a:t>The implementation of agents is primarily planned for the Common data layers where the TTIs are calculated. The value proposition includes positioning the agent as a monitoring tool for TTI calculations and implementing a chatbot capable of retrieving information from the decision tree using natural language.</a:t>
            </a:r>
            <a:br>
              <a:rPr lang="en-US" sz="1600" noProof="0">
                <a:latin typeface="Santander Text" panose="020B0504020201020104"/>
              </a:rPr>
            </a:br>
            <a:endParaRPr lang="en-US" sz="1600" noProof="0">
              <a:solidFill>
                <a:schemeClr val="tx1"/>
              </a:solidFill>
              <a:latin typeface="Santander Text" panose="020B0504020201020104"/>
            </a:endParaRPr>
          </a:p>
        </p:txBody>
      </p:sp>
      <p:sp>
        <p:nvSpPr>
          <p:cNvPr id="79" name="Rectángulo: esquinas redondeadas 123">
            <a:extLst>
              <a:ext uri="{FF2B5EF4-FFF2-40B4-BE49-F238E27FC236}">
                <a16:creationId xmlns:a16="http://schemas.microsoft.com/office/drawing/2014/main" id="{D0F368F8-49EB-5E9B-E260-7D153A295088}"/>
              </a:ext>
            </a:extLst>
          </p:cNvPr>
          <p:cNvSpPr/>
          <p:nvPr/>
        </p:nvSpPr>
        <p:spPr>
          <a:xfrm>
            <a:off x="336000" y="2693287"/>
            <a:ext cx="11520000" cy="271472"/>
          </a:xfrm>
          <a:prstGeom prst="roundRect">
            <a:avLst>
              <a:gd name="adj" fmla="val 5818"/>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prstClr val="white"/>
                </a:solidFill>
                <a:latin typeface="Santander Text" panose="020B0504020201020104"/>
                <a:ea typeface="Calibri" panose="020F0502020204030204" pitchFamily="34" charset="0"/>
                <a:cs typeface="Calibri" panose="020F0502020204030204" pitchFamily="34" charset="0"/>
              </a:rPr>
              <a:t>Agent Functionalities</a:t>
            </a:r>
          </a:p>
        </p:txBody>
      </p:sp>
      <p:sp>
        <p:nvSpPr>
          <p:cNvPr id="80" name="Rectángulo: esquinas redondeadas 124">
            <a:extLst>
              <a:ext uri="{FF2B5EF4-FFF2-40B4-BE49-F238E27FC236}">
                <a16:creationId xmlns:a16="http://schemas.microsoft.com/office/drawing/2014/main" id="{A6B83334-2419-1F40-EF7D-F9DB49605AA0}"/>
              </a:ext>
            </a:extLst>
          </p:cNvPr>
          <p:cNvSpPr/>
          <p:nvPr/>
        </p:nvSpPr>
        <p:spPr>
          <a:xfrm>
            <a:off x="336000" y="3068468"/>
            <a:ext cx="11520000" cy="3594601"/>
          </a:xfrm>
          <a:prstGeom prst="roundRect">
            <a:avLst>
              <a:gd name="adj" fmla="val 0"/>
            </a:avLst>
          </a:prstGeom>
          <a:solidFill>
            <a:schemeClr val="accent1">
              <a:lumMod val="20000"/>
              <a:lumOff val="80000"/>
            </a:schemeClr>
          </a:solidFill>
          <a:ln w="12700" cap="flat" cmpd="sng" algn="ctr">
            <a:noFill/>
            <a:prstDash val="solid"/>
            <a:miter lim="800000"/>
          </a:ln>
          <a:effectLst/>
        </p:spPr>
        <p:txBody>
          <a:bodyPr lIns="108000" tIns="72000" rIns="108000" bIns="72000" rtlCol="0" anchor="ct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1200" b="0" i="1"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latin typeface="Santander Text" panose="020B0504020201020104"/>
              <a:cs typeface="Arial" panose="020B0604020202020204" pitchFamily="34" charset="0"/>
            </a:endParaRPr>
          </a:p>
        </p:txBody>
      </p:sp>
      <p:sp>
        <p:nvSpPr>
          <p:cNvPr id="83" name="Rectángulo: esquinas redondeadas 125">
            <a:extLst>
              <a:ext uri="{FF2B5EF4-FFF2-40B4-BE49-F238E27FC236}">
                <a16:creationId xmlns:a16="http://schemas.microsoft.com/office/drawing/2014/main" id="{8C908B60-60DC-F5A6-06F8-FBB67291D122}"/>
              </a:ext>
            </a:extLst>
          </p:cNvPr>
          <p:cNvSpPr/>
          <p:nvPr/>
        </p:nvSpPr>
        <p:spPr>
          <a:xfrm rot="5400000">
            <a:off x="3296357" y="2546565"/>
            <a:ext cx="217034" cy="2240883"/>
          </a:xfrm>
          <a:prstGeom prst="roundRect">
            <a:avLst/>
          </a:prstGeom>
          <a:solidFill>
            <a:schemeClr val="accent2">
              <a:lumMod val="75000"/>
            </a:schemeClr>
          </a:solidFill>
          <a:ln w="6350">
            <a:noFill/>
          </a:ln>
          <a:effectLst/>
        </p:spPr>
        <p:txBody>
          <a:bodyPr vert="vert270" wrap="square" lIns="540000" tIns="0" rIns="540000" bIns="0" anchor="ctr" anchorCtr="0">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auto" latinLnBrk="0" hangingPunct="1">
              <a:lnSpc>
                <a:spcPct val="110000"/>
              </a:lnSpc>
              <a:spcBef>
                <a:spcPts val="600"/>
              </a:spcBef>
              <a:spcAft>
                <a:spcPts val="0"/>
              </a:spcAft>
              <a:buClr>
                <a:srgbClr val="000000"/>
              </a:buClr>
              <a:buSzTx/>
              <a:buFont typeface="Arial" panose="020B0604020202020204" pitchFamily="34" charset="0"/>
              <a:buNone/>
              <a:tabLst/>
              <a:defRPr/>
            </a:pPr>
            <a:r>
              <a:rPr kumimoji="0" lang="en-US" sz="1200" b="1" i="1"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antander Text" panose="020B0504020201020104"/>
                <a:cs typeface="Arial"/>
              </a:rPr>
              <a:t>Orchestration Agent</a:t>
            </a:r>
          </a:p>
        </p:txBody>
      </p:sp>
      <p:sp>
        <p:nvSpPr>
          <p:cNvPr id="84" name="Content Placeholder 4">
            <a:extLst>
              <a:ext uri="{FF2B5EF4-FFF2-40B4-BE49-F238E27FC236}">
                <a16:creationId xmlns:a16="http://schemas.microsoft.com/office/drawing/2014/main" id="{1EC657C4-8AD4-8EAB-192F-683C94AB15FD}"/>
              </a:ext>
            </a:extLst>
          </p:cNvPr>
          <p:cNvSpPr txBox="1">
            <a:spLocks/>
          </p:cNvSpPr>
          <p:nvPr/>
        </p:nvSpPr>
        <p:spPr bwMode="gray">
          <a:xfrm>
            <a:off x="2284432" y="3816708"/>
            <a:ext cx="2236026" cy="2694352"/>
          </a:xfrm>
          <a:prstGeom prst="roundRect">
            <a:avLst/>
          </a:prstGeom>
          <a:solidFill>
            <a:srgbClr val="FFFFFF"/>
          </a:solidFill>
          <a:ln w="12700">
            <a:solidFill>
              <a:srgbClr val="184E62"/>
            </a:solidFill>
          </a:ln>
          <a:effectLst/>
        </p:spPr>
        <p:txBody>
          <a:bodyPr wrap="square" lIns="72000" tIns="36000" rIns="72000" bIns="36000" anchor="ctr" anchorCtr="0">
            <a:noAutofit/>
          </a:bodyPr>
          <a:lstStyle>
            <a:defPPr>
              <a:defRPr lang="es-ES"/>
            </a:defPPr>
            <a:lvl1pPr defTabSz="1219170">
              <a:lnSpc>
                <a:spcPct val="110000"/>
              </a:lnSpc>
              <a:buClr>
                <a:srgbClr val="000000"/>
              </a:buClr>
              <a:buFont typeface="Arial" panose="020B0604020202020204" pitchFamily="34" charset="0"/>
              <a:buChar char="•"/>
              <a:defRPr sz="800" b="0" i="0" kern="0">
                <a:solidFill>
                  <a:srgbClr val="374151"/>
                </a:solidFill>
                <a:effectLst/>
                <a:latin typeface="+mj-lt"/>
                <a:cs typeface="Arial"/>
              </a:defRPr>
            </a:lvl1pPr>
            <a:lvl2pPr marL="216000" indent="-216000">
              <a:lnSpc>
                <a:spcPct val="100000"/>
              </a:lnSpc>
              <a:spcBef>
                <a:spcPts val="600"/>
              </a:spcBef>
              <a:buFont typeface="Arial" panose="020B0604020202020204" pitchFamily="34" charset="0"/>
              <a:buChar char="•"/>
            </a:lvl2pPr>
            <a:lvl3pPr marL="432000" indent="-216000">
              <a:lnSpc>
                <a:spcPct val="100000"/>
              </a:lnSpc>
              <a:spcBef>
                <a:spcPts val="600"/>
              </a:spcBef>
              <a:buFont typeface="Arial" panose="020B0604020202020204" pitchFamily="34" charset="0"/>
              <a:buChar char="•"/>
              <a:defRPr sz="1600"/>
            </a:lvl3pPr>
            <a:lvl4pPr marL="648000" indent="-216000">
              <a:lnSpc>
                <a:spcPct val="100000"/>
              </a:lnSpc>
              <a:spcBef>
                <a:spcPts val="600"/>
              </a:spcBef>
              <a:buFont typeface="Arial" panose="020B0604020202020204" pitchFamily="34" charset="0"/>
              <a:buChar char="•"/>
              <a:defRPr sz="1600"/>
            </a:lvl4pPr>
            <a:lvl5pPr marL="864000" indent="-216000">
              <a:lnSpc>
                <a:spcPct val="100000"/>
              </a:lnSpc>
              <a:spcBef>
                <a:spcPts val="600"/>
              </a:spcBef>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just">
              <a:buNone/>
              <a:defRPr/>
            </a:pPr>
            <a:r>
              <a:rPr lang="en-US" sz="1050" noProof="0">
                <a:solidFill>
                  <a:schemeClr val="tx1">
                    <a:lumMod val="50000"/>
                    <a:lumOff val="50000"/>
                  </a:schemeClr>
                </a:solidFill>
                <a:latin typeface="Santander Text" panose="020B0504020201020104"/>
              </a:rPr>
              <a:t>By understanding the TTI calculation process, an “evaluator” agent could be established to check for any deviations, since TTI is a linear metric. It would review whether there are discrepancies compared to the data obtained on previous days.</a:t>
            </a:r>
            <a:endParaRPr kumimoji="0" lang="en-US" sz="1050" i="0" u="none" strike="noStrike" kern="0" cap="none" spc="0" normalizeH="0" baseline="0" noProof="0">
              <a:ln>
                <a:noFill/>
              </a:ln>
              <a:solidFill>
                <a:schemeClr val="tx1">
                  <a:lumMod val="50000"/>
                  <a:lumOff val="50000"/>
                </a:schemeClr>
              </a:solidFill>
              <a:effectLst/>
              <a:uLnTx/>
              <a:uFillTx/>
              <a:latin typeface="Santander Text" panose="020B0504020201020104"/>
            </a:endParaRPr>
          </a:p>
        </p:txBody>
      </p:sp>
      <p:sp>
        <p:nvSpPr>
          <p:cNvPr id="85" name="Rectángulo: esquinas redondeadas 125">
            <a:extLst>
              <a:ext uri="{FF2B5EF4-FFF2-40B4-BE49-F238E27FC236}">
                <a16:creationId xmlns:a16="http://schemas.microsoft.com/office/drawing/2014/main" id="{374DF273-6ADA-87B5-7035-B4EF5F14D3FF}"/>
              </a:ext>
            </a:extLst>
          </p:cNvPr>
          <p:cNvSpPr/>
          <p:nvPr/>
        </p:nvSpPr>
        <p:spPr>
          <a:xfrm rot="5400000">
            <a:off x="5866169" y="2545056"/>
            <a:ext cx="217034" cy="2240883"/>
          </a:xfrm>
          <a:prstGeom prst="roundRect">
            <a:avLst/>
          </a:prstGeom>
          <a:solidFill>
            <a:schemeClr val="accent2">
              <a:lumMod val="75000"/>
            </a:schemeClr>
          </a:solidFill>
          <a:ln w="6350">
            <a:noFill/>
          </a:ln>
          <a:effectLst/>
        </p:spPr>
        <p:txBody>
          <a:bodyPr vert="vert270" wrap="square" lIns="540000" tIns="0" rIns="540000" bIns="0" anchor="ctr" anchorCtr="0">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lnSpc>
                <a:spcPct val="110000"/>
              </a:lnSpc>
              <a:spcBef>
                <a:spcPts val="600"/>
              </a:spcBef>
              <a:buClr>
                <a:srgbClr val="000000"/>
              </a:buClr>
            </a:pPr>
            <a:r>
              <a:rPr lang="en-US" sz="1200" b="1" i="1" kern="0">
                <a:solidFill>
                  <a:srgbClr val="FFFFFF"/>
                </a:solidFill>
                <a:effectLst>
                  <a:outerShdw blurRad="38100" dist="38100" dir="2700000" algn="tl">
                    <a:srgbClr val="000000">
                      <a:alpha val="43137"/>
                    </a:srgbClr>
                  </a:outerShdw>
                </a:effectLst>
                <a:latin typeface="Santander Text" panose="020B0504020201020104"/>
                <a:cs typeface="Arial"/>
              </a:rPr>
              <a:t>Decision Tree Query</a:t>
            </a:r>
          </a:p>
        </p:txBody>
      </p:sp>
      <p:sp>
        <p:nvSpPr>
          <p:cNvPr id="86" name="Content Placeholder 4">
            <a:extLst>
              <a:ext uri="{FF2B5EF4-FFF2-40B4-BE49-F238E27FC236}">
                <a16:creationId xmlns:a16="http://schemas.microsoft.com/office/drawing/2014/main" id="{E9499992-3960-1466-A907-659CFF6ABDEB}"/>
              </a:ext>
            </a:extLst>
          </p:cNvPr>
          <p:cNvSpPr txBox="1">
            <a:spLocks/>
          </p:cNvSpPr>
          <p:nvPr/>
        </p:nvSpPr>
        <p:spPr bwMode="gray">
          <a:xfrm>
            <a:off x="4854247" y="3816708"/>
            <a:ext cx="2236026" cy="2694352"/>
          </a:xfrm>
          <a:prstGeom prst="roundRect">
            <a:avLst/>
          </a:prstGeom>
          <a:solidFill>
            <a:srgbClr val="FFFFFF"/>
          </a:solidFill>
          <a:ln w="12700">
            <a:solidFill>
              <a:srgbClr val="184E62"/>
            </a:solidFill>
          </a:ln>
          <a:effectLst/>
        </p:spPr>
        <p:txBody>
          <a:bodyPr wrap="square" lIns="72000" tIns="36000" rIns="72000" bIns="36000" anchor="ctr" anchorCtr="0">
            <a:noAutofit/>
          </a:bodyPr>
          <a:lstStyle>
            <a:defPPr>
              <a:defRPr lang="es-ES"/>
            </a:defPPr>
            <a:lvl1pPr defTabSz="1219170">
              <a:lnSpc>
                <a:spcPct val="110000"/>
              </a:lnSpc>
              <a:buClr>
                <a:srgbClr val="000000"/>
              </a:buClr>
              <a:buFont typeface="Arial" panose="020B0604020202020204" pitchFamily="34" charset="0"/>
              <a:buChar char="•"/>
              <a:defRPr sz="800" b="0" i="0" kern="0">
                <a:solidFill>
                  <a:srgbClr val="374151"/>
                </a:solidFill>
                <a:effectLst/>
                <a:latin typeface="+mj-lt"/>
                <a:cs typeface="Arial"/>
              </a:defRPr>
            </a:lvl1pPr>
            <a:lvl2pPr marL="216000" indent="-216000">
              <a:lnSpc>
                <a:spcPct val="100000"/>
              </a:lnSpc>
              <a:spcBef>
                <a:spcPts val="600"/>
              </a:spcBef>
              <a:buFont typeface="Arial" panose="020B0604020202020204" pitchFamily="34" charset="0"/>
              <a:buChar char="•"/>
            </a:lvl2pPr>
            <a:lvl3pPr marL="432000" indent="-216000">
              <a:lnSpc>
                <a:spcPct val="100000"/>
              </a:lnSpc>
              <a:spcBef>
                <a:spcPts val="600"/>
              </a:spcBef>
              <a:buFont typeface="Arial" panose="020B0604020202020204" pitchFamily="34" charset="0"/>
              <a:buChar char="•"/>
              <a:defRPr sz="1600"/>
            </a:lvl3pPr>
            <a:lvl4pPr marL="648000" indent="-216000">
              <a:lnSpc>
                <a:spcPct val="100000"/>
              </a:lnSpc>
              <a:spcBef>
                <a:spcPts val="600"/>
              </a:spcBef>
              <a:buFont typeface="Arial" panose="020B0604020202020204" pitchFamily="34" charset="0"/>
              <a:buChar char="•"/>
              <a:defRPr sz="1600"/>
            </a:lvl4pPr>
            <a:lvl5pPr marL="864000" indent="-216000">
              <a:lnSpc>
                <a:spcPct val="100000"/>
              </a:lnSpc>
              <a:spcBef>
                <a:spcPts val="600"/>
              </a:spcBef>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just">
              <a:buNone/>
              <a:defRPr/>
            </a:pPr>
            <a:r>
              <a:rPr lang="en-US" sz="1050" noProof="0">
                <a:solidFill>
                  <a:schemeClr val="tx1">
                    <a:lumMod val="50000"/>
                    <a:lumOff val="50000"/>
                  </a:schemeClr>
                </a:solidFill>
                <a:latin typeface="Santander Text" panose="020B0504020201020104"/>
              </a:rPr>
              <a:t>With information normalized in the Common Data layers and processed through the decision tree via the ETL process, the agent could assist in understanding—through natural language queries—why a certain methodology was assigned and the basis for that assignment.</a:t>
            </a:r>
            <a:endParaRPr kumimoji="0" lang="en-US" sz="1050" i="0" u="none" strike="noStrike" kern="0" cap="none" spc="0" normalizeH="0" baseline="0" noProof="0">
              <a:ln>
                <a:noFill/>
              </a:ln>
              <a:solidFill>
                <a:schemeClr val="tx1">
                  <a:lumMod val="50000"/>
                  <a:lumOff val="50000"/>
                </a:schemeClr>
              </a:solidFill>
              <a:effectLst/>
              <a:uLnTx/>
              <a:uFillTx/>
              <a:latin typeface="Santander Text" panose="020B0504020201020104"/>
            </a:endParaRPr>
          </a:p>
        </p:txBody>
      </p:sp>
      <p:sp>
        <p:nvSpPr>
          <p:cNvPr id="91" name="Rectángulo: esquinas redondeadas 125">
            <a:extLst>
              <a:ext uri="{FF2B5EF4-FFF2-40B4-BE49-F238E27FC236}">
                <a16:creationId xmlns:a16="http://schemas.microsoft.com/office/drawing/2014/main" id="{83FA8926-B938-6E3D-DF41-AC7E292C3CC4}"/>
              </a:ext>
            </a:extLst>
          </p:cNvPr>
          <p:cNvSpPr/>
          <p:nvPr/>
        </p:nvSpPr>
        <p:spPr>
          <a:xfrm rot="5400000">
            <a:off x="8439361" y="2547359"/>
            <a:ext cx="217034" cy="2240883"/>
          </a:xfrm>
          <a:prstGeom prst="roundRect">
            <a:avLst/>
          </a:prstGeom>
          <a:solidFill>
            <a:schemeClr val="accent2">
              <a:lumMod val="75000"/>
            </a:schemeClr>
          </a:solidFill>
          <a:ln w="6350">
            <a:noFill/>
          </a:ln>
          <a:effectLst/>
        </p:spPr>
        <p:txBody>
          <a:bodyPr vert="vert270" wrap="square" lIns="540000" tIns="0" rIns="540000" bIns="0" anchor="ctr" anchorCtr="0">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lnSpc>
                <a:spcPct val="110000"/>
              </a:lnSpc>
              <a:spcBef>
                <a:spcPts val="600"/>
              </a:spcBef>
              <a:buClr>
                <a:srgbClr val="000000"/>
              </a:buClr>
            </a:pPr>
            <a:r>
              <a:rPr lang="en-US" sz="1200" b="1" i="1" kern="0">
                <a:solidFill>
                  <a:srgbClr val="FFFFFF"/>
                </a:solidFill>
                <a:effectLst>
                  <a:outerShdw blurRad="38100" dist="38100" dir="2700000" algn="tl">
                    <a:srgbClr val="000000">
                      <a:alpha val="43137"/>
                    </a:srgbClr>
                  </a:outerShdw>
                </a:effectLst>
                <a:latin typeface="Santander Text" panose="020B0504020201020104"/>
                <a:cs typeface="Arial"/>
              </a:rPr>
              <a:t>TTI Calculation Monitoring</a:t>
            </a:r>
          </a:p>
        </p:txBody>
      </p:sp>
      <p:sp>
        <p:nvSpPr>
          <p:cNvPr id="92" name="Content Placeholder 4">
            <a:extLst>
              <a:ext uri="{FF2B5EF4-FFF2-40B4-BE49-F238E27FC236}">
                <a16:creationId xmlns:a16="http://schemas.microsoft.com/office/drawing/2014/main" id="{BC889D28-E190-9C34-23B8-B839CD45817B}"/>
              </a:ext>
            </a:extLst>
          </p:cNvPr>
          <p:cNvSpPr txBox="1">
            <a:spLocks/>
          </p:cNvSpPr>
          <p:nvPr/>
        </p:nvSpPr>
        <p:spPr bwMode="gray">
          <a:xfrm>
            <a:off x="7428943" y="3819009"/>
            <a:ext cx="2236026" cy="2694352"/>
          </a:xfrm>
          <a:prstGeom prst="roundRect">
            <a:avLst/>
          </a:prstGeom>
          <a:solidFill>
            <a:srgbClr val="FFFFFF"/>
          </a:solidFill>
          <a:ln w="12700">
            <a:solidFill>
              <a:srgbClr val="184E62"/>
            </a:solidFill>
          </a:ln>
          <a:effectLst/>
        </p:spPr>
        <p:txBody>
          <a:bodyPr wrap="square" lIns="72000" tIns="36000" rIns="72000" bIns="36000" anchor="ctr" anchorCtr="0">
            <a:noAutofit/>
          </a:bodyPr>
          <a:lstStyle>
            <a:defPPr>
              <a:defRPr lang="es-ES"/>
            </a:defPPr>
            <a:lvl1pPr defTabSz="1219170">
              <a:lnSpc>
                <a:spcPct val="110000"/>
              </a:lnSpc>
              <a:buClr>
                <a:srgbClr val="000000"/>
              </a:buClr>
              <a:buFont typeface="Arial" panose="020B0604020202020204" pitchFamily="34" charset="0"/>
              <a:buChar char="•"/>
              <a:defRPr sz="800" b="0" i="0" kern="0">
                <a:solidFill>
                  <a:srgbClr val="374151"/>
                </a:solidFill>
                <a:effectLst/>
                <a:latin typeface="+mj-lt"/>
                <a:cs typeface="Arial"/>
              </a:defRPr>
            </a:lvl1pPr>
            <a:lvl2pPr marL="216000" indent="-216000">
              <a:lnSpc>
                <a:spcPct val="100000"/>
              </a:lnSpc>
              <a:spcBef>
                <a:spcPts val="600"/>
              </a:spcBef>
              <a:buFont typeface="Arial" panose="020B0604020202020204" pitchFamily="34" charset="0"/>
              <a:buChar char="•"/>
            </a:lvl2pPr>
            <a:lvl3pPr marL="432000" indent="-216000">
              <a:lnSpc>
                <a:spcPct val="100000"/>
              </a:lnSpc>
              <a:spcBef>
                <a:spcPts val="600"/>
              </a:spcBef>
              <a:buFont typeface="Arial" panose="020B0604020202020204" pitchFamily="34" charset="0"/>
              <a:buChar char="•"/>
              <a:defRPr sz="1600"/>
            </a:lvl3pPr>
            <a:lvl4pPr marL="648000" indent="-216000">
              <a:lnSpc>
                <a:spcPct val="100000"/>
              </a:lnSpc>
              <a:spcBef>
                <a:spcPts val="600"/>
              </a:spcBef>
              <a:buFont typeface="Arial" panose="020B0604020202020204" pitchFamily="34" charset="0"/>
              <a:buChar char="•"/>
              <a:defRPr sz="1600"/>
            </a:lvl4pPr>
            <a:lvl5pPr marL="864000" indent="-216000">
              <a:lnSpc>
                <a:spcPct val="100000"/>
              </a:lnSpc>
              <a:spcBef>
                <a:spcPts val="600"/>
              </a:spcBef>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gn="just">
              <a:buNone/>
              <a:defRPr/>
            </a:pPr>
            <a:r>
              <a:rPr lang="en-US" sz="1050" noProof="0">
                <a:solidFill>
                  <a:schemeClr val="tx1">
                    <a:lumMod val="50000"/>
                    <a:lumOff val="50000"/>
                  </a:schemeClr>
                </a:solidFill>
                <a:latin typeface="Santander Text" panose="020B0504020201020104"/>
              </a:rPr>
              <a:t>The focus should be on improving data quality, ensuring that the information reaching the calculation engines is accurate and contains as few errors as possible.</a:t>
            </a:r>
            <a:endParaRPr kumimoji="0" lang="en-US" sz="1050" i="0" u="none" strike="noStrike" kern="0" cap="none" spc="0" normalizeH="0" baseline="0" noProof="0">
              <a:ln>
                <a:noFill/>
              </a:ln>
              <a:solidFill>
                <a:schemeClr val="tx1">
                  <a:lumMod val="50000"/>
                  <a:lumOff val="50000"/>
                </a:schemeClr>
              </a:solidFill>
              <a:effectLst/>
              <a:uLnTx/>
              <a:uFillTx/>
              <a:latin typeface="Santander Text" panose="020B0504020201020104"/>
              <a:sym typeface="Arial"/>
            </a:endParaRPr>
          </a:p>
        </p:txBody>
      </p:sp>
      <p:pic>
        <p:nvPicPr>
          <p:cNvPr id="96" name="Imagen 95" descr="Icono&#10;&#10;Descripción generada automáticamente">
            <a:extLst>
              <a:ext uri="{FF2B5EF4-FFF2-40B4-BE49-F238E27FC236}">
                <a16:creationId xmlns:a16="http://schemas.microsoft.com/office/drawing/2014/main" id="{44C31F78-D766-AF6A-68CA-18F89FE9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332" y="3146750"/>
            <a:ext cx="345389" cy="345389"/>
          </a:xfrm>
          <a:prstGeom prst="rect">
            <a:avLst/>
          </a:prstGeom>
        </p:spPr>
      </p:pic>
      <p:pic>
        <p:nvPicPr>
          <p:cNvPr id="99" name="Imagen 98" descr="Un conjunto de letras negras en un fondo negro&#10;&#10;Descripción generada automáticamente con confianza media">
            <a:extLst>
              <a:ext uri="{FF2B5EF4-FFF2-40B4-BE49-F238E27FC236}">
                <a16:creationId xmlns:a16="http://schemas.microsoft.com/office/drawing/2014/main" id="{28B31568-5B50-2F0A-C966-3F6D11B0D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0275" y="3137110"/>
            <a:ext cx="363181" cy="363181"/>
          </a:xfrm>
          <a:prstGeom prst="rect">
            <a:avLst/>
          </a:prstGeom>
        </p:spPr>
      </p:pic>
      <p:pic>
        <p:nvPicPr>
          <p:cNvPr id="101" name="Imagen 100" descr="Un letrero de color negro&#10;&#10;Descripción generada automáticamente con confianza baja">
            <a:extLst>
              <a:ext uri="{FF2B5EF4-FFF2-40B4-BE49-F238E27FC236}">
                <a16:creationId xmlns:a16="http://schemas.microsoft.com/office/drawing/2014/main" id="{4E524827-5FB7-74EF-4FEB-E314A91A1D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3530" y="3132476"/>
            <a:ext cx="363181" cy="363181"/>
          </a:xfrm>
          <a:prstGeom prst="rect">
            <a:avLst/>
          </a:prstGeom>
        </p:spPr>
      </p:pic>
      <p:sp>
        <p:nvSpPr>
          <p:cNvPr id="3" name="Cheurón 60">
            <a:extLst>
              <a:ext uri="{FF2B5EF4-FFF2-40B4-BE49-F238E27FC236}">
                <a16:creationId xmlns:a16="http://schemas.microsoft.com/office/drawing/2014/main" id="{84D0CD3A-472F-FD10-A82C-EDF0EC2929C5}"/>
              </a:ext>
            </a:extLst>
          </p:cNvPr>
          <p:cNvSpPr/>
          <p:nvPr/>
        </p:nvSpPr>
        <p:spPr>
          <a:xfrm>
            <a:off x="3094331" y="1680951"/>
            <a:ext cx="2816949" cy="695717"/>
          </a:xfrm>
          <a:prstGeom prst="chevron">
            <a:avLst/>
          </a:prstGeom>
          <a:solidFill>
            <a:srgbClr val="9B2D1F"/>
          </a:solidFill>
          <a:ln w="19050" cap="flat" cmpd="sng" algn="ctr">
            <a:noFill/>
            <a:prstDash val="solid"/>
            <a:miter lim="800000"/>
          </a:ln>
          <a:effectLst/>
        </p:spPr>
        <p:txBody>
          <a:bodyPr rtlCol="0" anchor="ctr"/>
          <a:lstStyle/>
          <a:p>
            <a:pPr algn="ctr"/>
            <a:r>
              <a:rPr lang="en-US" sz="900" b="1" kern="0">
                <a:solidFill>
                  <a:schemeClr val="bg1"/>
                </a:solidFill>
                <a:effectLst>
                  <a:outerShdw blurRad="38100" dist="38100" dir="2700000" algn="tl">
                    <a:srgbClr val="000000">
                      <a:alpha val="43137"/>
                    </a:srgbClr>
                  </a:outerShdw>
                </a:effectLst>
                <a:latin typeface="Santander Text" panose="020B0504020201020104"/>
                <a:cs typeface="Arial" panose="020B0604020202020204" pitchFamily="34" charset="0"/>
              </a:rPr>
              <a:t>It passes through a decision tree via an ETL process, after which each transaction is assigned the methodology it should follow for TTI calculation.</a:t>
            </a:r>
          </a:p>
        </p:txBody>
      </p:sp>
      <p:sp>
        <p:nvSpPr>
          <p:cNvPr id="7" name="Cheurón 134">
            <a:extLst>
              <a:ext uri="{FF2B5EF4-FFF2-40B4-BE49-F238E27FC236}">
                <a16:creationId xmlns:a16="http://schemas.microsoft.com/office/drawing/2014/main" id="{415C7C31-7645-4E1E-BF3D-2ADBE4E4ABF8}"/>
              </a:ext>
            </a:extLst>
          </p:cNvPr>
          <p:cNvSpPr/>
          <p:nvPr/>
        </p:nvSpPr>
        <p:spPr>
          <a:xfrm>
            <a:off x="476721" y="1690046"/>
            <a:ext cx="2816949" cy="681934"/>
          </a:xfrm>
          <a:prstGeom prst="chevron">
            <a:avLst/>
          </a:prstGeom>
          <a:solidFill>
            <a:schemeClr val="accent2">
              <a:lumMod val="75000"/>
            </a:schemeClr>
          </a:solidFill>
          <a:ln w="19050" cap="flat" cmpd="sng" algn="ctr">
            <a:noFill/>
            <a:prstDash val="solid"/>
            <a:miter lim="800000"/>
          </a:ln>
          <a:effectLst/>
        </p:spPr>
        <p:txBody>
          <a:bodyPr rtlCol="0" anchor="ctr"/>
          <a:lstStyle/>
          <a:p>
            <a:pPr algn="ctr"/>
            <a:r>
              <a:rPr lang="en-US" sz="1050" b="1" kern="0">
                <a:solidFill>
                  <a:schemeClr val="bg1"/>
                </a:solidFill>
                <a:effectLst>
                  <a:outerShdw blurRad="38100" dist="38100" dir="2700000" algn="tl">
                    <a:srgbClr val="000000">
                      <a:alpha val="43137"/>
                    </a:srgbClr>
                  </a:outerShdw>
                </a:effectLst>
                <a:latin typeface="Santander Text" panose="020B0504020201020104"/>
                <a:cs typeface="Arial" panose="020B0604020202020204" pitchFamily="34" charset="0"/>
              </a:rPr>
              <a:t>Information is received from various data sources such as BDH, Accounting Data Hub, Stratus, Asset Control, and MISCO.</a:t>
            </a:r>
          </a:p>
        </p:txBody>
      </p:sp>
      <p:sp>
        <p:nvSpPr>
          <p:cNvPr id="8" name="Cheurón 106">
            <a:extLst>
              <a:ext uri="{FF2B5EF4-FFF2-40B4-BE49-F238E27FC236}">
                <a16:creationId xmlns:a16="http://schemas.microsoft.com/office/drawing/2014/main" id="{6128FBC2-3D99-A817-119A-7B1022B78ED3}"/>
              </a:ext>
            </a:extLst>
          </p:cNvPr>
          <p:cNvSpPr/>
          <p:nvPr/>
        </p:nvSpPr>
        <p:spPr>
          <a:xfrm>
            <a:off x="447318" y="1405475"/>
            <a:ext cx="2647014" cy="224933"/>
          </a:xfrm>
          <a:prstGeom prst="chevron">
            <a:avLst/>
          </a:prstGeom>
          <a:solidFill>
            <a:schemeClr val="accent2">
              <a:lumMod val="75000"/>
            </a:schemeClr>
          </a:solidFill>
          <a:ln w="19050" cap="flat" cmpd="sng" algn="ctr">
            <a:noFill/>
            <a:prstDash val="solid"/>
            <a:miter lim="800000"/>
          </a:ln>
          <a:effectLst/>
        </p:spPr>
        <p:txBody>
          <a:bodyPr rtlCol="0" anchor="ctr"/>
          <a:lstStyle/>
          <a:p>
            <a:pPr algn="ctr"/>
            <a:r>
              <a:rPr lang="en-US" sz="1100" b="1" kern="0">
                <a:solidFill>
                  <a:schemeClr val="bg1"/>
                </a:solidFill>
                <a:effectLst>
                  <a:outerShdw blurRad="38100" dist="38100" dir="2700000" algn="tl">
                    <a:srgbClr val="000000">
                      <a:alpha val="43137"/>
                    </a:srgbClr>
                  </a:outerShdw>
                </a:effectLst>
                <a:latin typeface="Santander Text" panose="020B0504020201020104"/>
                <a:cs typeface="Arial" panose="020B0604020202020204" pitchFamily="34" charset="0"/>
              </a:rPr>
              <a:t>Data Input</a:t>
            </a:r>
          </a:p>
        </p:txBody>
      </p:sp>
      <p:sp>
        <p:nvSpPr>
          <p:cNvPr id="9" name="Cheurón 106">
            <a:extLst>
              <a:ext uri="{FF2B5EF4-FFF2-40B4-BE49-F238E27FC236}">
                <a16:creationId xmlns:a16="http://schemas.microsoft.com/office/drawing/2014/main" id="{430786F5-D200-1858-2721-A79BCBBA3158}"/>
              </a:ext>
            </a:extLst>
          </p:cNvPr>
          <p:cNvSpPr/>
          <p:nvPr/>
        </p:nvSpPr>
        <p:spPr>
          <a:xfrm>
            <a:off x="3094331" y="1403847"/>
            <a:ext cx="5829031" cy="226561"/>
          </a:xfrm>
          <a:prstGeom prst="chevron">
            <a:avLst/>
          </a:prstGeom>
          <a:solidFill>
            <a:srgbClr val="9B2D1F"/>
          </a:solidFill>
          <a:ln w="19050" cap="flat" cmpd="sng" algn="ctr">
            <a:noFill/>
            <a:prstDash val="solid"/>
            <a:miter lim="800000"/>
          </a:ln>
          <a:effectLst/>
        </p:spPr>
        <p:txBody>
          <a:bodyPr rtlCol="0" anchor="ctr"/>
          <a:lstStyle/>
          <a:p>
            <a:pPr algn="ctr"/>
            <a:r>
              <a:rPr lang="en-US" sz="1100" b="1" kern="0">
                <a:solidFill>
                  <a:schemeClr val="bg1"/>
                </a:solidFill>
                <a:effectLst>
                  <a:outerShdw blurRad="38100" dist="38100" dir="2700000" algn="tl">
                    <a:srgbClr val="000000">
                      <a:alpha val="43137"/>
                    </a:srgbClr>
                  </a:outerShdw>
                </a:effectLst>
                <a:latin typeface="Santander Text" panose="020B0504020201020104"/>
                <a:cs typeface="Arial" panose="020B0604020202020204" pitchFamily="34" charset="0"/>
              </a:rPr>
              <a:t>FMIS Internal Processes</a:t>
            </a:r>
          </a:p>
        </p:txBody>
      </p:sp>
      <p:sp>
        <p:nvSpPr>
          <p:cNvPr id="10" name="Cheurón 106">
            <a:extLst>
              <a:ext uri="{FF2B5EF4-FFF2-40B4-BE49-F238E27FC236}">
                <a16:creationId xmlns:a16="http://schemas.microsoft.com/office/drawing/2014/main" id="{ADCF14FD-3FE0-6699-DD85-F9698358BBB6}"/>
              </a:ext>
            </a:extLst>
          </p:cNvPr>
          <p:cNvSpPr/>
          <p:nvPr/>
        </p:nvSpPr>
        <p:spPr>
          <a:xfrm>
            <a:off x="8923362" y="1395646"/>
            <a:ext cx="2865548" cy="226561"/>
          </a:xfrm>
          <a:prstGeom prst="chevron">
            <a:avLst/>
          </a:prstGeom>
          <a:solidFill>
            <a:schemeClr val="accent2">
              <a:lumMod val="60000"/>
              <a:lumOff val="40000"/>
            </a:schemeClr>
          </a:solidFill>
          <a:ln w="19050" cap="flat" cmpd="sng" algn="ctr">
            <a:noFill/>
            <a:prstDash val="solid"/>
            <a:miter lim="800000"/>
          </a:ln>
          <a:effectLst/>
        </p:spPr>
        <p:txBody>
          <a:bodyPr rtlCol="0" anchor="ctr"/>
          <a:lstStyle/>
          <a:p>
            <a:pPr algn="ctr"/>
            <a:r>
              <a:rPr lang="en-US" sz="1100" b="1" kern="0">
                <a:solidFill>
                  <a:schemeClr val="bg1"/>
                </a:solidFill>
                <a:effectLst>
                  <a:outerShdw blurRad="38100" dist="38100" dir="2700000" algn="tl">
                    <a:srgbClr val="000000">
                      <a:alpha val="43137"/>
                    </a:srgbClr>
                  </a:outerShdw>
                </a:effectLst>
                <a:latin typeface="Santander Text" panose="020B0504020201020104"/>
                <a:cs typeface="Arial" panose="020B0604020202020204" pitchFamily="34" charset="0"/>
              </a:rPr>
              <a:t>Data Output</a:t>
            </a:r>
          </a:p>
        </p:txBody>
      </p:sp>
      <p:sp>
        <p:nvSpPr>
          <p:cNvPr id="12" name="Cheurón 60">
            <a:extLst>
              <a:ext uri="{FF2B5EF4-FFF2-40B4-BE49-F238E27FC236}">
                <a16:creationId xmlns:a16="http://schemas.microsoft.com/office/drawing/2014/main" id="{5F2AC429-CDF5-CE10-F2E3-B683366F0C48}"/>
              </a:ext>
            </a:extLst>
          </p:cNvPr>
          <p:cNvSpPr/>
          <p:nvPr/>
        </p:nvSpPr>
        <p:spPr>
          <a:xfrm>
            <a:off x="8923361" y="1689420"/>
            <a:ext cx="2848471" cy="695717"/>
          </a:xfrm>
          <a:prstGeom prst="chevron">
            <a:avLst/>
          </a:prstGeom>
          <a:solidFill>
            <a:schemeClr val="accent2">
              <a:lumMod val="60000"/>
              <a:lumOff val="40000"/>
            </a:schemeClr>
          </a:solidFill>
          <a:ln w="19050" cap="flat" cmpd="sng" algn="ctr">
            <a:noFill/>
            <a:prstDash val="solid"/>
            <a:miter lim="800000"/>
          </a:ln>
          <a:effectLst/>
        </p:spPr>
        <p:txBody>
          <a:bodyPr rtlCol="0" anchor="ctr"/>
          <a:lstStyle/>
          <a:p>
            <a:pPr algn="ctr"/>
            <a:r>
              <a:rPr lang="en-US" sz="1000" b="1" kern="0">
                <a:solidFill>
                  <a:schemeClr val="bg1"/>
                </a:solidFill>
                <a:effectLst>
                  <a:outerShdw blurRad="38100" dist="38100" dir="2700000" algn="tl">
                    <a:srgbClr val="000000">
                      <a:alpha val="43137"/>
                    </a:srgbClr>
                  </a:outerShdw>
                </a:effectLst>
                <a:latin typeface="Santander Text" panose="020B0504020201020104"/>
                <a:cs typeface="Arial" panose="020B0604020202020204" pitchFamily="34" charset="0"/>
              </a:rPr>
              <a:t>The information calculated by FMIS is consumed by systems such as SANART, MISCO CIB, CAFET, </a:t>
            </a:r>
            <a:r>
              <a:rPr lang="en-US" sz="1000" b="1" kern="0" err="1">
                <a:solidFill>
                  <a:schemeClr val="bg1"/>
                </a:solidFill>
                <a:effectLst>
                  <a:outerShdw blurRad="38100" dist="38100" dir="2700000" algn="tl">
                    <a:srgbClr val="000000">
                      <a:alpha val="43137"/>
                    </a:srgbClr>
                  </a:outerShdw>
                </a:effectLst>
                <a:latin typeface="Santander Text" panose="020B0504020201020104"/>
                <a:cs typeface="Arial" panose="020B0604020202020204" pitchFamily="34" charset="0"/>
              </a:rPr>
              <a:t>LdN</a:t>
            </a:r>
            <a:r>
              <a:rPr lang="en-US" sz="1000" b="1" kern="0">
                <a:solidFill>
                  <a:schemeClr val="bg1"/>
                </a:solidFill>
                <a:effectLst>
                  <a:outerShdw blurRad="38100" dist="38100" dir="2700000" algn="tl">
                    <a:srgbClr val="000000">
                      <a:alpha val="43137"/>
                    </a:srgbClr>
                  </a:outerShdw>
                </a:effectLst>
                <a:latin typeface="Santander Text" panose="020B0504020201020104"/>
                <a:cs typeface="Arial" panose="020B0604020202020204" pitchFamily="34" charset="0"/>
              </a:rPr>
              <a:t> (SENDA), and IB TOOL.</a:t>
            </a:r>
          </a:p>
        </p:txBody>
      </p:sp>
      <p:sp>
        <p:nvSpPr>
          <p:cNvPr id="18" name="Cheurón 60">
            <a:extLst>
              <a:ext uri="{FF2B5EF4-FFF2-40B4-BE49-F238E27FC236}">
                <a16:creationId xmlns:a16="http://schemas.microsoft.com/office/drawing/2014/main" id="{693322C2-2C1D-5DF1-F4AA-E98AD6C5EBD9}"/>
              </a:ext>
            </a:extLst>
          </p:cNvPr>
          <p:cNvSpPr/>
          <p:nvPr/>
        </p:nvSpPr>
        <p:spPr>
          <a:xfrm>
            <a:off x="5698434" y="1680950"/>
            <a:ext cx="3433865" cy="695717"/>
          </a:xfrm>
          <a:prstGeom prst="chevron">
            <a:avLst/>
          </a:prstGeom>
          <a:solidFill>
            <a:srgbClr val="9B2D1F"/>
          </a:solidFill>
          <a:ln w="19050" cap="flat" cmpd="sng" algn="ctr">
            <a:noFill/>
            <a:prstDash val="solid"/>
            <a:miter lim="800000"/>
          </a:ln>
          <a:effectLst/>
        </p:spPr>
        <p:txBody>
          <a:bodyPr rtlCol="0" anchor="ctr"/>
          <a:lstStyle/>
          <a:p>
            <a:pPr algn="ctr"/>
            <a:r>
              <a:rPr lang="en-US" sz="900" b="1" kern="0">
                <a:solidFill>
                  <a:schemeClr val="bg1"/>
                </a:solidFill>
                <a:effectLst>
                  <a:outerShdw blurRad="38100" dist="38100" dir="2700000" algn="tl">
                    <a:srgbClr val="000000">
                      <a:alpha val="43137"/>
                    </a:srgbClr>
                  </a:outerShdw>
                </a:effectLst>
                <a:latin typeface="Santander Text" panose="020B0504020201020104"/>
                <a:cs typeface="Arial" panose="020B0604020202020204" pitchFamily="34" charset="0"/>
              </a:rPr>
              <a:t>The FTP module is responsible for assigning the ETL processes and houses the OFSAA calculation engines.</a:t>
            </a:r>
            <a:br>
              <a:rPr lang="en-US" sz="900" b="1" kern="0">
                <a:solidFill>
                  <a:schemeClr val="bg1"/>
                </a:solidFill>
                <a:effectLst>
                  <a:outerShdw blurRad="38100" dist="38100" dir="2700000" algn="tl">
                    <a:srgbClr val="000000">
                      <a:alpha val="43137"/>
                    </a:srgbClr>
                  </a:outerShdw>
                </a:effectLst>
                <a:latin typeface="Santander Text" panose="020B0504020201020104"/>
                <a:cs typeface="Arial" panose="020B0604020202020204" pitchFamily="34" charset="0"/>
              </a:rPr>
            </a:br>
            <a:r>
              <a:rPr lang="en-US" sz="900" b="1" kern="0">
                <a:solidFill>
                  <a:schemeClr val="bg1"/>
                </a:solidFill>
                <a:effectLst>
                  <a:outerShdw blurRad="38100" dist="38100" dir="2700000" algn="tl">
                    <a:srgbClr val="000000">
                      <a:alpha val="43137"/>
                    </a:srgbClr>
                  </a:outerShdw>
                </a:effectLst>
                <a:latin typeface="Santander Text" panose="020B0504020201020104"/>
                <a:cs typeface="Arial" panose="020B0604020202020204" pitchFamily="34" charset="0"/>
              </a:rPr>
              <a:t>Additionally, there is a Profitability module responsible for calculating management metrics.</a:t>
            </a:r>
          </a:p>
        </p:txBody>
      </p:sp>
      <p:sp>
        <p:nvSpPr>
          <p:cNvPr id="54" name="Rectángulo 53">
            <a:extLst>
              <a:ext uri="{FF2B5EF4-FFF2-40B4-BE49-F238E27FC236}">
                <a16:creationId xmlns:a16="http://schemas.microsoft.com/office/drawing/2014/main" id="{4C9BE741-B474-DDEB-F93A-5B5B447F7DB8}"/>
              </a:ext>
            </a:extLst>
          </p:cNvPr>
          <p:cNvSpPr/>
          <p:nvPr/>
        </p:nvSpPr>
        <p:spPr>
          <a:xfrm>
            <a:off x="3058902" y="1289785"/>
            <a:ext cx="5864458" cy="1264000"/>
          </a:xfrm>
          <a:prstGeom prst="rect">
            <a:avLst/>
          </a:prstGeom>
          <a:noFill/>
          <a:ln w="38100">
            <a:solidFill>
              <a:srgbClr val="EC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Santander Text" panose="020B0504020201020104"/>
            </a:endParaRPr>
          </a:p>
        </p:txBody>
      </p:sp>
      <p:pic>
        <p:nvPicPr>
          <p:cNvPr id="2" name="Imagen 2" descr="NTT Data - Red Seguridad">
            <a:extLst>
              <a:ext uri="{FF2B5EF4-FFF2-40B4-BE49-F238E27FC236}">
                <a16:creationId xmlns:a16="http://schemas.microsoft.com/office/drawing/2014/main" id="{12B85B74-43C0-90AC-FC7B-92B6E32FC421}"/>
              </a:ext>
            </a:extLst>
          </p:cNvPr>
          <p:cNvPicPr>
            <a:picLocks noChangeAspect="1"/>
          </p:cNvPicPr>
          <p:nvPr/>
        </p:nvPicPr>
        <p:blipFill>
          <a:blip r:embed="rId6"/>
          <a:stretch>
            <a:fillRect/>
          </a:stretch>
        </p:blipFill>
        <p:spPr>
          <a:xfrm>
            <a:off x="10881313" y="-202669"/>
            <a:ext cx="1166998" cy="847775"/>
          </a:xfrm>
          <a:prstGeom prst="rect">
            <a:avLst/>
          </a:prstGeom>
        </p:spPr>
      </p:pic>
      <p:pic>
        <p:nvPicPr>
          <p:cNvPr id="4" name="Picture 3">
            <a:extLst>
              <a:ext uri="{FF2B5EF4-FFF2-40B4-BE49-F238E27FC236}">
                <a16:creationId xmlns:a16="http://schemas.microsoft.com/office/drawing/2014/main" id="{EEC139C8-CE00-C857-3C59-1A3D1399A6B8}"/>
              </a:ext>
            </a:extLst>
          </p:cNvPr>
          <p:cNvPicPr>
            <a:picLocks noChangeAspect="1"/>
          </p:cNvPicPr>
          <p:nvPr/>
        </p:nvPicPr>
        <p:blipFill>
          <a:blip r:embed="rId7"/>
          <a:srcRect r="22480"/>
          <a:stretch>
            <a:fillRect/>
          </a:stretch>
        </p:blipFill>
        <p:spPr>
          <a:xfrm>
            <a:off x="9081410" y="32335"/>
            <a:ext cx="1610515" cy="388493"/>
          </a:xfrm>
          <a:prstGeom prst="rect">
            <a:avLst/>
          </a:prstGeom>
        </p:spPr>
      </p:pic>
      <p:sp>
        <p:nvSpPr>
          <p:cNvPr id="6" name="Title 6">
            <a:extLst>
              <a:ext uri="{FF2B5EF4-FFF2-40B4-BE49-F238E27FC236}">
                <a16:creationId xmlns:a16="http://schemas.microsoft.com/office/drawing/2014/main" id="{B8B63204-399B-1024-175E-EB05A7989AEE}"/>
              </a:ext>
            </a:extLst>
          </p:cNvPr>
          <p:cNvSpPr txBox="1">
            <a:spLocks/>
          </p:cNvSpPr>
          <p:nvPr/>
        </p:nvSpPr>
        <p:spPr bwMode="gray">
          <a:xfrm>
            <a:off x="277414" y="57645"/>
            <a:ext cx="9446910" cy="533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rgbClr val="F14949"/>
                </a:solidFill>
                <a:latin typeface="Santander Headline" panose="020B0504020201020104"/>
              </a:rPr>
              <a:t>FMIS — Agent Implementation.</a:t>
            </a:r>
          </a:p>
        </p:txBody>
      </p:sp>
    </p:spTree>
    <p:extLst>
      <p:ext uri="{BB962C8B-B14F-4D97-AF65-F5344CB8AC3E}">
        <p14:creationId xmlns:p14="http://schemas.microsoft.com/office/powerpoint/2010/main" val="2273056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11">
            <a:extLst>
              <a:ext uri="{FF2B5EF4-FFF2-40B4-BE49-F238E27FC236}">
                <a16:creationId xmlns:a16="http://schemas.microsoft.com/office/drawing/2014/main" id="{B3F41594-3D93-48DC-DBF0-CC2350C48EDB}"/>
              </a:ext>
            </a:extLst>
          </p:cNvPr>
          <p:cNvSpPr txBox="1"/>
          <p:nvPr/>
        </p:nvSpPr>
        <p:spPr>
          <a:xfrm>
            <a:off x="396464" y="1298035"/>
            <a:ext cx="4657966" cy="2207165"/>
          </a:xfrm>
          <a:prstGeom prst="rect">
            <a:avLst/>
          </a:prstGeom>
          <a:noFill/>
          <a:ln w="9525" cap="flat" cmpd="sng" algn="ctr">
            <a:solidFill>
              <a:srgbClr val="EC0000"/>
            </a:solidFill>
            <a:prstDash val="dash"/>
          </a:ln>
          <a:effectLst/>
        </p:spPr>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Santander Text" panose="020B0504020201020104"/>
                <a:ea typeface="+mn-ea"/>
                <a:cs typeface="+mn-cs"/>
              </a:rPr>
              <a:t>Need for error remediation in the incoming content for FMIS.</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Santander Text" panose="020B0504020201020104"/>
                <a:ea typeface="+mn-ea"/>
                <a:cs typeface="+mn-cs"/>
              </a:rPr>
              <a:t>These corrections are indeterminate and unexpected and may take different forms.</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Santander Text" panose="020B0504020201020104"/>
                <a:ea typeface="+mn-ea"/>
                <a:cs typeface="+mn-cs"/>
              </a:rPr>
              <a:t>This remediation is required to be carried out as autonomously as possible.</a:t>
            </a:r>
          </a:p>
        </p:txBody>
      </p:sp>
      <p:sp>
        <p:nvSpPr>
          <p:cNvPr id="5" name="Rectángulo 7">
            <a:extLst>
              <a:ext uri="{FF2B5EF4-FFF2-40B4-BE49-F238E27FC236}">
                <a16:creationId xmlns:a16="http://schemas.microsoft.com/office/drawing/2014/main" id="{B62DCA36-CAFE-7660-29B3-8CB81AC60A08}"/>
              </a:ext>
            </a:extLst>
          </p:cNvPr>
          <p:cNvSpPr/>
          <p:nvPr/>
        </p:nvSpPr>
        <p:spPr>
          <a:xfrm>
            <a:off x="396464" y="1081879"/>
            <a:ext cx="4657966" cy="216156"/>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prstClr val="white"/>
                </a:solidFill>
                <a:latin typeface="Santander Text" panose="020B0504020201020104"/>
                <a:ea typeface="Calibri" panose="020F0502020204030204" pitchFamily="34" charset="0"/>
                <a:cs typeface="Calibri" panose="020F0502020204030204" pitchFamily="34" charset="0"/>
              </a:rPr>
              <a:t>BUSINESS NEEDS</a:t>
            </a:r>
          </a:p>
        </p:txBody>
      </p:sp>
      <p:sp>
        <p:nvSpPr>
          <p:cNvPr id="6" name="CuadroTexto 11">
            <a:extLst>
              <a:ext uri="{FF2B5EF4-FFF2-40B4-BE49-F238E27FC236}">
                <a16:creationId xmlns:a16="http://schemas.microsoft.com/office/drawing/2014/main" id="{F19D4ADF-07FD-4C40-3499-0D1EA29772AA}"/>
              </a:ext>
            </a:extLst>
          </p:cNvPr>
          <p:cNvSpPr txBox="1"/>
          <p:nvPr/>
        </p:nvSpPr>
        <p:spPr>
          <a:xfrm>
            <a:off x="396464" y="3787636"/>
            <a:ext cx="4657966" cy="1946414"/>
          </a:xfrm>
          <a:prstGeom prst="rect">
            <a:avLst/>
          </a:prstGeom>
          <a:noFill/>
          <a:ln w="9525" cap="flat" cmpd="sng" algn="ctr">
            <a:solidFill>
              <a:srgbClr val="EC0000"/>
            </a:solidFill>
            <a:prstDash val="dash"/>
          </a:ln>
          <a:effectLst/>
        </p:spPr>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antander Text" panose="020B0504020201020104"/>
                <a:ea typeface="+mn-ea"/>
                <a:cs typeface="+mn-cs"/>
              </a:rPr>
              <a:t>Remediation Flow Based on Apache Spark Technologies</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antander Text" panose="020B0504020201020104"/>
                <a:ea typeface="+mn-ea"/>
                <a:cs typeface="+mn-cs"/>
              </a:rPr>
              <a:t>Monitoring of Remediation Processes</a:t>
            </a:r>
          </a:p>
          <a:p>
            <a:pPr marL="0" marR="0" lvl="0" indent="0" algn="just" defTabSz="914400" rtl="0" eaLnBrk="0" fontAlgn="base" latinLnBrk="0" hangingPunct="0">
              <a:lnSpc>
                <a:spcPct val="15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7" name="Rectángulo 7">
            <a:extLst>
              <a:ext uri="{FF2B5EF4-FFF2-40B4-BE49-F238E27FC236}">
                <a16:creationId xmlns:a16="http://schemas.microsoft.com/office/drawing/2014/main" id="{76B41367-B05B-F15C-55B3-1313EFE8B6BD}"/>
              </a:ext>
            </a:extLst>
          </p:cNvPr>
          <p:cNvSpPr/>
          <p:nvPr/>
        </p:nvSpPr>
        <p:spPr>
          <a:xfrm>
            <a:off x="396464" y="3673208"/>
            <a:ext cx="4657966" cy="216156"/>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prstClr val="white"/>
                </a:solidFill>
                <a:latin typeface="Santander Text" panose="020B0504020201020104"/>
                <a:ea typeface="Calibri" panose="020F0502020204030204" pitchFamily="34" charset="0"/>
                <a:cs typeface="Calibri" panose="020F0502020204030204" pitchFamily="34" charset="0"/>
              </a:rPr>
              <a:t>RESULTS</a:t>
            </a:r>
          </a:p>
        </p:txBody>
      </p:sp>
      <p:sp>
        <p:nvSpPr>
          <p:cNvPr id="8" name="CuadroTexto 11">
            <a:extLst>
              <a:ext uri="{FF2B5EF4-FFF2-40B4-BE49-F238E27FC236}">
                <a16:creationId xmlns:a16="http://schemas.microsoft.com/office/drawing/2014/main" id="{810E784F-4C4C-9F3C-3D86-1732295BF149}"/>
              </a:ext>
            </a:extLst>
          </p:cNvPr>
          <p:cNvSpPr txBox="1"/>
          <p:nvPr/>
        </p:nvSpPr>
        <p:spPr>
          <a:xfrm>
            <a:off x="5267324" y="1298035"/>
            <a:ext cx="6296025" cy="4436015"/>
          </a:xfrm>
          <a:prstGeom prst="rect">
            <a:avLst/>
          </a:prstGeom>
          <a:noFill/>
          <a:ln w="9525" cap="flat" cmpd="sng" algn="ctr">
            <a:solidFill>
              <a:srgbClr val="EC0000"/>
            </a:solidFill>
            <a:prstDash val="dash"/>
          </a:ln>
          <a:effectLst/>
        </p:spPr>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antander Text" panose="020B0504020201020104"/>
                <a:ea typeface="+mn-ea"/>
                <a:cs typeface="+mn-cs"/>
              </a:rPr>
              <a:t>For the data processing pipeline, we currently operate several flows:</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black"/>
                </a:solidFill>
                <a:effectLst/>
                <a:uLnTx/>
                <a:uFillTx/>
                <a:latin typeface="Santander Text" panose="020B0504020201020104"/>
                <a:ea typeface="+mn-ea"/>
                <a:cs typeface="+mn-cs"/>
              </a:rPr>
              <a:t>Direct Flow</a:t>
            </a:r>
          </a:p>
          <a:p>
            <a:pPr marL="457200" marR="0" lvl="1" indent="0" algn="just"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antander Text" panose="020B0504020201020104"/>
                <a:ea typeface="+mn-ea"/>
                <a:cs typeface="+mn-cs"/>
              </a:rPr>
              <a:t>The data is ingested into the raw zone. Once loaded, it undergoes a normalization process followed by data quality checks. All records validated as correct — meaning no errors are detected — are moved into the consolidated data layer.</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black"/>
                </a:solidFill>
                <a:effectLst/>
                <a:uLnTx/>
                <a:uFillTx/>
                <a:latin typeface="Santander Text" panose="020B0504020201020104"/>
                <a:ea typeface="+mn-ea"/>
                <a:cs typeface="+mn-cs"/>
              </a:rPr>
              <a:t>Error Flow</a:t>
            </a:r>
          </a:p>
          <a:p>
            <a:pPr marL="457200" marR="0" lvl="1" indent="0" algn="just"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antander Text" panose="020B0504020201020104"/>
                <a:ea typeface="+mn-ea"/>
                <a:cs typeface="+mn-cs"/>
              </a:rPr>
              <a:t>If the data quality process identifies an error in any record, it is routed to the data troubleshooting process. Based on the type of error detected, the system attempts to remediate it — in the proposed cases, by reviewing historical data.</a:t>
            </a:r>
            <a:br>
              <a:rPr kumimoji="0" lang="en-US" sz="1200" b="0" i="0" u="none" strike="noStrike" kern="1200" cap="none" spc="0" normalizeH="0" baseline="0" noProof="0">
                <a:ln>
                  <a:noFill/>
                </a:ln>
                <a:solidFill>
                  <a:prstClr val="black"/>
                </a:solidFill>
                <a:effectLst/>
                <a:uLnTx/>
                <a:uFillTx/>
                <a:latin typeface="Santander Text" panose="020B0504020201020104"/>
                <a:ea typeface="+mn-ea"/>
                <a:cs typeface="+mn-cs"/>
              </a:rPr>
            </a:br>
            <a:r>
              <a:rPr kumimoji="0" lang="en-US" sz="1200" b="0" i="0" u="none" strike="noStrike" kern="1200" cap="none" spc="0" normalizeH="0" baseline="0" noProof="0">
                <a:ln>
                  <a:noFill/>
                </a:ln>
                <a:solidFill>
                  <a:prstClr val="black"/>
                </a:solidFill>
                <a:effectLst/>
                <a:uLnTx/>
                <a:uFillTx/>
                <a:latin typeface="Santander Text" panose="020B0504020201020104"/>
                <a:ea typeface="+mn-ea"/>
                <a:cs typeface="+mn-cs"/>
              </a:rPr>
              <a:t>If the record is successfully repaired, it is then moved into the consolidated data layer.</a:t>
            </a:r>
            <a:br>
              <a:rPr kumimoji="0" lang="en-US" sz="1200" b="0" i="0" u="none" strike="noStrike" kern="1200" cap="none" spc="0" normalizeH="0" baseline="0" noProof="0">
                <a:ln>
                  <a:noFill/>
                </a:ln>
                <a:solidFill>
                  <a:prstClr val="black"/>
                </a:solidFill>
                <a:effectLst/>
                <a:uLnTx/>
                <a:uFillTx/>
                <a:latin typeface="Santander Text" panose="020B0504020201020104"/>
                <a:ea typeface="+mn-ea"/>
                <a:cs typeface="+mn-cs"/>
              </a:rPr>
            </a:br>
            <a:r>
              <a:rPr kumimoji="0" lang="en-US" sz="1200" b="0" i="0" u="none" strike="noStrike" kern="1200" cap="none" spc="0" normalizeH="0" baseline="0" noProof="0">
                <a:ln>
                  <a:noFill/>
                </a:ln>
                <a:solidFill>
                  <a:prstClr val="black"/>
                </a:solidFill>
                <a:effectLst/>
                <a:uLnTx/>
                <a:uFillTx/>
                <a:latin typeface="Santander Text" panose="020B0504020201020104"/>
                <a:ea typeface="+mn-ea"/>
                <a:cs typeface="+mn-cs"/>
              </a:rPr>
              <a:t>For those scenarios where resolution is not possible using historical information or predefined rules, intelligent agents could be incorporated in the future to attempt automated remediation.</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antander Text" panose="020B0504020201020104"/>
                <a:ea typeface="+mn-ea"/>
                <a:cs typeface="+mn-cs"/>
              </a:rPr>
              <a:t>Load into Oracle</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antander Text" panose="020B0504020201020104"/>
                <a:ea typeface="+mn-ea"/>
                <a:cs typeface="+mn-cs"/>
              </a:rPr>
              <a:t>Once all information is consolidated in the silver layer, a Spark process should take the data and load it into the Oracle database in the appropriate format so it can be consumed by the Dashboard.</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D34817"/>
              </a:solidFill>
              <a:effectLst/>
              <a:uLnTx/>
              <a:uFillTx/>
              <a:latin typeface="Santander Text" panose="020B0504020201020104"/>
              <a:ea typeface="+mn-ea"/>
              <a:cs typeface="+mn-cs"/>
            </a:endParaRPr>
          </a:p>
        </p:txBody>
      </p:sp>
      <p:sp>
        <p:nvSpPr>
          <p:cNvPr id="9" name="Rectángulo 7">
            <a:extLst>
              <a:ext uri="{FF2B5EF4-FFF2-40B4-BE49-F238E27FC236}">
                <a16:creationId xmlns:a16="http://schemas.microsoft.com/office/drawing/2014/main" id="{80522613-DFD2-DA87-4D91-4BF08633140E}"/>
              </a:ext>
            </a:extLst>
          </p:cNvPr>
          <p:cNvSpPr/>
          <p:nvPr/>
        </p:nvSpPr>
        <p:spPr>
          <a:xfrm>
            <a:off x="5267323" y="1081879"/>
            <a:ext cx="6296025" cy="216157"/>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prstClr val="white"/>
                </a:solidFill>
                <a:latin typeface="Santander Text" panose="020B0504020201020104"/>
                <a:ea typeface="Calibri" panose="020F0502020204030204" pitchFamily="34" charset="0"/>
                <a:cs typeface="Calibri" panose="020F0502020204030204" pitchFamily="34" charset="0"/>
              </a:rPr>
              <a:t>SOLUTION DESCRIPTION</a:t>
            </a:r>
          </a:p>
        </p:txBody>
      </p:sp>
      <p:pic>
        <p:nvPicPr>
          <p:cNvPr id="11" name="Imagen 2" descr="NTT Data - Red Seguridad">
            <a:extLst>
              <a:ext uri="{FF2B5EF4-FFF2-40B4-BE49-F238E27FC236}">
                <a16:creationId xmlns:a16="http://schemas.microsoft.com/office/drawing/2014/main" id="{FF0E1646-D6DE-E181-CD43-2752AF6BB5C5}"/>
              </a:ext>
            </a:extLst>
          </p:cNvPr>
          <p:cNvPicPr>
            <a:picLocks noChangeAspect="1"/>
          </p:cNvPicPr>
          <p:nvPr/>
        </p:nvPicPr>
        <p:blipFill>
          <a:blip r:embed="rId2"/>
          <a:stretch>
            <a:fillRect/>
          </a:stretch>
        </p:blipFill>
        <p:spPr>
          <a:xfrm>
            <a:off x="10881313" y="-202669"/>
            <a:ext cx="1166998" cy="847775"/>
          </a:xfrm>
          <a:prstGeom prst="rect">
            <a:avLst/>
          </a:prstGeom>
        </p:spPr>
      </p:pic>
      <p:sp>
        <p:nvSpPr>
          <p:cNvPr id="12" name="Text Placeholder 39">
            <a:extLst>
              <a:ext uri="{FF2B5EF4-FFF2-40B4-BE49-F238E27FC236}">
                <a16:creationId xmlns:a16="http://schemas.microsoft.com/office/drawing/2014/main" id="{2492E4A7-3252-AE2C-617D-AE025FEA39C0}"/>
              </a:ext>
            </a:extLst>
          </p:cNvPr>
          <p:cNvSpPr txBox="1">
            <a:spLocks/>
          </p:cNvSpPr>
          <p:nvPr/>
        </p:nvSpPr>
        <p:spPr>
          <a:xfrm>
            <a:off x="143689" y="83980"/>
            <a:ext cx="10984992"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F14949"/>
                </a:solidFill>
                <a:effectLst/>
                <a:uLnTx/>
                <a:uFillTx/>
                <a:latin typeface="Santander Headline" panose="020B0504020201020104"/>
                <a:ea typeface="+mn-ea"/>
                <a:cs typeface="+mn-cs"/>
              </a:rPr>
              <a:t>Use Cases for Finance Agents</a:t>
            </a:r>
          </a:p>
        </p:txBody>
      </p:sp>
      <p:sp>
        <p:nvSpPr>
          <p:cNvPr id="13" name="Text Placeholder 39">
            <a:extLst>
              <a:ext uri="{FF2B5EF4-FFF2-40B4-BE49-F238E27FC236}">
                <a16:creationId xmlns:a16="http://schemas.microsoft.com/office/drawing/2014/main" id="{70168521-6674-2020-27EF-6764F0600AF3}"/>
              </a:ext>
            </a:extLst>
          </p:cNvPr>
          <p:cNvSpPr txBox="1">
            <a:spLocks/>
          </p:cNvSpPr>
          <p:nvPr/>
        </p:nvSpPr>
        <p:spPr>
          <a:xfrm>
            <a:off x="143689" y="332164"/>
            <a:ext cx="10984992"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F14949"/>
                </a:solidFill>
                <a:effectLst/>
                <a:uLnTx/>
                <a:uFillTx/>
                <a:latin typeface="Santander Headline" panose="020B0504020201020104"/>
                <a:ea typeface="+mn-ea"/>
                <a:cs typeface="+mn-cs"/>
              </a:rPr>
              <a:t>Use Case 1: </a:t>
            </a:r>
            <a:r>
              <a:rPr kumimoji="0" lang="en-US" sz="1200" b="0" i="0" u="none" strike="noStrike" kern="1200" cap="none" spc="0" normalizeH="0" baseline="0" noProof="0">
                <a:ln>
                  <a:noFill/>
                </a:ln>
                <a:solidFill>
                  <a:srgbClr val="F14949"/>
                </a:solidFill>
                <a:effectLst/>
                <a:uLnTx/>
                <a:uFillTx/>
                <a:latin typeface="Santander Headline" panose="020B0504020201020104"/>
                <a:ea typeface="+mn-ea"/>
                <a:cs typeface="Arial"/>
              </a:rPr>
              <a:t>FMIS Error Remediation</a:t>
            </a:r>
            <a:endParaRPr kumimoji="0" lang="en-US" sz="1200" b="0" i="0" u="none" strike="noStrike" kern="1200" cap="none" spc="0" normalizeH="0" baseline="0" noProof="0">
              <a:ln>
                <a:noFill/>
              </a:ln>
              <a:solidFill>
                <a:srgbClr val="F14949"/>
              </a:solidFill>
              <a:effectLst/>
              <a:uLnTx/>
              <a:uFillTx/>
              <a:latin typeface="Santander Headline" panose="020B05040202010201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F14949"/>
              </a:solidFill>
              <a:effectLst/>
              <a:uLnTx/>
              <a:uFillTx/>
              <a:latin typeface="Santander Headline" panose="020B0504020201020104"/>
              <a:ea typeface="+mn-ea"/>
              <a:cs typeface="+mn-cs"/>
            </a:endParaRPr>
          </a:p>
        </p:txBody>
      </p:sp>
      <p:pic>
        <p:nvPicPr>
          <p:cNvPr id="15" name="Picture 2">
            <a:extLst>
              <a:ext uri="{FF2B5EF4-FFF2-40B4-BE49-F238E27FC236}">
                <a16:creationId xmlns:a16="http://schemas.microsoft.com/office/drawing/2014/main" id="{253C767A-FDA3-848C-051F-BD3B183F9D61}"/>
              </a:ext>
            </a:extLst>
          </p:cNvPr>
          <p:cNvPicPr>
            <a:picLocks noChangeAspect="1"/>
          </p:cNvPicPr>
          <p:nvPr/>
        </p:nvPicPr>
        <p:blipFill>
          <a:blip r:embed="rId3"/>
          <a:srcRect r="22480"/>
          <a:stretch>
            <a:fillRect/>
          </a:stretch>
        </p:blipFill>
        <p:spPr>
          <a:xfrm>
            <a:off x="9081410" y="32335"/>
            <a:ext cx="1610515" cy="388493"/>
          </a:xfrm>
          <a:prstGeom prst="rect">
            <a:avLst/>
          </a:prstGeom>
        </p:spPr>
      </p:pic>
    </p:spTree>
    <p:extLst>
      <p:ext uri="{BB962C8B-B14F-4D97-AF65-F5344CB8AC3E}">
        <p14:creationId xmlns:p14="http://schemas.microsoft.com/office/powerpoint/2010/main" val="3716784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BA20C-1F2D-E404-0714-79F518D06539}"/>
            </a:ext>
          </a:extLst>
        </p:cNvPr>
        <p:cNvGrpSpPr/>
        <p:nvPr/>
      </p:nvGrpSpPr>
      <p:grpSpPr>
        <a:xfrm>
          <a:off x="0" y="0"/>
          <a:ext cx="0" cy="0"/>
          <a:chOff x="0" y="0"/>
          <a:chExt cx="0" cy="0"/>
        </a:xfrm>
      </p:grpSpPr>
      <p:sp>
        <p:nvSpPr>
          <p:cNvPr id="4" name="CuadroTexto 11">
            <a:extLst>
              <a:ext uri="{FF2B5EF4-FFF2-40B4-BE49-F238E27FC236}">
                <a16:creationId xmlns:a16="http://schemas.microsoft.com/office/drawing/2014/main" id="{55ED99B2-3619-6B54-8CD1-8665A057923B}"/>
              </a:ext>
            </a:extLst>
          </p:cNvPr>
          <p:cNvSpPr txBox="1"/>
          <p:nvPr/>
        </p:nvSpPr>
        <p:spPr>
          <a:xfrm>
            <a:off x="396464" y="1298035"/>
            <a:ext cx="4657966" cy="2207165"/>
          </a:xfrm>
          <a:prstGeom prst="rect">
            <a:avLst/>
          </a:prstGeom>
          <a:noFill/>
          <a:ln w="9525" cap="flat" cmpd="sng" algn="ctr">
            <a:solidFill>
              <a:srgbClr val="EC0000"/>
            </a:solidFill>
            <a:prstDash val="dash"/>
          </a:ln>
          <a:effectLst/>
        </p:spPr>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Santander Text" panose="020B0504020201020104"/>
                <a:ea typeface="+mn-ea"/>
                <a:cs typeface="+mn-cs"/>
              </a:rPr>
              <a:t>A control mechanism is needed to validate the TTI journal calculation in order to detect potential deviations.</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Santander Text" panose="020B0504020201020104"/>
                <a:ea typeface="+mn-ea"/>
                <a:cs typeface="+mn-cs"/>
              </a:rPr>
              <a:t>An added-value feature is the possibility of implementing a chatbot that allows natural-language queries to be made against the FMIS decision tree.</a:t>
            </a:r>
            <a:r>
              <a:rPr kumimoji="0" lang="en-US" sz="1200" b="0" i="0" u="none" strike="noStrike" kern="0" cap="none" spc="0" normalizeH="0" baseline="0" noProof="0">
                <a:ln>
                  <a:noFill/>
                </a:ln>
                <a:solidFill>
                  <a:prstClr val="white"/>
                </a:solidFill>
                <a:effectLst/>
                <a:uLnTx/>
                <a:uFillTx/>
                <a:latin typeface="Santander Text" panose="020B0504020201020104"/>
                <a:ea typeface="+mn-ea"/>
                <a:cs typeface="+mn-cs"/>
              </a:rPr>
              <a:t> </a:t>
            </a:r>
            <a:endParaRPr kumimoji="0" lang="en-US" sz="1200" b="0" i="0" u="none" strike="noStrike" kern="0" cap="none" spc="0" normalizeH="0" baseline="0" noProof="0">
              <a:ln>
                <a:noFill/>
              </a:ln>
              <a:solidFill>
                <a:prstClr val="black"/>
              </a:solidFill>
              <a:effectLst/>
              <a:uLnTx/>
              <a:uFillTx/>
              <a:latin typeface="Santander Text" panose="020B0504020201020104"/>
              <a:ea typeface="+mn-ea"/>
              <a:cs typeface="+mn-cs"/>
            </a:endParaRPr>
          </a:p>
        </p:txBody>
      </p:sp>
      <p:sp>
        <p:nvSpPr>
          <p:cNvPr id="5" name="Rectángulo 7">
            <a:extLst>
              <a:ext uri="{FF2B5EF4-FFF2-40B4-BE49-F238E27FC236}">
                <a16:creationId xmlns:a16="http://schemas.microsoft.com/office/drawing/2014/main" id="{4AB6AD42-590E-2C49-A4A0-9B3D56773AA5}"/>
              </a:ext>
            </a:extLst>
          </p:cNvPr>
          <p:cNvSpPr/>
          <p:nvPr/>
        </p:nvSpPr>
        <p:spPr>
          <a:xfrm>
            <a:off x="396464" y="1081879"/>
            <a:ext cx="4657966" cy="216156"/>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prstClr val="white"/>
                </a:solidFill>
                <a:latin typeface="Santander Text" panose="020B0504020201020104"/>
                <a:ea typeface="Calibri" panose="020F0502020204030204" pitchFamily="34" charset="0"/>
                <a:cs typeface="Calibri" panose="020F0502020204030204" pitchFamily="34" charset="0"/>
              </a:rPr>
              <a:t>BUSINESS NEEDS</a:t>
            </a:r>
          </a:p>
        </p:txBody>
      </p:sp>
      <p:sp>
        <p:nvSpPr>
          <p:cNvPr id="6" name="CuadroTexto 11">
            <a:extLst>
              <a:ext uri="{FF2B5EF4-FFF2-40B4-BE49-F238E27FC236}">
                <a16:creationId xmlns:a16="http://schemas.microsoft.com/office/drawing/2014/main" id="{07C43E7A-1F52-099C-1F6A-2437BE74F5A3}"/>
              </a:ext>
            </a:extLst>
          </p:cNvPr>
          <p:cNvSpPr txBox="1"/>
          <p:nvPr/>
        </p:nvSpPr>
        <p:spPr>
          <a:xfrm>
            <a:off x="396464" y="3787636"/>
            <a:ext cx="4657966" cy="1946414"/>
          </a:xfrm>
          <a:prstGeom prst="rect">
            <a:avLst/>
          </a:prstGeom>
          <a:noFill/>
          <a:ln w="9525" cap="flat" cmpd="sng" algn="ctr">
            <a:solidFill>
              <a:srgbClr val="EC0000"/>
            </a:solidFill>
            <a:prstDash val="dash"/>
          </a:ln>
          <a:effectLst/>
        </p:spPr>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antander Text" panose="020B0504020201020104"/>
                <a:ea typeface="+mn-ea"/>
                <a:cs typeface="+mn-cs"/>
              </a:rPr>
              <a:t>Chatbot with the possibility of integrating into Teams for natural-language querying of the decision tree used for TTI calculations.</a:t>
            </a:r>
          </a:p>
        </p:txBody>
      </p:sp>
      <p:sp>
        <p:nvSpPr>
          <p:cNvPr id="7" name="Rectángulo 7">
            <a:extLst>
              <a:ext uri="{FF2B5EF4-FFF2-40B4-BE49-F238E27FC236}">
                <a16:creationId xmlns:a16="http://schemas.microsoft.com/office/drawing/2014/main" id="{B48FC1AC-62F0-F6AB-D0AB-A669F5784126}"/>
              </a:ext>
            </a:extLst>
          </p:cNvPr>
          <p:cNvSpPr/>
          <p:nvPr/>
        </p:nvSpPr>
        <p:spPr>
          <a:xfrm>
            <a:off x="396464" y="3673208"/>
            <a:ext cx="4657966" cy="216156"/>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prstClr val="white"/>
                </a:solidFill>
                <a:latin typeface="Santander Text" panose="020B0504020201020104"/>
                <a:ea typeface="Calibri" panose="020F0502020204030204" pitchFamily="34" charset="0"/>
                <a:cs typeface="Calibri" panose="020F0502020204030204" pitchFamily="34" charset="0"/>
              </a:rPr>
              <a:t>RESULTS</a:t>
            </a:r>
          </a:p>
        </p:txBody>
      </p:sp>
      <p:sp>
        <p:nvSpPr>
          <p:cNvPr id="8" name="CuadroTexto 11">
            <a:extLst>
              <a:ext uri="{FF2B5EF4-FFF2-40B4-BE49-F238E27FC236}">
                <a16:creationId xmlns:a16="http://schemas.microsoft.com/office/drawing/2014/main" id="{751B10FB-DDC1-B680-A9A0-2B5B52FFA74C}"/>
              </a:ext>
            </a:extLst>
          </p:cNvPr>
          <p:cNvSpPr txBox="1"/>
          <p:nvPr/>
        </p:nvSpPr>
        <p:spPr>
          <a:xfrm>
            <a:off x="5267324" y="1298035"/>
            <a:ext cx="6296025" cy="4436015"/>
          </a:xfrm>
          <a:prstGeom prst="rect">
            <a:avLst/>
          </a:prstGeom>
          <a:noFill/>
          <a:ln w="9525" cap="flat" cmpd="sng" algn="ctr">
            <a:solidFill>
              <a:srgbClr val="EC0000"/>
            </a:solidFill>
            <a:prstDash val="dash"/>
          </a:ln>
          <a:effectLst/>
        </p:spPr>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antander Text" panose="020B0504020201020104"/>
              <a:ea typeface="+mn-ea"/>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antander Text" panose="020B0504020201020104"/>
                <a:ea typeface="+mn-ea"/>
                <a:cs typeface="+mn-cs"/>
              </a:rPr>
              <a:t>For the flow check there will be two main agents:</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Santander Text" panose="020B0504020201020104"/>
                <a:ea typeface="+mn-ea"/>
                <a:cs typeface="+mn-cs"/>
              </a:rPr>
              <a:t>An </a:t>
            </a:r>
            <a:r>
              <a:rPr kumimoji="0" lang="en-US" sz="1200" b="1" i="0" u="none" strike="noStrike" kern="0" cap="none" spc="0" normalizeH="0" baseline="0" noProof="0">
                <a:ln>
                  <a:noFill/>
                </a:ln>
                <a:solidFill>
                  <a:prstClr val="black"/>
                </a:solidFill>
                <a:effectLst/>
                <a:uLnTx/>
                <a:uFillTx/>
                <a:latin typeface="Santander Text" panose="020B0504020201020104"/>
                <a:ea typeface="+mn-ea"/>
                <a:cs typeface="+mn-cs"/>
              </a:rPr>
              <a:t>orchestration agent </a:t>
            </a:r>
            <a:r>
              <a:rPr kumimoji="0" lang="en-US" sz="1200" b="0" i="0" u="none" strike="noStrike" kern="0" cap="none" spc="0" normalizeH="0" baseline="0" noProof="0">
                <a:ln>
                  <a:noFill/>
                </a:ln>
                <a:solidFill>
                  <a:prstClr val="black"/>
                </a:solidFill>
                <a:effectLst/>
                <a:uLnTx/>
                <a:uFillTx/>
                <a:latin typeface="Santander Text" panose="020B0504020201020104"/>
                <a:ea typeface="+mn-ea"/>
                <a:cs typeface="+mn-cs"/>
              </a:rPr>
              <a:t>which is responsible for the evaluation and analysis of the TTIs, receiving the notification and orchestrating the rest of the agents until the desired result is achieved:</a:t>
            </a:r>
          </a:p>
          <a:p>
            <a:pPr marL="628650" marR="0" lvl="1"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solidFill>
                  <a:prstClr val="black"/>
                </a:solidFill>
                <a:effectLst/>
                <a:uLnTx/>
                <a:uFillTx/>
                <a:latin typeface="Santander Text" panose="020B0504020201020104"/>
                <a:ea typeface="+mn-ea"/>
                <a:cs typeface="+mn-cs"/>
              </a:rPr>
              <a:t>Information retrieval </a:t>
            </a:r>
            <a:r>
              <a:rPr kumimoji="0" lang="en-US" sz="1200" b="0" i="0" u="none" strike="noStrike" kern="0" cap="none" spc="0" normalizeH="0" baseline="0" noProof="0">
                <a:ln>
                  <a:noFill/>
                </a:ln>
                <a:solidFill>
                  <a:prstClr val="black"/>
                </a:solidFill>
                <a:effectLst/>
                <a:uLnTx/>
                <a:uFillTx/>
                <a:latin typeface="Santander Text" panose="020B0504020201020104"/>
                <a:ea typeface="+mn-ea"/>
                <a:cs typeface="+mn-cs"/>
              </a:rPr>
              <a:t>agent: This agent is responsible for connecting to the data source to retrieve information from the TTI and historical data</a:t>
            </a:r>
          </a:p>
          <a:p>
            <a:pPr marL="628650" marR="0" lvl="1"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solidFill>
                  <a:prstClr val="black"/>
                </a:solidFill>
                <a:effectLst/>
                <a:uLnTx/>
                <a:uFillTx/>
                <a:latin typeface="Santander Text" panose="020B0504020201020104"/>
                <a:ea typeface="+mn-ea"/>
                <a:cs typeface="+mn-cs"/>
              </a:rPr>
              <a:t>Consolidation and analysis </a:t>
            </a:r>
            <a:r>
              <a:rPr kumimoji="0" lang="en-US" sz="1200" b="0" i="0" u="none" strike="noStrike" kern="0" cap="none" spc="0" normalizeH="0" baseline="0" noProof="0">
                <a:ln>
                  <a:noFill/>
                </a:ln>
                <a:solidFill>
                  <a:prstClr val="black"/>
                </a:solidFill>
                <a:effectLst/>
                <a:uLnTx/>
                <a:uFillTx/>
                <a:latin typeface="Santander Text" panose="020B0504020201020104"/>
                <a:ea typeface="+mn-ea"/>
                <a:cs typeface="+mn-cs"/>
              </a:rPr>
              <a:t>agent : It is responsible for consolidating all the information received to analyze it and try to locate a reason for the change in the TTI</a:t>
            </a:r>
          </a:p>
          <a:p>
            <a:pPr marL="628650" marR="0" lvl="1"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solidFill>
                  <a:prstClr val="black"/>
                </a:solidFill>
                <a:effectLst/>
                <a:uLnTx/>
                <a:uFillTx/>
                <a:latin typeface="Santander Text" panose="020B0504020201020104"/>
                <a:ea typeface="+mn-ea"/>
                <a:cs typeface="+mn-cs"/>
              </a:rPr>
              <a:t>Validation</a:t>
            </a:r>
            <a:r>
              <a:rPr kumimoji="0" lang="en-US" sz="1200" b="0" i="0" u="none" strike="noStrike" kern="0" cap="none" spc="0" normalizeH="0" baseline="0" noProof="0">
                <a:ln>
                  <a:noFill/>
                </a:ln>
                <a:solidFill>
                  <a:prstClr val="black"/>
                </a:solidFill>
                <a:effectLst/>
                <a:uLnTx/>
                <a:uFillTx/>
                <a:latin typeface="Santander Text" panose="020B0504020201020104"/>
                <a:ea typeface="+mn-ea"/>
                <a:cs typeface="+mn-cs"/>
              </a:rPr>
              <a:t> agent: This agent validates from the information retrieved, the initial premises, and the analysis carried out, if everything is correct, or if there is any element or analysis that must be repeated and is returned to a previous phase</a:t>
            </a:r>
          </a:p>
          <a:p>
            <a:pPr marL="628650" marR="0" lvl="1"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solidFill>
                  <a:prstClr val="black"/>
                </a:solidFill>
                <a:effectLst/>
                <a:uLnTx/>
                <a:uFillTx/>
                <a:latin typeface="Santander Text" panose="020B0504020201020104"/>
                <a:ea typeface="+mn-ea"/>
                <a:cs typeface="+mn-cs"/>
              </a:rPr>
              <a:t>Store result </a:t>
            </a:r>
            <a:r>
              <a:rPr kumimoji="0" lang="en-US" sz="1200" b="0" i="0" u="none" strike="noStrike" kern="0" cap="none" spc="0" normalizeH="0" baseline="0" noProof="0">
                <a:ln>
                  <a:noFill/>
                </a:ln>
                <a:solidFill>
                  <a:prstClr val="black"/>
                </a:solidFill>
                <a:effectLst/>
                <a:uLnTx/>
                <a:uFillTx/>
                <a:latin typeface="Santander Text" panose="020B0504020201020104"/>
                <a:ea typeface="+mn-ea"/>
                <a:cs typeface="+mn-cs"/>
              </a:rPr>
              <a:t>agents: Once the task has been successfully executed, this agent is responsible for storing the information and analyses so that it can be consulted later</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1" i="0" u="none" strike="noStrike" kern="0" cap="none" spc="0" normalizeH="0" baseline="0" noProof="0">
                <a:ln>
                  <a:noFill/>
                </a:ln>
                <a:solidFill>
                  <a:prstClr val="black"/>
                </a:solidFill>
                <a:effectLst/>
                <a:uLnTx/>
                <a:uFillTx/>
                <a:latin typeface="Santander Text" panose="020B0504020201020104"/>
                <a:ea typeface="+mn-ea"/>
                <a:cs typeface="+mn-cs"/>
              </a:rPr>
              <a:t>Information Analyst </a:t>
            </a:r>
            <a:r>
              <a:rPr kumimoji="0" lang="en-US" sz="1200" b="0" i="0" u="none" strike="noStrike" kern="0" cap="none" spc="0" normalizeH="0" baseline="0" noProof="0">
                <a:ln>
                  <a:noFill/>
                </a:ln>
                <a:solidFill>
                  <a:prstClr val="black"/>
                </a:solidFill>
                <a:effectLst/>
                <a:uLnTx/>
                <a:uFillTx/>
                <a:latin typeface="Santander Text" panose="020B0504020201020104"/>
                <a:ea typeface="+mn-ea"/>
                <a:cs typeface="+mn-cs"/>
              </a:rPr>
              <a:t>agent which is responsible for receiving the user's question, retrieving the information from the data sources (common data), and generating a response to send to the user</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D34817"/>
              </a:solidFill>
              <a:effectLst/>
              <a:uLnTx/>
              <a:uFillTx/>
              <a:latin typeface="Santander Text" panose="020B0504020201020104"/>
              <a:ea typeface="+mn-ea"/>
              <a:cs typeface="+mn-cs"/>
            </a:endParaRPr>
          </a:p>
        </p:txBody>
      </p:sp>
      <p:sp>
        <p:nvSpPr>
          <p:cNvPr id="9" name="Rectángulo 7">
            <a:extLst>
              <a:ext uri="{FF2B5EF4-FFF2-40B4-BE49-F238E27FC236}">
                <a16:creationId xmlns:a16="http://schemas.microsoft.com/office/drawing/2014/main" id="{122D59FE-9A92-EE01-9721-BF3CFB17C383}"/>
              </a:ext>
            </a:extLst>
          </p:cNvPr>
          <p:cNvSpPr/>
          <p:nvPr/>
        </p:nvSpPr>
        <p:spPr>
          <a:xfrm>
            <a:off x="5267323" y="1081879"/>
            <a:ext cx="6296025" cy="216157"/>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prstClr val="white"/>
                </a:solidFill>
                <a:latin typeface="Santander Text" panose="020B0504020201020104"/>
                <a:ea typeface="Calibri" panose="020F0502020204030204" pitchFamily="34" charset="0"/>
                <a:cs typeface="Calibri" panose="020F0502020204030204" pitchFamily="34" charset="0"/>
              </a:rPr>
              <a:t>SOLUTION DESCRIPTION</a:t>
            </a:r>
          </a:p>
        </p:txBody>
      </p:sp>
      <p:pic>
        <p:nvPicPr>
          <p:cNvPr id="11" name="Imagen 2" descr="NTT Data - Red Seguridad">
            <a:extLst>
              <a:ext uri="{FF2B5EF4-FFF2-40B4-BE49-F238E27FC236}">
                <a16:creationId xmlns:a16="http://schemas.microsoft.com/office/drawing/2014/main" id="{ECEDD8CE-A512-D180-EA4A-1C0DF18B13D0}"/>
              </a:ext>
            </a:extLst>
          </p:cNvPr>
          <p:cNvPicPr>
            <a:picLocks noChangeAspect="1"/>
          </p:cNvPicPr>
          <p:nvPr/>
        </p:nvPicPr>
        <p:blipFill>
          <a:blip r:embed="rId2"/>
          <a:stretch>
            <a:fillRect/>
          </a:stretch>
        </p:blipFill>
        <p:spPr>
          <a:xfrm>
            <a:off x="10881313" y="-202669"/>
            <a:ext cx="1166998" cy="847775"/>
          </a:xfrm>
          <a:prstGeom prst="rect">
            <a:avLst/>
          </a:prstGeom>
        </p:spPr>
      </p:pic>
      <p:sp>
        <p:nvSpPr>
          <p:cNvPr id="12" name="Text Placeholder 39">
            <a:extLst>
              <a:ext uri="{FF2B5EF4-FFF2-40B4-BE49-F238E27FC236}">
                <a16:creationId xmlns:a16="http://schemas.microsoft.com/office/drawing/2014/main" id="{02EDEFBF-3E06-AAED-9801-ACAAEDDB5F7A}"/>
              </a:ext>
            </a:extLst>
          </p:cNvPr>
          <p:cNvSpPr txBox="1">
            <a:spLocks/>
          </p:cNvSpPr>
          <p:nvPr/>
        </p:nvSpPr>
        <p:spPr>
          <a:xfrm>
            <a:off x="143689" y="83980"/>
            <a:ext cx="10984992"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F14949"/>
                </a:solidFill>
                <a:effectLst/>
                <a:uLnTx/>
                <a:uFillTx/>
                <a:latin typeface="Santander Headline" panose="020B0504020201020104"/>
                <a:ea typeface="+mn-ea"/>
                <a:cs typeface="+mn-cs"/>
              </a:rPr>
              <a:t>Use Cases for Finance Agents</a:t>
            </a:r>
          </a:p>
        </p:txBody>
      </p:sp>
      <p:sp>
        <p:nvSpPr>
          <p:cNvPr id="13" name="Text Placeholder 39">
            <a:extLst>
              <a:ext uri="{FF2B5EF4-FFF2-40B4-BE49-F238E27FC236}">
                <a16:creationId xmlns:a16="http://schemas.microsoft.com/office/drawing/2014/main" id="{227EC802-2405-76B6-F609-575A4129A33C}"/>
              </a:ext>
            </a:extLst>
          </p:cNvPr>
          <p:cNvSpPr txBox="1">
            <a:spLocks/>
          </p:cNvSpPr>
          <p:nvPr/>
        </p:nvSpPr>
        <p:spPr>
          <a:xfrm>
            <a:off x="143689" y="331794"/>
            <a:ext cx="10984992" cy="2769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F14949"/>
                </a:solidFill>
                <a:effectLst/>
                <a:uLnTx/>
                <a:uFillTx/>
                <a:latin typeface="Santander Headline" panose="020B0504020201020104"/>
                <a:ea typeface="+mn-ea"/>
                <a:cs typeface="+mn-cs"/>
              </a:rPr>
              <a:t>Use Case 2:</a:t>
            </a:r>
            <a:r>
              <a:rPr kumimoji="0" lang="en-US" sz="1200" b="0" i="0" u="none" strike="noStrike" kern="1200" cap="none" spc="0" normalizeH="0" baseline="0" noProof="0">
                <a:ln>
                  <a:noFill/>
                </a:ln>
                <a:solidFill>
                  <a:srgbClr val="F14949"/>
                </a:solidFill>
                <a:effectLst/>
                <a:uLnTx/>
                <a:uFillTx/>
                <a:latin typeface="Santander Headline" panose="020B0504020201020104"/>
                <a:ea typeface="+mn-ea"/>
                <a:cs typeface="Arial"/>
              </a:rPr>
              <a:t>Agent flow to check FMIS TTI</a:t>
            </a:r>
            <a:endParaRPr kumimoji="0" lang="en-US" sz="1200" b="0" i="0" u="none" strike="noStrike" kern="1200" cap="none" spc="0" normalizeH="0" baseline="0" noProof="0">
              <a:ln>
                <a:noFill/>
              </a:ln>
              <a:solidFill>
                <a:srgbClr val="F14949"/>
              </a:solidFill>
              <a:effectLst/>
              <a:uLnTx/>
              <a:uFillTx/>
              <a:latin typeface="Santander Headline" panose="020B05040202010201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F14949"/>
              </a:solidFill>
              <a:effectLst/>
              <a:uLnTx/>
              <a:uFillTx/>
              <a:latin typeface="Santander Headline" panose="020B0504020201020104"/>
              <a:ea typeface="+mn-ea"/>
              <a:cs typeface="+mn-cs"/>
            </a:endParaRPr>
          </a:p>
        </p:txBody>
      </p:sp>
      <p:pic>
        <p:nvPicPr>
          <p:cNvPr id="15" name="Picture 2">
            <a:extLst>
              <a:ext uri="{FF2B5EF4-FFF2-40B4-BE49-F238E27FC236}">
                <a16:creationId xmlns:a16="http://schemas.microsoft.com/office/drawing/2014/main" id="{E46E5D54-E148-8AB8-0614-853331A72BD8}"/>
              </a:ext>
            </a:extLst>
          </p:cNvPr>
          <p:cNvPicPr>
            <a:picLocks noChangeAspect="1"/>
          </p:cNvPicPr>
          <p:nvPr/>
        </p:nvPicPr>
        <p:blipFill>
          <a:blip r:embed="rId3"/>
          <a:srcRect r="22480"/>
          <a:stretch>
            <a:fillRect/>
          </a:stretch>
        </p:blipFill>
        <p:spPr>
          <a:xfrm>
            <a:off x="9081410" y="32335"/>
            <a:ext cx="1610515" cy="388493"/>
          </a:xfrm>
          <a:prstGeom prst="rect">
            <a:avLst/>
          </a:prstGeom>
        </p:spPr>
      </p:pic>
    </p:spTree>
    <p:extLst>
      <p:ext uri="{BB962C8B-B14F-4D97-AF65-F5344CB8AC3E}">
        <p14:creationId xmlns:p14="http://schemas.microsoft.com/office/powerpoint/2010/main" val="1501234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Marcador de posición de imagen 62">
            <a:extLst>
              <a:ext uri="{FF2B5EF4-FFF2-40B4-BE49-F238E27FC236}">
                <a16:creationId xmlns:a16="http://schemas.microsoft.com/office/drawing/2014/main" id="{A1BB4C33-3EB3-0837-4B34-40EE7BEEB623}"/>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7841" b="7841"/>
          <a:stretch/>
        </p:blipFill>
        <p:spPr/>
      </p:pic>
      <p:sp>
        <p:nvSpPr>
          <p:cNvPr id="43" name="Marcador de texto 42">
            <a:extLst>
              <a:ext uri="{FF2B5EF4-FFF2-40B4-BE49-F238E27FC236}">
                <a16:creationId xmlns:a16="http://schemas.microsoft.com/office/drawing/2014/main" id="{4401B903-8B2F-9576-572F-85977123A293}"/>
              </a:ext>
            </a:extLst>
          </p:cNvPr>
          <p:cNvSpPr>
            <a:spLocks noGrp="1"/>
          </p:cNvSpPr>
          <p:nvPr>
            <p:ph type="body" sz="quarter" idx="14"/>
          </p:nvPr>
        </p:nvSpPr>
        <p:spPr/>
        <p:txBody>
          <a:bodyPr/>
          <a:lstStyle/>
          <a:p>
            <a:r>
              <a:rPr lang="en-US" noProof="0"/>
              <a:t>02</a:t>
            </a:r>
          </a:p>
        </p:txBody>
      </p:sp>
      <p:sp>
        <p:nvSpPr>
          <p:cNvPr id="4" name="Text Placeholder 3">
            <a:extLst>
              <a:ext uri="{FF2B5EF4-FFF2-40B4-BE49-F238E27FC236}">
                <a16:creationId xmlns:a16="http://schemas.microsoft.com/office/drawing/2014/main" id="{FE69CE83-E30F-A513-75CE-A3226BDA670D}"/>
              </a:ext>
            </a:extLst>
          </p:cNvPr>
          <p:cNvSpPr>
            <a:spLocks noGrp="1"/>
          </p:cNvSpPr>
          <p:nvPr>
            <p:ph type="body" sz="quarter" idx="17"/>
          </p:nvPr>
        </p:nvSpPr>
        <p:spPr/>
        <p:txBody>
          <a:bodyPr/>
          <a:lstStyle/>
          <a:p>
            <a:endParaRPr lang="en-US" noProof="0"/>
          </a:p>
        </p:txBody>
      </p:sp>
      <p:sp>
        <p:nvSpPr>
          <p:cNvPr id="42" name="Título 41">
            <a:extLst>
              <a:ext uri="{FF2B5EF4-FFF2-40B4-BE49-F238E27FC236}">
                <a16:creationId xmlns:a16="http://schemas.microsoft.com/office/drawing/2014/main" id="{CB0A6AEB-B2B4-A3BA-E39B-45DD8CFAF9FA}"/>
              </a:ext>
            </a:extLst>
          </p:cNvPr>
          <p:cNvSpPr>
            <a:spLocks noGrp="1"/>
          </p:cNvSpPr>
          <p:nvPr>
            <p:ph type="title"/>
          </p:nvPr>
        </p:nvSpPr>
        <p:spPr/>
        <p:txBody>
          <a:bodyPr/>
          <a:lstStyle/>
          <a:p>
            <a:r>
              <a:rPr lang="en-US" noProof="0"/>
              <a:t>SANART</a:t>
            </a:r>
          </a:p>
        </p:txBody>
      </p:sp>
      <p:sp>
        <p:nvSpPr>
          <p:cNvPr id="5" name="Text Placeholder 4">
            <a:extLst>
              <a:ext uri="{FF2B5EF4-FFF2-40B4-BE49-F238E27FC236}">
                <a16:creationId xmlns:a16="http://schemas.microsoft.com/office/drawing/2014/main" id="{18685344-E6CC-5866-9021-49BD0D90F994}"/>
              </a:ext>
            </a:extLst>
          </p:cNvPr>
          <p:cNvSpPr>
            <a:spLocks noGrp="1"/>
          </p:cNvSpPr>
          <p:nvPr>
            <p:ph type="body" sz="quarter" idx="19"/>
          </p:nvPr>
        </p:nvSpPr>
        <p:spPr/>
        <p:txBody>
          <a:bodyPr/>
          <a:lstStyle/>
          <a:p>
            <a:endParaRPr lang="en-US" noProof="0"/>
          </a:p>
        </p:txBody>
      </p:sp>
      <p:sp>
        <p:nvSpPr>
          <p:cNvPr id="3" name="Text Placeholder 2">
            <a:extLst>
              <a:ext uri="{FF2B5EF4-FFF2-40B4-BE49-F238E27FC236}">
                <a16:creationId xmlns:a16="http://schemas.microsoft.com/office/drawing/2014/main" id="{99F078A8-FBEF-1783-097A-8CB2714AF783}"/>
              </a:ext>
            </a:extLst>
          </p:cNvPr>
          <p:cNvSpPr>
            <a:spLocks noGrp="1"/>
          </p:cNvSpPr>
          <p:nvPr>
            <p:ph type="body" sz="quarter" idx="16"/>
          </p:nvPr>
        </p:nvSpPr>
        <p:spPr/>
        <p:txBody>
          <a:bodyPr/>
          <a:lstStyle/>
          <a:p>
            <a:endParaRPr lang="en-US" noProof="0"/>
          </a:p>
        </p:txBody>
      </p:sp>
    </p:spTree>
    <p:extLst>
      <p:ext uri="{BB962C8B-B14F-4D97-AF65-F5344CB8AC3E}">
        <p14:creationId xmlns:p14="http://schemas.microsoft.com/office/powerpoint/2010/main" val="2055804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879BC-C51C-4197-813B-229007183083}"/>
            </a:ext>
          </a:extLst>
        </p:cNvPr>
        <p:cNvGrpSpPr/>
        <p:nvPr/>
      </p:nvGrpSpPr>
      <p:grpSpPr>
        <a:xfrm>
          <a:off x="0" y="0"/>
          <a:ext cx="0" cy="0"/>
          <a:chOff x="0" y="0"/>
          <a:chExt cx="0" cy="0"/>
        </a:xfrm>
      </p:grpSpPr>
      <p:sp>
        <p:nvSpPr>
          <p:cNvPr id="60" name="10 Rectángulo">
            <a:extLst>
              <a:ext uri="{FF2B5EF4-FFF2-40B4-BE49-F238E27FC236}">
                <a16:creationId xmlns:a16="http://schemas.microsoft.com/office/drawing/2014/main" id="{D18926CF-9E19-25DB-3414-138CB2C57AC8}"/>
              </a:ext>
            </a:extLst>
          </p:cNvPr>
          <p:cNvSpPr/>
          <p:nvPr/>
        </p:nvSpPr>
        <p:spPr>
          <a:xfrm>
            <a:off x="378364" y="5358901"/>
            <a:ext cx="11470166" cy="1253691"/>
          </a:xfrm>
          <a:prstGeom prst="rect">
            <a:avLst/>
          </a:prstGeom>
          <a:noFill/>
          <a:ln w="9525" cap="flat" cmpd="sng" algn="ctr">
            <a:solidFill>
              <a:srgbClr val="EC0000"/>
            </a:solidFill>
            <a:prstDash val="dash"/>
          </a:ln>
          <a:effectLst/>
        </p:spPr>
        <p:txBody>
          <a:bodyPr rtlCol="0" anchor="ctr"/>
          <a:lstStyle/>
          <a:p>
            <a:pPr marL="177796" lvl="0" indent="-177796" algn="just" defTabSz="1219170">
              <a:spcBef>
                <a:spcPts val="1200"/>
              </a:spcBef>
              <a:spcAft>
                <a:spcPts val="600"/>
              </a:spcAft>
              <a:buClr>
                <a:srgbClr val="6785C1"/>
              </a:buClr>
              <a:buSzPct val="100000"/>
              <a:buFont typeface="Wingdings" panose="05000000000000000000" pitchFamily="2" charset="2"/>
              <a:buChar char="ü"/>
              <a:defRPr/>
            </a:pPr>
            <a:r>
              <a:rPr lang="en-US" sz="1600" noProof="0">
                <a:latin typeface="Santander Text" panose="020B0504020201020104"/>
              </a:rPr>
              <a:t>Power Chatbot for Data, enabling functional queries on existing reports (KPIs, data calculations) with 30 million records.</a:t>
            </a:r>
          </a:p>
          <a:p>
            <a:pPr marL="177796" lvl="0" indent="-177796" algn="just" defTabSz="1219170">
              <a:spcBef>
                <a:spcPts val="1200"/>
              </a:spcBef>
              <a:spcAft>
                <a:spcPts val="600"/>
              </a:spcAft>
              <a:buClr>
                <a:srgbClr val="6785C1"/>
              </a:buClr>
              <a:buSzPct val="100000"/>
              <a:buFont typeface="Wingdings" panose="05000000000000000000" pitchFamily="2" charset="2"/>
              <a:buChar char="ü"/>
              <a:defRPr/>
            </a:pPr>
            <a:r>
              <a:rPr lang="en-US" sz="1600" noProof="0">
                <a:latin typeface="Santander Text" panose="020B0504020201020104"/>
              </a:rPr>
              <a:t>Data Quality Validation → Data Quality Agent</a:t>
            </a:r>
            <a:endParaRPr kumimoji="0" lang="en-US" sz="1600" b="0" i="0" u="none" strike="noStrike" kern="1200" cap="none" spc="0" normalizeH="0" baseline="0" noProof="0">
              <a:ln>
                <a:noFill/>
              </a:ln>
              <a:solidFill>
                <a:srgbClr val="000000">
                  <a:lumMod val="75000"/>
                  <a:lumOff val="25000"/>
                </a:srgbClr>
              </a:solidFill>
              <a:effectLst/>
              <a:uLnTx/>
              <a:uFillTx/>
              <a:latin typeface="Santander Text" panose="020B0504020201020104"/>
              <a:cs typeface="Times New Roman" pitchFamily="18" charset="0"/>
            </a:endParaRPr>
          </a:p>
        </p:txBody>
      </p:sp>
      <p:sp>
        <p:nvSpPr>
          <p:cNvPr id="62" name="10 Rectángulo">
            <a:extLst>
              <a:ext uri="{FF2B5EF4-FFF2-40B4-BE49-F238E27FC236}">
                <a16:creationId xmlns:a16="http://schemas.microsoft.com/office/drawing/2014/main" id="{9F97B85E-1E1E-4969-D648-27BF5DDF8E53}"/>
              </a:ext>
            </a:extLst>
          </p:cNvPr>
          <p:cNvSpPr/>
          <p:nvPr/>
        </p:nvSpPr>
        <p:spPr>
          <a:xfrm>
            <a:off x="378365" y="5142115"/>
            <a:ext cx="11470166" cy="241705"/>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prstClr val="white"/>
                </a:solidFill>
                <a:latin typeface="Santander Text" panose="020B0504020201020104"/>
                <a:ea typeface="Calibri" panose="020F0502020204030204" pitchFamily="34" charset="0"/>
                <a:cs typeface="Calibri" panose="020F0502020204030204" pitchFamily="34" charset="0"/>
              </a:rPr>
              <a:t>USE CASES</a:t>
            </a:r>
          </a:p>
        </p:txBody>
      </p:sp>
      <p:sp>
        <p:nvSpPr>
          <p:cNvPr id="69" name="10 Rectángulo">
            <a:extLst>
              <a:ext uri="{FF2B5EF4-FFF2-40B4-BE49-F238E27FC236}">
                <a16:creationId xmlns:a16="http://schemas.microsoft.com/office/drawing/2014/main" id="{A7EB9C94-0FB8-4FA7-90E5-354C0B6F854A}"/>
              </a:ext>
            </a:extLst>
          </p:cNvPr>
          <p:cNvSpPr/>
          <p:nvPr/>
        </p:nvSpPr>
        <p:spPr>
          <a:xfrm>
            <a:off x="4823460" y="1197907"/>
            <a:ext cx="6995478" cy="2593813"/>
          </a:xfrm>
          <a:prstGeom prst="rect">
            <a:avLst/>
          </a:prstGeom>
          <a:noFill/>
          <a:ln w="9525" cap="flat" cmpd="sng" algn="ctr">
            <a:solidFill>
              <a:srgbClr val="EC0000"/>
            </a:solidFill>
            <a:prstDash val="dash"/>
          </a:ln>
          <a:effectLst/>
        </p:spPr>
        <p:txBody>
          <a:bodyPr rtlCol="0" anchor="ctr"/>
          <a:lstStyle/>
          <a:p>
            <a:pPr marL="0" lvl="2" algn="just" defTabSz="1219170">
              <a:lnSpc>
                <a:spcPct val="150000"/>
              </a:lnSpc>
              <a:spcBef>
                <a:spcPts val="400"/>
              </a:spcBef>
              <a:buClr>
                <a:srgbClr val="6785C1"/>
              </a:buClr>
              <a:buSzPct val="100000"/>
              <a:defRPr/>
            </a:pPr>
            <a:r>
              <a:rPr lang="en-US" sz="1500" noProof="0">
                <a:latin typeface="Santander Text" panose="020B0504020201020104"/>
              </a:rPr>
              <a:t>SANART works with time series based on the daily information it receives from FMIS, which includes balances and profit &amp; loss statements (P&amp;L). This information is consumed by SANART, where it undergoes transformation and enrichment processes with its own data. From this processing, dashboards and analytical reports are generated, enabling detailed performance monitoring and supporting strategic decision-making.</a:t>
            </a:r>
          </a:p>
        </p:txBody>
      </p:sp>
      <p:sp>
        <p:nvSpPr>
          <p:cNvPr id="70" name="10 Rectángulo">
            <a:extLst>
              <a:ext uri="{FF2B5EF4-FFF2-40B4-BE49-F238E27FC236}">
                <a16:creationId xmlns:a16="http://schemas.microsoft.com/office/drawing/2014/main" id="{F687B9B4-CCEA-77BE-76E5-277DDD1A803B}"/>
              </a:ext>
            </a:extLst>
          </p:cNvPr>
          <p:cNvSpPr/>
          <p:nvPr/>
        </p:nvSpPr>
        <p:spPr>
          <a:xfrm>
            <a:off x="4823460" y="928860"/>
            <a:ext cx="6995478" cy="269047"/>
          </a:xfrm>
          <a:prstGeom prst="rect">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prstClr val="white"/>
                </a:solidFill>
                <a:latin typeface="Santander Text" panose="020B0504020201020104"/>
                <a:ea typeface="Calibri" panose="020F0502020204030204" pitchFamily="34" charset="0"/>
                <a:cs typeface="Calibri" panose="020F0502020204030204" pitchFamily="34" charset="0"/>
              </a:rPr>
              <a:t>SANART FUNCTIONING</a:t>
            </a:r>
          </a:p>
        </p:txBody>
      </p:sp>
      <p:sp>
        <p:nvSpPr>
          <p:cNvPr id="2" name="Rectangle 31">
            <a:extLst>
              <a:ext uri="{FF2B5EF4-FFF2-40B4-BE49-F238E27FC236}">
                <a16:creationId xmlns:a16="http://schemas.microsoft.com/office/drawing/2014/main" id="{D35082B2-8E30-836B-73E5-F269FF53C539}"/>
              </a:ext>
            </a:extLst>
          </p:cNvPr>
          <p:cNvSpPr/>
          <p:nvPr/>
        </p:nvSpPr>
        <p:spPr bwMode="auto">
          <a:xfrm>
            <a:off x="1622111" y="863528"/>
            <a:ext cx="2995609" cy="4124132"/>
          </a:xfrm>
          <a:prstGeom prst="rect">
            <a:avLst/>
          </a:prstGeom>
          <a:noFill/>
          <a:ln w="9525"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285750" indent="-285750" algn="just" fontAlgn="base">
              <a:lnSpc>
                <a:spcPct val="150000"/>
              </a:lnSpc>
              <a:buFont typeface="Arial" panose="020B0604020202020204" pitchFamily="34" charset="0"/>
              <a:buChar char="•"/>
            </a:pPr>
            <a:r>
              <a:rPr lang="en-US" sz="1600" b="1" noProof="0" dirty="0">
                <a:latin typeface="Santander Text" panose="020B0504020201020104"/>
              </a:rPr>
              <a:t>FMIS</a:t>
            </a:r>
            <a:r>
              <a:rPr lang="en-US" sz="1600" noProof="0" dirty="0">
                <a:latin typeface="Santander Text" panose="020B0504020201020104"/>
              </a:rPr>
              <a:t>: Balance and P&amp;L</a:t>
            </a:r>
          </a:p>
          <a:p>
            <a:pPr marL="285750" indent="-285750" algn="just" fontAlgn="base">
              <a:lnSpc>
                <a:spcPct val="150000"/>
              </a:lnSpc>
              <a:buFont typeface="Arial" panose="020B0604020202020204" pitchFamily="34" charset="0"/>
              <a:buChar char="•"/>
            </a:pPr>
            <a:r>
              <a:rPr lang="en-US" sz="1600" b="1" noProof="0" dirty="0">
                <a:latin typeface="Santander Text" panose="020B0504020201020104"/>
              </a:rPr>
              <a:t>Capital</a:t>
            </a:r>
            <a:r>
              <a:rPr lang="en-US" sz="1600" noProof="0" dirty="0">
                <a:latin typeface="Santander Text" panose="020B0504020201020104"/>
              </a:rPr>
              <a:t>: Monthly closing</a:t>
            </a:r>
          </a:p>
          <a:p>
            <a:pPr marL="285750" indent="-285750" algn="just" fontAlgn="base">
              <a:lnSpc>
                <a:spcPct val="150000"/>
              </a:lnSpc>
              <a:buFont typeface="Arial" panose="020B0604020202020204" pitchFamily="34" charset="0"/>
              <a:buChar char="•"/>
            </a:pPr>
            <a:r>
              <a:rPr lang="en-US" sz="1600" b="1" noProof="0" dirty="0">
                <a:latin typeface="Santander Text" panose="020B0504020201020104"/>
              </a:rPr>
              <a:t>BDH</a:t>
            </a:r>
            <a:r>
              <a:rPr lang="en-US" sz="1600" noProof="0" dirty="0">
                <a:latin typeface="Santander Text" panose="020B0504020201020104"/>
              </a:rPr>
              <a:t>: Amortization schedule, different types of FIS, counterparties</a:t>
            </a:r>
          </a:p>
          <a:p>
            <a:pPr marL="285750" indent="-285750" algn="just" fontAlgn="base">
              <a:lnSpc>
                <a:spcPct val="150000"/>
              </a:lnSpc>
              <a:buFont typeface="Arial" panose="020B0604020202020204" pitchFamily="34" charset="0"/>
              <a:buChar char="•"/>
            </a:pPr>
            <a:r>
              <a:rPr lang="en-US" sz="1600" b="1" noProof="0" dirty="0">
                <a:latin typeface="Santander Text" panose="020B0504020201020104"/>
              </a:rPr>
              <a:t>STRATUS</a:t>
            </a:r>
            <a:r>
              <a:rPr lang="en-US" sz="1600" noProof="0" dirty="0">
                <a:latin typeface="Santander Text" panose="020B0504020201020104"/>
              </a:rPr>
              <a:t>: Clients</a:t>
            </a:r>
          </a:p>
          <a:p>
            <a:pPr marL="285750" indent="-285750" algn="just" fontAlgn="base">
              <a:lnSpc>
                <a:spcPct val="150000"/>
              </a:lnSpc>
              <a:buFont typeface="Arial" panose="020B0604020202020204" pitchFamily="34" charset="0"/>
              <a:buChar char="•"/>
            </a:pPr>
            <a:r>
              <a:rPr lang="en-US" sz="1600" b="1" noProof="0" dirty="0">
                <a:latin typeface="Santander Text" panose="020B0504020201020104"/>
              </a:rPr>
              <a:t>Aqua+:</a:t>
            </a:r>
            <a:r>
              <a:rPr lang="en-US" sz="1600" noProof="0" dirty="0">
                <a:latin typeface="Santander Text" panose="020B0504020201020104"/>
              </a:rPr>
              <a:t> Ratings</a:t>
            </a:r>
          </a:p>
          <a:p>
            <a:pPr marL="285750" indent="-285750" algn="just" fontAlgn="base">
              <a:lnSpc>
                <a:spcPct val="150000"/>
              </a:lnSpc>
              <a:buFont typeface="Arial" panose="020B0604020202020204" pitchFamily="34" charset="0"/>
              <a:buChar char="•"/>
            </a:pPr>
            <a:r>
              <a:rPr lang="en-US" sz="1600" b="1" noProof="0" dirty="0">
                <a:latin typeface="Santander Text" panose="020B0504020201020104"/>
              </a:rPr>
              <a:t>Files</a:t>
            </a:r>
            <a:r>
              <a:rPr lang="en-US" sz="1600" noProof="0" dirty="0">
                <a:latin typeface="Santander Text" panose="020B0504020201020104"/>
              </a:rPr>
              <a:t> from various teams for metric calculations (manual upload)</a:t>
            </a:r>
          </a:p>
        </p:txBody>
      </p:sp>
      <p:grpSp>
        <p:nvGrpSpPr>
          <p:cNvPr id="6" name="Grupo 5">
            <a:extLst>
              <a:ext uri="{FF2B5EF4-FFF2-40B4-BE49-F238E27FC236}">
                <a16:creationId xmlns:a16="http://schemas.microsoft.com/office/drawing/2014/main" id="{1DC8E4FD-E163-9C41-2584-9CF73AE5E07E}"/>
              </a:ext>
            </a:extLst>
          </p:cNvPr>
          <p:cNvGrpSpPr/>
          <p:nvPr/>
        </p:nvGrpSpPr>
        <p:grpSpPr>
          <a:xfrm>
            <a:off x="383666" y="923166"/>
            <a:ext cx="4314064" cy="4129827"/>
            <a:chOff x="288779" y="1779524"/>
            <a:chExt cx="3533207" cy="700542"/>
          </a:xfrm>
          <a:effectLst/>
        </p:grpSpPr>
        <p:sp>
          <p:nvSpPr>
            <p:cNvPr id="7" name="10 Rectángulo">
              <a:extLst>
                <a:ext uri="{FF2B5EF4-FFF2-40B4-BE49-F238E27FC236}">
                  <a16:creationId xmlns:a16="http://schemas.microsoft.com/office/drawing/2014/main" id="{68D668B5-8A83-3F8A-96FA-A13FF951FA33}"/>
                </a:ext>
              </a:extLst>
            </p:cNvPr>
            <p:cNvSpPr/>
            <p:nvPr/>
          </p:nvSpPr>
          <p:spPr>
            <a:xfrm>
              <a:off x="288779" y="1780490"/>
              <a:ext cx="3533207" cy="699576"/>
            </a:xfrm>
            <a:prstGeom prst="rect">
              <a:avLst/>
            </a:prstGeom>
            <a:noFill/>
            <a:ln w="9525" cap="flat" cmpd="sng" algn="ctr">
              <a:solidFill>
                <a:srgbClr val="EC0000"/>
              </a:solidFill>
              <a:prstDash val="dash"/>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lumMod val="50000"/>
                  </a:srgbClr>
                </a:solidFill>
                <a:effectLst/>
                <a:uLnTx/>
                <a:uFillTx/>
                <a:latin typeface="Santander Text" panose="020B0504020201020104"/>
                <a:cs typeface="Arial" panose="020B0604020202020204" pitchFamily="34" charset="0"/>
              </a:endParaRPr>
            </a:p>
          </p:txBody>
        </p:sp>
        <p:sp>
          <p:nvSpPr>
            <p:cNvPr id="8" name="Rectangle 29">
              <a:extLst>
                <a:ext uri="{FF2B5EF4-FFF2-40B4-BE49-F238E27FC236}">
                  <a16:creationId xmlns:a16="http://schemas.microsoft.com/office/drawing/2014/main" id="{09192922-A180-11D9-F9A0-F75FDD704FAB}"/>
                </a:ext>
              </a:extLst>
            </p:cNvPr>
            <p:cNvSpPr/>
            <p:nvPr/>
          </p:nvSpPr>
          <p:spPr bwMode="auto">
            <a:xfrm>
              <a:off x="288779" y="1779524"/>
              <a:ext cx="987388" cy="699576"/>
            </a:xfrm>
            <a:prstGeom prst="rect">
              <a:avLst/>
            </a:prstGeom>
            <a:solidFill>
              <a:srgbClr val="C00000"/>
            </a:solidFill>
            <a:ln w="9525" cap="flat" cmpd="sng" algn="ctr">
              <a:solidFill>
                <a:srgbClr val="EC0000"/>
              </a:solidFill>
              <a:prstDash val="dash"/>
            </a:ln>
            <a:effectLst>
              <a:outerShdw blurRad="50800" dist="38100" dir="2700000" algn="tl" rotWithShape="0">
                <a:prstClr val="black">
                  <a:alpha val="40000"/>
                </a:prstClr>
              </a:outerShdw>
            </a:effectLst>
          </p:spPr>
          <p:txBody>
            <a:bodyPr rtlCol="0" anchor="ctr"/>
            <a:lstStyle/>
            <a:p>
              <a:pPr marL="0" marR="0" lvl="0" indent="0" algn="ctr" defTabSz="1219170" rtl="0" eaLnBrk="1" fontAlgn="auto" latinLnBrk="0" hangingPunct="1">
                <a:lnSpc>
                  <a:spcPct val="110000"/>
                </a:lnSpc>
                <a:spcBef>
                  <a:spcPts val="600"/>
                </a:spcBef>
                <a:spcAft>
                  <a:spcPts val="0"/>
                </a:spcAft>
                <a:buClrTx/>
                <a:buSzTx/>
                <a:buFontTx/>
                <a:buNone/>
                <a:tabLst/>
                <a:defRPr/>
              </a:pPr>
              <a:r>
                <a:rPr kumimoji="0" lang="en-US" i="0" u="none" strike="noStrike" kern="0" cap="none" spc="0" normalizeH="0" baseline="0" noProof="0">
                  <a:ln>
                    <a:noFill/>
                  </a:ln>
                  <a:solidFill>
                    <a:srgbClr val="FFFFFF"/>
                  </a:solidFill>
                  <a:effectLst/>
                  <a:uLnTx/>
                  <a:uFillTx/>
                  <a:latin typeface="Santander Text" panose="020B0504020201020104"/>
                  <a:cs typeface="Arial" pitchFamily="34" charset="0"/>
                </a:rPr>
                <a:t>Data Sources</a:t>
              </a:r>
            </a:p>
          </p:txBody>
        </p:sp>
      </p:grpSp>
      <p:sp>
        <p:nvSpPr>
          <p:cNvPr id="12" name="Title 6">
            <a:extLst>
              <a:ext uri="{FF2B5EF4-FFF2-40B4-BE49-F238E27FC236}">
                <a16:creationId xmlns:a16="http://schemas.microsoft.com/office/drawing/2014/main" id="{BD6FAF49-9420-AD4A-B009-513B7F39B384}"/>
              </a:ext>
            </a:extLst>
          </p:cNvPr>
          <p:cNvSpPr txBox="1">
            <a:spLocks/>
          </p:cNvSpPr>
          <p:nvPr/>
        </p:nvSpPr>
        <p:spPr>
          <a:xfrm>
            <a:off x="378364" y="211051"/>
            <a:ext cx="11470166" cy="5333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noProof="0">
                <a:solidFill>
                  <a:srgbClr val="F14949"/>
                </a:solidFill>
                <a:latin typeface="Santander Headline" panose="020B0504020201020104"/>
              </a:rPr>
              <a:t>SANART</a:t>
            </a:r>
            <a:endParaRPr lang="en-US" sz="2800" noProof="0">
              <a:solidFill>
                <a:srgbClr val="F14949"/>
              </a:solidFill>
              <a:latin typeface="Santander Headline" panose="020B0504020201020104"/>
            </a:endParaRPr>
          </a:p>
        </p:txBody>
      </p:sp>
      <p:sp>
        <p:nvSpPr>
          <p:cNvPr id="26" name="Cheurón 60">
            <a:extLst>
              <a:ext uri="{FF2B5EF4-FFF2-40B4-BE49-F238E27FC236}">
                <a16:creationId xmlns:a16="http://schemas.microsoft.com/office/drawing/2014/main" id="{9E2AF5A7-EA44-68A4-A2F1-9638F9555042}"/>
              </a:ext>
            </a:extLst>
          </p:cNvPr>
          <p:cNvSpPr/>
          <p:nvPr/>
        </p:nvSpPr>
        <p:spPr>
          <a:xfrm>
            <a:off x="6622882" y="3986760"/>
            <a:ext cx="1924337" cy="756552"/>
          </a:xfrm>
          <a:prstGeom prst="chevron">
            <a:avLst/>
          </a:prstGeom>
          <a:solidFill>
            <a:srgbClr val="9B2D1F"/>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bg1"/>
                </a:solidFill>
                <a:effectLst>
                  <a:outerShdw blurRad="38100" dist="38100" dir="2700000" algn="tl">
                    <a:srgbClr val="000000">
                      <a:alpha val="43137"/>
                    </a:srgbClr>
                  </a:outerShdw>
                </a:effectLst>
                <a:uLnTx/>
                <a:uFillTx/>
                <a:latin typeface="Santander Text" panose="020B0504020201020104"/>
                <a:cs typeface="Arial" panose="020B0604020202020204" pitchFamily="34" charset="0"/>
              </a:rPr>
              <a:t>Transformation and Enrichment</a:t>
            </a:r>
          </a:p>
        </p:txBody>
      </p:sp>
      <p:sp>
        <p:nvSpPr>
          <p:cNvPr id="27" name="Cheurón 106">
            <a:extLst>
              <a:ext uri="{FF2B5EF4-FFF2-40B4-BE49-F238E27FC236}">
                <a16:creationId xmlns:a16="http://schemas.microsoft.com/office/drawing/2014/main" id="{05ABFB77-A2FE-346E-B5C3-EA4E36B54EFE}"/>
              </a:ext>
            </a:extLst>
          </p:cNvPr>
          <p:cNvSpPr/>
          <p:nvPr/>
        </p:nvSpPr>
        <p:spPr>
          <a:xfrm>
            <a:off x="9818318" y="3989295"/>
            <a:ext cx="1924337" cy="756552"/>
          </a:xfrm>
          <a:prstGeom prst="chevron">
            <a:avLst/>
          </a:prstGeom>
          <a:solidFill>
            <a:schemeClr val="accent1">
              <a:lumMod val="40000"/>
              <a:lumOff val="6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bg1"/>
                </a:solidFill>
                <a:effectLst>
                  <a:outerShdw blurRad="38100" dist="38100" dir="2700000" algn="tl">
                    <a:srgbClr val="000000">
                      <a:alpha val="43137"/>
                    </a:srgbClr>
                  </a:outerShdw>
                </a:effectLst>
                <a:uLnTx/>
                <a:uFillTx/>
                <a:latin typeface="Santander Text" panose="020B0504020201020104"/>
                <a:cs typeface="Arial" panose="020B0604020202020204" pitchFamily="34" charset="0"/>
              </a:rPr>
              <a:t>Decision-Making</a:t>
            </a:r>
          </a:p>
        </p:txBody>
      </p:sp>
      <p:sp>
        <p:nvSpPr>
          <p:cNvPr id="28" name="Cheurón 134">
            <a:extLst>
              <a:ext uri="{FF2B5EF4-FFF2-40B4-BE49-F238E27FC236}">
                <a16:creationId xmlns:a16="http://schemas.microsoft.com/office/drawing/2014/main" id="{1E18241F-E59C-7CF3-468F-8650D2A06238}"/>
              </a:ext>
            </a:extLst>
          </p:cNvPr>
          <p:cNvSpPr/>
          <p:nvPr/>
        </p:nvSpPr>
        <p:spPr>
          <a:xfrm>
            <a:off x="5025164" y="3999213"/>
            <a:ext cx="1924337" cy="741564"/>
          </a:xfrm>
          <a:prstGeom prst="chevron">
            <a:avLst/>
          </a:prstGeom>
          <a:solidFill>
            <a:schemeClr val="accent2">
              <a:lumMod val="75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bg1"/>
                </a:solidFill>
                <a:effectLst>
                  <a:outerShdw blurRad="38100" dist="38100" dir="2700000" algn="tl">
                    <a:srgbClr val="000000">
                      <a:alpha val="43137"/>
                    </a:srgbClr>
                  </a:outerShdw>
                </a:effectLst>
                <a:uLnTx/>
                <a:uFillTx/>
                <a:latin typeface="Santander Text" panose="020B0504020201020104"/>
                <a:cs typeface="Arial" panose="020B0604020202020204" pitchFamily="34" charset="0"/>
              </a:rPr>
              <a:t>Data reception</a:t>
            </a:r>
          </a:p>
        </p:txBody>
      </p:sp>
      <p:sp>
        <p:nvSpPr>
          <p:cNvPr id="30" name="Cheurón 60">
            <a:extLst>
              <a:ext uri="{FF2B5EF4-FFF2-40B4-BE49-F238E27FC236}">
                <a16:creationId xmlns:a16="http://schemas.microsoft.com/office/drawing/2014/main" id="{B9415257-B2A7-CF69-FCBF-8CD4A4B61748}"/>
              </a:ext>
            </a:extLst>
          </p:cNvPr>
          <p:cNvSpPr/>
          <p:nvPr/>
        </p:nvSpPr>
        <p:spPr>
          <a:xfrm>
            <a:off x="8220600" y="3989295"/>
            <a:ext cx="1924337" cy="756552"/>
          </a:xfrm>
          <a:prstGeom prst="chevron">
            <a:avLst/>
          </a:prstGeom>
          <a:solidFill>
            <a:schemeClr val="accent2">
              <a:lumMod val="60000"/>
              <a:lumOff val="4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bg1"/>
                </a:solidFill>
                <a:effectLst>
                  <a:outerShdw blurRad="38100" dist="38100" dir="2700000" algn="tl">
                    <a:srgbClr val="000000">
                      <a:alpha val="43137"/>
                    </a:srgbClr>
                  </a:outerShdw>
                </a:effectLst>
                <a:uLnTx/>
                <a:uFillTx/>
                <a:latin typeface="Santander Text" panose="020B0504020201020104"/>
                <a:cs typeface="Arial" panose="020B0604020202020204" pitchFamily="34" charset="0"/>
              </a:rPr>
              <a:t>Publication and Visualization </a:t>
            </a:r>
          </a:p>
        </p:txBody>
      </p:sp>
      <p:pic>
        <p:nvPicPr>
          <p:cNvPr id="3" name="Imagen 2" descr="NTT Data - Red Seguridad">
            <a:extLst>
              <a:ext uri="{FF2B5EF4-FFF2-40B4-BE49-F238E27FC236}">
                <a16:creationId xmlns:a16="http://schemas.microsoft.com/office/drawing/2014/main" id="{35D87BE6-2EE0-AB7B-2881-B31F15253754}"/>
              </a:ext>
            </a:extLst>
          </p:cNvPr>
          <p:cNvPicPr>
            <a:picLocks noChangeAspect="1"/>
          </p:cNvPicPr>
          <p:nvPr/>
        </p:nvPicPr>
        <p:blipFill>
          <a:blip r:embed="rId3"/>
          <a:stretch>
            <a:fillRect/>
          </a:stretch>
        </p:blipFill>
        <p:spPr>
          <a:xfrm>
            <a:off x="10881313" y="-202669"/>
            <a:ext cx="1166998" cy="847775"/>
          </a:xfrm>
          <a:prstGeom prst="rect">
            <a:avLst/>
          </a:prstGeom>
        </p:spPr>
      </p:pic>
      <p:pic>
        <p:nvPicPr>
          <p:cNvPr id="4" name="Picture 3">
            <a:extLst>
              <a:ext uri="{FF2B5EF4-FFF2-40B4-BE49-F238E27FC236}">
                <a16:creationId xmlns:a16="http://schemas.microsoft.com/office/drawing/2014/main" id="{07B651DA-D3B3-0C76-FE61-68D4D5190BC2}"/>
              </a:ext>
            </a:extLst>
          </p:cNvPr>
          <p:cNvPicPr>
            <a:picLocks noChangeAspect="1"/>
          </p:cNvPicPr>
          <p:nvPr/>
        </p:nvPicPr>
        <p:blipFill>
          <a:blip r:embed="rId4"/>
          <a:srcRect r="22480"/>
          <a:stretch>
            <a:fillRect/>
          </a:stretch>
        </p:blipFill>
        <p:spPr>
          <a:xfrm>
            <a:off x="9081410" y="32335"/>
            <a:ext cx="1610515" cy="388493"/>
          </a:xfrm>
          <a:prstGeom prst="rect">
            <a:avLst/>
          </a:prstGeom>
        </p:spPr>
      </p:pic>
    </p:spTree>
    <p:extLst>
      <p:ext uri="{BB962C8B-B14F-4D97-AF65-F5344CB8AC3E}">
        <p14:creationId xmlns:p14="http://schemas.microsoft.com/office/powerpoint/2010/main" val="11665286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CONTEXTUAL_SHAPES_AGENDA_DESIGNER" val="{&quot;Version&quot;:2,&quot;Divider1&quot;:{&quot;Title&quot;:{&quot;AutoShapeType&quot;:1,&quot;CalloutType&quot;:1,&quot;CalloutAngle&quot;:2,&quot;CalloutGap&quot;:-3.40282347E+38,&quot;Visible&quot;:-1,&quot;LockAspectRatio&quot;:0,&quot;CanUpdateAdjustments&quot;:true,&quot;Adjustment1&quot;:-1.0,&quot;Adjustment2&quot;:-1.0,&quot;Adjustment3&quot;:-1.0,&quot;Adjustment4&quot;:-1.0,&quot;CanManagePosition&quot;:true,&quot;Left&quot;:240.0,&quot;Top&quot;:216.0,&quot;Rotation&quot;:-1.0,&quot;CanManageSize&quot;:true,&quot;Width&quot;:700.0,&quot;Height&quot;:108.0,&quot;TextFrame2AutoSize&quot;:1,&quot;TextFrame2TextRangeFontName&quot;:&quot;&quot;,&quot;TextFrameMarginTop&quot;:0.0,&quot;TextFrameMarginLeft&quot;:0.0,&quot;TextFrameMarginRight&quot;:0.0,&quot;TextFrameMarginBottom&quot;:0.0,&quot;TextFrameWordWrap&quot;:-1,&quot;TextFrameTextRangeFontSize&quot;:30.0,&quot;TextFrameTextRangeFontColorHexa&quot;:&quot;#000000&quot;,&quot;TextFrameTextRangeFontHighlightColorHexa&quot;:&quot;&quot;,&quot;TextFrameTextRangeFontBold&quot;:0,&quot;TextFrameTextRangeFontItalic&quot;:0,&quot;TextFrameTextRangeFontUnderline&quot;:0,&quot;TextFrameVerticalAnchor&quot;:1,&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1,&quot;ZOrderPosition&quot;:-2147483648,&quot;CanChangeZOrderPosition&quot;:true,&quot;FillVisible&quot;:0,&quot;FillForeColorHexa&quot;:&quot;#000000&quot;,&quot;FillTransparency&quot;:1.0,&quot;LineVisible&quot;:0,&quot;LineForeColorHexa&quot;:null,&quot;LineWeight&quot;:0.0,&quot;LineDashStyle&quot;:1,&quot;LineEndArrowheadStyle&quot;:1,&quot;LineBeginArrowheadStyle&quot;:1,&quot;ShouldSendToBack&quot;:false,&quot;NeedsApplyToAll&quot;:true},&quot;Number&quot;:{&quot;AutoShapeType&quot;:1,&quot;CalloutType&quot;:1,&quot;CalloutAngle&quot;:2,&quot;CalloutGap&quot;:-3.40282347E+38,&quot;Visible&quot;:-1,&quot;LockAspectRatio&quot;:0,&quot;CanUpdateAdjustments&quot;:true,&quot;Adjustment1&quot;:-1.0,&quot;Adjustment2&quot;:-1.0,&quot;Adjustment3&quot;:-1.0,&quot;Adjustment4&quot;:-1.0,&quot;CanManagePosition&quot;:true,&quot;Left&quot;:115.2,&quot;Top&quot;:216.0,&quot;Rotation&quot;:-1.0,&quot;CanManageSize&quot;:true,&quot;Width&quot;:81.0,&quot;Height&quot;:81.0,&quot;TextFrame2AutoSize&quot;:0,&quot;TextFrame2TextRangeFontName&quot;:&quot;&quot;,&quot;TextFrameMarginTop&quot;:0.0,&quot;TextFrameMarginLeft&quot;:0.0,&quot;TextFrameMarginRight&quot;:0.0,&quot;TextFrameMarginBottom&quot;:0.0,&quot;TextFrameWordWrap&quot;:0,&quot;TextFrameTextRangeFontSize&quot;:30.0,&quot;TextFrameTextRangeFontColorHexa&quot;:&quot;#FFFFFF&quot;,&quot;TextFrameTextRangeFontHighlightColorHexa&quot;:&quot;&quot;,&quot;TextFrameTextRangeFontBold&quot;:0,&quot;TextFrameTextRangeFontItalic&quot;:0,&quot;TextFrameTextRangeFontUnderline&quot;:0,&quot;TextFrameVerticalAnchor&quot;:3,&quot;TextFrameHorizontalAnchor&quot;:2,&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1,&quot;FillForeColorHexa&quot;:&quot;#D34817&quot;,&quot;FillTransparency&quot;:0.0,&quot;LineVisible&quot;:0,&quot;LineForeColorHexa&quot;:null,&quot;LineWeight&quot;:0.0,&quot;LineDashStyle&quot;:1,&quot;LineEndArrowheadStyle&quot;:1,&quot;LineBeginArrowheadStyle&quot;:1,&quot;ShouldSendToBack&quot;:false,&quot;NeedsApplyToAll&quot;:true},&quot;Line&quot;:{&quot;AutoShapeType&quot;:1,&quot;CalloutType&quot;:1,&quot;CalloutAngle&quot;:2,&quot;CalloutGap&quot;:-3.40282347E+38,&quot;Visible&quot;:-1,&quot;LockAspectRatio&quot;:0,&quot;CanUpdateAdjustments&quot;:true,&quot;Adjustment1&quot;:-1.0,&quot;Adjustment2&quot;:-1.0,&quot;Adjustment3&quot;:-1.0,&quot;Adjustment4&quot;:-1.0,&quot;CanManagePosition&quot;:true,&quot;Left&quot;:240.0,&quot;Top&quot;:331.0,&quot;Rotation&quot;:-1.0,&quot;CanManageSize&quot;:true,&quot;Width&quot;:700.0,&quot;Height&quot;:0.0,&quot;TextFrame2AutoSize&quot;:0,&quot;TextFrame2TextRangeFontName&quot;:&quot;&quot;,&quot;TextFrameMarginTop&quot;:0.0,&quot;TextFrameMarginLeft&quot;:0.0,&quot;TextFrameMarginRight&quot;:0.0,&quot;TextFrameMarginBottom&quot;:0.0,&quot;TextFrameWordWrap&quot;:-1,&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0,&quot;FillForeColorHexa&quot;:&quot;#000000&quot;,&quot;FillTransparency&quot;:0.0,&quot;LineVisible&quot;:-1,&quot;LineForeColorHexa&quot;:&quot;#D34817&quot;,&quot;LineWeight&quot;:0.0,&quot;LineDashStyle&quot;:1,&quot;LineEndArrowheadStyle&quot;:1,&quot;LineBeginArrowheadStyle&quot;:1,&quot;ShouldSendToBack&quot;:false,&quot;NeedsApplyToAll&quot;:false},&quot;FontSizeShapeRatio&quot;:1.4},&quot;TableOfContent1&quot;:{&quot;MarginLeft&quot;:76.8,&quot;MarginRight&quot;:76.79999,&quot;MarginTop&quot;:86.4,&quot;MarginBottom&quot;:21.5999756,&quot;ShouldVerticalCenter&quot;:true,&quot;Title&quot;:{&quot;AutoShapeType&quot;:1,&quot;CalloutType&quot;:1,&quot;CalloutAngle&quot;:2,&quot;CalloutGap&quot;:-3.40282347E+38,&quot;Visible&quot;:-1,&quot;LockAspectRatio&quot;:0,&quot;CanUpdateAdjustments&quot;:true,&quot;Adjustment1&quot;:-1.0,&quot;Adjustment2&quot;:-1.0,&quot;Adjustment3&quot;:-1.0,&quot;Adjustment4&quot;:-1.0,&quot;CanManagePosition&quot;:true,&quot;Left&quot;:76.8,&quot;Top&quot;:54.0,&quot;Rotation&quot;:0.0,&quot;CanManageSize&quot;:true,&quot;Width&quot;:768.0,&quot;Height&quot;:30.0,&quot;TextFrame2AutoSize&quot;:0,&quot;TextFrame2TextRangeFontName&quot;:&quot;&quot;,&quot;TextFrameMarginTop&quot;:0.0,&quot;TextFrameMarginLeft&quot;:0.0,&quot;TextFrameMarginRight&quot;:0.0,&quot;TextFrameMarginBottom&quot;:0.0,&quot;TextFrameWordWrap&quot;:-1,&quot;TextFrameTextRangeFontSize&quot;:32.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1,&quot;ZOrderPosition&quot;:-2147483648,&quot;CanChangeZOrderPosition&quot;:true,&quot;FillVisible&quot;:0,&quot;FillForeColorHexa&quot;:&quot;#000000&quot;,&quot;FillTransparency&quot;:1.0,&quot;LineVisible&quot;:0,&quot;LineForeColorHexa&quot;:null,&quot;LineWeight&quot;:0.0,&quot;LineDashStyle&quot;:1,&quot;LineEndArrowheadStyle&quot;:1,&quot;LineBeginArrowheadStyle&quot;:1,&quot;ShouldSendToBack&quot;:false,&quot;NeedsApplyToAll&quot;:true},&quot;SectionTitle&quot;:{&quot;Activ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0.0,&quot;Height&quot;:-1.0,&quot;TextFrame2AutoSize&quot;:0,&quot;TextFrame2TextRangeFontName&quot;:&quot;&quot;,&quot;TextFrameMarginTop&quot;:0.0,&quot;TextFrameMarginLeft&quot;:7.0,&quot;TextFrameMarginRight&quot;:0.0,&quot;TextFrameMarginBottom&quot;:0.0,&quot;TextFrameWordWrap&quot;:-1,&quot;TextFrameTextRangeFontSize&quot;:18.0,&quot;TextFrameTextRangeFontColorHexa&quot;:&quot;#FFFFFF&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1,&quot;ZOrderPosition&quot;:-2147483648,&quot;CanChangeZOrderPosition&quot;:true,&quot;FillVisible&quot;:0,&quot;FillForeColorHexa&quot;:&quot;#000000&quot;,&quot;FillTransparency&quot;:0.0,&quot;LineVisible&quot;:0,&quot;LineForeColorHexa&quot;:null,&quot;LineWeight&quot;:0.0,&quot;LineDashStyle&quot;:1,&quot;LineEndArrowheadStyle&quot;:1,&quot;LineBeginArrowheadStyle&quot;:1,&quot;ShouldSendToBack&quot;:false,&quot;NeedsApplyToAll&quot;:false},&quot;Inactiv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0.0,&quot;Height&quot;:-1.0,&quot;TextFrame2AutoSize&quot;:0,&quot;TextFrame2TextRangeFontName&quot;:&quot;&quot;,&quot;TextFrameMarginTop&quot;:0.0,&quot;TextFrameMarginLeft&quot;:7.0,&quot;TextFrameMarginRight&quot;:0.0,&quot;TextFrameMarginBottom&quot;:0.0,&quot;TextFrameWordWrap&quot;:-1,&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1,&quot;ZOrderPosition&quot;:-2147483648,&quot;CanChangeZOrderPosition&quot;:true,&quot;FillVisible&quot;:0,&quot;FillForeColorHexa&quot;:&quot;#000000&quot;,&quot;FillTransparency&quot;:0.0,&quot;LineVisible&quot;:0,&quot;LineForeColorHexa&quot;:null,&quot;LineWeight&quot;:0.0,&quot;LineDashStyle&quot;:1,&quot;LineEndArrowheadStyle&quot;:1,&quot;LineBeginArrowheadStyle&quot;:1,&quot;ShouldSendToBack&quot;:false,&quot;NeedsApplyToAll&quot;:false},&quot;CoverPag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0.0,&quot;Height&quot;:-1.0,&quot;TextFrame2AutoSize&quot;:0,&quot;TextFrame2TextRangeFontName&quot;:&quot;&quot;,&quot;TextFrameMarginTop&quot;:0.0,&quot;TextFrameMarginLeft&quot;:7.0,&quot;TextFrameMarginRight&quot;:0.0,&quot;TextFrameMarginBottom&quot;:0.0,&quot;TextFrameWordWrap&quot;:-1,&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1,&quot;ZOrderPosition&quot;:-2147483648,&quot;CanChangeZOrderPosition&quot;:true,&quot;FillVisible&quot;:0,&quot;FillForeColorHexa&quot;:&quot;#000000&quot;,&quot;FillTransparency&quot;:0.0,&quot;LineVisible&quot;:0,&quot;LineForeColorHexa&quot;:null,&quot;LineWeight&quot;:0.0,&quot;LineDashStyle&quot;:1,&quot;LineEndArrowheadStyle&quot;:1,&quot;LineBeginArrowheadStyle&quot;:1,&quot;ShouldSendToBack&quot;:false,&quot;NeedsApplyToAll&quot;:false}},&quot;Back&quot;:{&quot;Activ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1,&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1,&quot;FillForeColorHexa&quot;:&quot;#D34817&quot;,&quot;FillTransparency&quot;:0.0,&quot;LineVisible&quot;:0,&quot;LineForeColorHexa&quot;:null,&quot;LineWeight&quot;:0.0,&quot;LineDashStyle&quot;:1,&quot;LineEndArrowheadStyle&quot;:1,&quot;LineBeginArrowheadStyle&quot;:1,&quot;ShouldSendToBack&quot;:true,&quot;NeedsApplyToAll&quot;:false},&quot;Inactive&quot;:{&quot;AutoShapeType&quot;:1,&quot;CalloutType&quot;:1,&quot;CalloutAngle&quot;:2,&quot;CalloutGap&quot;:-3.40282347E+38,&quot;Visible&quot;:0,&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1,&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1,&quot;FillForeColorHexa&quot;:&quot;#000000&quot;,&quot;FillTransparency&quot;:0.0,&quot;LineVisible&quot;:-1,&quot;LineForeColorHexa&quot;:null,&quot;LineWeight&quot;:0.0,&quot;LineDashStyle&quot;:1,&quot;LineEndArrowheadStyle&quot;:1,&quot;LineBeginArrowheadStyle&quot;:1,&quot;ShouldSendToBack&quot;:true,&quot;NeedsApplyToAll&quot;:false},&quot;CoverPage&quot;:{&quot;AutoShapeType&quot;:1,&quot;CalloutType&quot;:1,&quot;CalloutAngle&quot;:2,&quot;CalloutGap&quot;:-3.40282347E+38,&quot;Visible&quot;:0,&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1,&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1,&quot;FillForeColorHexa&quot;:&quot;#000000&quot;,&quot;FillTransparency&quot;:0.0,&quot;LineVisible&quot;:-1,&quot;LineForeColorHexa&quot;:null,&quot;LineWeight&quot;:0.0,&quot;LineDashStyle&quot;:1,&quot;LineEndArrowheadStyle&quot;:1,&quot;LineBeginArrowheadStyle&quot;:1,&quot;ShouldSendToBack&quot;:true,&quot;NeedsApplyToAll&quot;:false}},&quot;Number&quot;:{&quot;Activ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0,&quot;TextFrameTextRangeFontSize&quot;:18.0,&quot;TextFrameTextRangeFontColorHexa&quot;:&quot;#FFFFFF&quot;,&quot;TextFrameTextRangeFontHighlightColorHexa&quot;:&quot;&quot;,&quot;TextFrameTextRangeFontBold&quot;:-1,&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1,&quot;FillForeColorHexa&quot;:&quot;#D34817&quot;,&quot;FillTransparency&quot;:0.0,&quot;LineVisible&quot;:0,&quot;LineForeColorHexa&quot;:null,&quot;LineWeight&quot;:0.0,&quot;LineDashStyle&quot;:1,&quot;LineEndArrowheadStyle&quot;:1,&quot;LineBeginArrowheadStyle&quot;:1,&quot;ShouldSendToBack&quot;:false,&quot;NeedsApplyToAll&quot;:false},&quot;Inactiv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0,&quot;TextFrameTextRangeFontSize&quot;:18.0,&quot;TextFrameTextRangeFontColorHexa&quot;:&quot;#FFFFFF&quot;,&quot;TextFrameTextRangeFontHighlightColorHexa&quot;:&quot;&quot;,&quot;TextFrameTextRangeFontBold&quot;:-1,&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1,&quot;FillForeColorHexa&quot;:&quot;#D9D9D9&quot;,&quot;FillTransparency&quot;:0.0,&quot;LineVisible&quot;:0,&quot;LineForeColorHexa&quot;:null,&quot;LineWeight&quot;:0.0,&quot;LineDashStyle&quot;:1,&quot;LineEndArrowheadStyle&quot;:1,&quot;LineBeginArrowheadStyle&quot;:1,&quot;ShouldSendToBack&quot;:false,&quot;NeedsApplyToAll&quot;:false},&quot;CoverPag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0,&quot;TextFrameTextRangeFontSize&quot;:18.0,&quot;TextFrameTextRangeFontColorHexa&quot;:&quot;#FFFFFF&quot;,&quot;TextFrameTextRangeFontHighlightColorHexa&quot;:&quot;&quot;,&quot;TextFrameTextRangeFontBold&quot;:-1,&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1,&quot;FillForeColorHexa&quot;:&quot;#D34817&quot;,&quot;FillTransparency&quot;:0.0,&quot;LineVisible&quot;:0,&quot;LineForeColorHexa&quot;:null,&quot;LineWeight&quot;:0.0,&quot;LineDashStyle&quot;:1,&quot;LineEndArrowheadStyle&quot;:1,&quot;LineBeginArrowheadStyle&quot;:1,&quot;ShouldSendToBack&quot;:false,&quot;NeedsApplyToAll&quot;:false}},&quot;SlideIndex&quot;:{&quot;Activ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0,&quot;TextFrameTextRangeFontSize&quot;:18.0,&quot;TextFrameTextRangeFontColorHexa&quot;:&quot;#FFFFFF&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0,&quot;FillForeColorHexa&quot;:&quot;#000000&quot;,&quot;FillTransparency&quot;:0.0,&quot;LineVisible&quot;:0,&quot;LineForeColorHexa&quot;:null,&quot;LineWeight&quot;:0.0,&quot;LineDashStyle&quot;:1,&quot;LineEndArrowheadStyle&quot;:1,&quot;LineBeginArrowheadStyle&quot;:1,&quot;ShouldSendToBack&quot;:false,&quot;NeedsApplyToAll&quot;:false},&quot;Inactiv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0,&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0,&quot;FillForeColorHexa&quot;:&quot;#000000&quot;,&quot;FillTransparency&quot;:1.0,&quot;LineVisible&quot;:0,&quot;LineForeColorHexa&quot;:null,&quot;LineWeight&quot;:0.0,&quot;LineDashStyle&quot;:1,&quot;LineEndArrowheadStyle&quot;:1,&quot;LineBeginArrowheadStyle&quot;:1,&quot;ShouldSendToBack&quot;:false,&quot;NeedsApplyToAll&quot;:false},&quot;CoverPag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0,&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0,&quot;FillForeColorHexa&quot;:&quot;#000000&quot;,&quot;FillTransparency&quot;:1.0,&quot;LineVisible&quot;:0,&quot;LineForeColorHexa&quot;:null,&quot;LineWeight&quot;:0.0,&quot;LineDashStyle&quot;:1,&quot;LineEndArrowheadStyle&quot;:1,&quot;LineBeginArrowheadStyle&quot;:1,&quot;ShouldSendToBack&quot;:false,&quot;NeedsApplyToAll&quot;:false}},&quot;FontSizeShapeRatio&quot;:1.4},&quot;TableOfContent3&quot;:{&quot;MarginLeft&quot;:76.8,&quot;MarginRight&quot;:76.8,&quot;MarginTop&quot;:86.4,&quot;MarginBottom&quot;:21.6,&quot;ShouldVerticalCenter&quot;:true,&quot;Title&quot;:{&quot;AutoShapeType&quot;:1,&quot;CalloutType&quot;:1,&quot;CalloutAngle&quot;:2,&quot;CalloutGap&quot;:-3.40282347E+38,&quot;Visible&quot;:-1,&quot;LockAspectRatio&quot;:0,&quot;CanUpdateAdjustments&quot;:true,&quot;Adjustment1&quot;:-1.0,&quot;Adjustment2&quot;:-1.0,&quot;Adjustment3&quot;:-1.0,&quot;Adjustment4&quot;:-1.0,&quot;CanManagePosition&quot;:true,&quot;Left&quot;:76.8,&quot;Top&quot;:54.0,&quot;Rotation&quot;:0.0,&quot;CanManageSize&quot;:true,&quot;Width&quot;:768.0,&quot;Height&quot;:30.0,&quot;TextFrame2AutoSize&quot;:0,&quot;TextFrame2TextRangeFontName&quot;:&quot;&quot;,&quot;TextFrameMarginTop&quot;:0.0,&quot;TextFrameMarginLeft&quot;:0.0,&quot;TextFrameMarginRight&quot;:0.0,&quot;TextFrameMarginBottom&quot;:0.0,&quot;TextFrameWordWrap&quot;:-1,&quot;TextFrameTextRangeFontSize&quot;:32.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1,&quot;ZOrderPosition&quot;:-2147483648,&quot;CanChangeZOrderPosition&quot;:true,&quot;FillVisible&quot;:0,&quot;FillForeColorHexa&quot;:&quot;#000000&quot;,&quot;FillTransparency&quot;:1.0,&quot;LineVisible&quot;:0,&quot;LineForeColorHexa&quot;:null,&quot;LineWeight&quot;:0.0,&quot;LineDashStyle&quot;:1,&quot;LineEndArrowheadStyle&quot;:1,&quot;LineBeginArrowheadStyle&quot;:1,&quot;ShouldSendToBack&quot;:false,&quot;NeedsApplyToAll&quot;:true},&quot;SectionTitle&quot;:{&quot;Activ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7.0,&quot;TextFrameMarginRight&quot;:0.0,&quot;TextFrameMarginBottom&quot;:0.0,&quot;TextFrameWordWrap&quot;:-1,&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1,&quot;ZOrderPosition&quot;:-2147483648,&quot;CanChangeZOrderPosition&quot;:true,&quot;FillVisible&quot;:0,&quot;FillForeColorHexa&quot;:&quot;#000000&quot;,&quot;FillTransparency&quot;:1.0,&quot;LineVisible&quot;:0,&quot;LineForeColorHexa&quot;:null,&quot;LineWeight&quot;:0.0,&quot;LineDashStyle&quot;:1,&quot;LineEndArrowheadStyle&quot;:1,&quot;LineBeginArrowheadStyle&quot;:1,&quot;ShouldSendToBack&quot;:false,&quot;NeedsApplyToAll&quot;:false},&quot;Inactiv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7.0,&quot;TextFrameMarginRight&quot;:0.0,&quot;TextFrameMarginBottom&quot;:0.0,&quot;TextFrameWordWrap&quot;:-1,&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1,&quot;ZOrderPosition&quot;:-2147483648,&quot;CanChangeZOrderPosition&quot;:true,&quot;FillVisible&quot;:0,&quot;FillForeColorHexa&quot;:&quot;#000000&quot;,&quot;FillTransparency&quot;:1.0,&quot;LineVisible&quot;:0,&quot;LineForeColorHexa&quot;:null,&quot;LineWeight&quot;:0.0,&quot;LineDashStyle&quot;:1,&quot;LineEndArrowheadStyle&quot;:1,&quot;LineBeginArrowheadStyle&quot;:1,&quot;ShouldSendToBack&quot;:false,&quot;NeedsApplyToAll&quot;:false},&quot;CoverPag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7.0,&quot;TextFrameMarginRight&quot;:0.0,&quot;TextFrameMarginBottom&quot;:0.0,&quot;TextFrameWordWrap&quot;:-1,&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1,&quot;ZOrderPosition&quot;:-2147483648,&quot;CanChangeZOrderPosition&quot;:true,&quot;FillVisible&quot;:0,&quot;FillForeColorHexa&quot;:&quot;#000000&quot;,&quot;FillTransparency&quot;:1.0,&quot;LineVisible&quot;:0,&quot;LineForeColorHexa&quot;:null,&quot;LineWeight&quot;:0.0,&quot;LineDashStyle&quot;:1,&quot;LineEndArrowheadStyle&quot;:1,&quot;LineBeginArrowheadStyle&quot;:1,&quot;ShouldSendToBack&quot;:false,&quot;NeedsApplyToAll&quot;:false}},&quot;Number&quot;:{&quot;Active&quot;:{&quot;AutoShapeType&quot;:9,&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0,&quot;TextFrameTextRangeFontSize&quot;:18.0,&quot;TextFrameTextRangeFontColorHexa&quot;:&quot;#FFFFFF&quot;,&quot;TextFrameTextRangeFontHighlightColorHexa&quot;:&quot;&quot;,&quot;TextFrameTextRangeFontBold&quot;:-1,&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1,&quot;FillForeColorHexa&quot;:&quot;#D34817&quot;,&quot;FillTransparency&quot;:0.0,&quot;LineVisible&quot;:-1,&quot;LineForeColorHexa&quot;:&quot;#D34817&quot;,&quot;LineWeight&quot;:2.0,&quot;LineDashStyle&quot;:1,&quot;LineEndArrowheadStyle&quot;:1,&quot;LineBeginArrowheadStyle&quot;:1,&quot;ShouldSendToBack&quot;:false,&quot;NeedsApplyToAll&quot;:false},&quot;Inactive&quot;:{&quot;AutoShapeType&quot;:9,&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0,&quot;TextFrameTextRangeFontSize&quot;:18.0,&quot;TextFrameTextRangeFontColorHexa&quot;:&quot;#D34817&quot;,&quot;TextFrameTextRangeFontHighlightColorHexa&quot;:&quot;&quot;,&quot;TextFrameTextRangeFontBold&quot;:-1,&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1,&quot;FillForeColorHexa&quot;:&quot;#FFFFFF&quot;,&quot;FillTransparency&quot;:0.0,&quot;LineVisible&quot;:-1,&quot;LineForeColorHexa&quot;:&quot;#D34817&quot;,&quot;LineWeight&quot;:2.0,&quot;LineDashStyle&quot;:1,&quot;LineEndArrowheadStyle&quot;:1,&quot;LineBeginArrowheadStyle&quot;:1,&quot;ShouldSendToBack&quot;:false,&quot;NeedsApplyToAll&quot;:false},&quot;CoverPage&quot;:{&quot;AutoShapeType&quot;:9,&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0,&quot;TextFrameTextRangeFontSize&quot;:18.0,&quot;TextFrameTextRangeFontColorHexa&quot;:&quot;#FFFFFF&quot;,&quot;TextFrameTextRangeFontHighlightColorHexa&quot;:&quot;&quot;,&quot;TextFrameTextRangeFontBold&quot;:-1,&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1,&quot;FillForeColorHexa&quot;:&quot;#D34817&quot;,&quot;FillTransparency&quot;:0.0,&quot;LineVisible&quot;:-1,&quot;LineForeColorHexa&quot;:&quot;#D34817&quot;,&quot;LineWeight&quot;:2.0,&quot;LineDashStyle&quot;:1,&quot;LineEndArrowheadStyle&quot;:1,&quot;LineBeginArrowheadStyle&quot;:1,&quot;ShouldSendToBack&quot;:false,&quot;NeedsApplyToAll&quot;:false}},&quot;SlideIndex&quot;:{&quot;Activ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0,&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0,&quot;FillForeColorHexa&quot;:&quot;#000000&quot;,&quot;FillTransparency&quot;:1.0,&quot;LineVisible&quot;:0,&quot;LineForeColorHexa&quot;:null,&quot;LineWeight&quot;:0.0,&quot;LineDashStyle&quot;:1,&quot;LineEndArrowheadStyle&quot;:1,&quot;LineBeginArrowheadStyle&quot;:1,&quot;ShouldSendToBack&quot;:false,&quot;NeedsApplyToAll&quot;:false},&quot;Inactiv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0,&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0,&quot;FillForeColorHexa&quot;:&quot;#000000&quot;,&quot;FillTransparency&quot;:1.0,&quot;LineVisible&quot;:0,&quot;LineForeColorHexa&quot;:null,&quot;LineWeight&quot;:0.0,&quot;LineDashStyle&quot;:1,&quot;LineEndArrowheadStyle&quot;:1,&quot;LineBeginArrowheadStyle&quot;:1,&quot;ShouldSendToBack&quot;:false,&quot;NeedsApplyToAll&quot;:false},&quot;CoverPag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0,&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0,&quot;FillForeColorHexa&quot;:&quot;#000000&quot;,&quot;FillTransparency&quot;:1.0,&quot;LineVisible&quot;:0,&quot;LineForeColorHexa&quot;:null,&quot;LineWeight&quot;:0.0,&quot;LineDashStyle&quot;:1,&quot;LineEndArrowheadStyle&quot;:1,&quot;LineBeginArrowheadStyle&quot;:1,&quot;ShouldSendToBack&quot;:false,&quot;NeedsApplyToAll&quot;:false}},&quot;Lin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1,&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0,&quot;FillForeColorHexa&quot;:&quot;#000000&quot;,&quot;FillTransparency&quot;:0.0,&quot;LineVisible&quot;:-1,&quot;LineForeColorHexa&quot;:&quot;#D34817&quot;,&quot;LineWeight&quot;:2.0,&quot;LineDashStyle&quot;:1,&quot;LineEndArrowheadStyle&quot;:1,&quot;LineBeginArrowheadStyle&quot;:1,&quot;ShouldSendToBack&quot;:true,&quot;NeedsApplyToAll&quot;:false},&quot;FontSizeShapeRatio&quot;:1.4},&quot;TableOfContent4&quot;:{&quot;MarginLeft&quot;:76.8,&quot;MarginRight&quot;:76.8,&quot;MarginTop&quot;:86.4,&quot;MarginBottom&quot;:21.6,&quot;ShouldVerticalCenter&quot;:true,&quot;Title&quot;:{&quot;AutoShapeType&quot;:1,&quot;CalloutType&quot;:1,&quot;CalloutAngle&quot;:2,&quot;CalloutGap&quot;:-3.40282347E+38,&quot;Visible&quot;:-1,&quot;LockAspectRatio&quot;:0,&quot;CanUpdateAdjustments&quot;:true,&quot;Adjustment1&quot;:-1.0,&quot;Adjustment2&quot;:-1.0,&quot;Adjustment3&quot;:-1.0,&quot;Adjustment4&quot;:-1.0,&quot;CanManagePosition&quot;:true,&quot;Left&quot;:76.8,&quot;Top&quot;:54.0,&quot;Rotation&quot;:0.0,&quot;CanManageSize&quot;:true,&quot;Width&quot;:768.0,&quot;Height&quot;:30.0,&quot;TextFrame2AutoSize&quot;:0,&quot;TextFrame2TextRangeFontName&quot;:&quot;&quot;,&quot;TextFrameMarginTop&quot;:0.0,&quot;TextFrameMarginLeft&quot;:0.0,&quot;TextFrameMarginRight&quot;:0.0,&quot;TextFrameMarginBottom&quot;:0.0,&quot;TextFrameWordWrap&quot;:-1,&quot;TextFrameTextRangeFontSize&quot;:32.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1,&quot;ZOrderPosition&quot;:-2147483648,&quot;CanChangeZOrderPosition&quot;:true,&quot;FillVisible&quot;:0,&quot;FillForeColorHexa&quot;:&quot;#000000&quot;,&quot;FillTransparency&quot;:1.0,&quot;LineVisible&quot;:0,&quot;LineForeColorHexa&quot;:null,&quot;LineWeight&quot;:0.0,&quot;LineDashStyle&quot;:1,&quot;LineEndArrowheadStyle&quot;:1,&quot;LineBeginArrowheadStyle&quot;:1,&quot;ShouldSendToBack&quot;:false,&quot;NeedsApplyToAll&quot;:true},&quot;SectionTitle&quot;:{&quot;Activ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7.0,&quot;TextFrameMarginRight&quot;:0.0,&quot;TextFrameMarginBottom&quot;:0.0,&quot;TextFrameWordWrap&quot;:-1,&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1,&quot;ZOrderPosition&quot;:-2147483648,&quot;CanChangeZOrderPosition&quot;:true,&quot;FillVisible&quot;:0,&quot;FillForeColorHexa&quot;:&quot;#000000&quot;,&quot;FillTransparency&quot;:1.0,&quot;LineVisible&quot;:0,&quot;LineForeColorHexa&quot;:null,&quot;LineWeight&quot;:0.0,&quot;LineDashStyle&quot;:1,&quot;LineEndArrowheadStyle&quot;:1,&quot;LineBeginArrowheadStyle&quot;:1,&quot;ShouldSendToBack&quot;:false,&quot;NeedsApplyToAll&quot;:false},&quot;Inactiv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7.0,&quot;TextFrameMarginRight&quot;:0.0,&quot;TextFrameMarginBottom&quot;:0.0,&quot;TextFrameWordWrap&quot;:-1,&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1,&quot;ZOrderPosition&quot;:-2147483648,&quot;CanChangeZOrderPosition&quot;:true,&quot;FillVisible&quot;:0,&quot;FillForeColorHexa&quot;:&quot;#000000&quot;,&quot;FillTransparency&quot;:1.0,&quot;LineVisible&quot;:0,&quot;LineForeColorHexa&quot;:null,&quot;LineWeight&quot;:0.0,&quot;LineDashStyle&quot;:1,&quot;LineEndArrowheadStyle&quot;:1,&quot;LineBeginArrowheadStyle&quot;:1,&quot;ShouldSendToBack&quot;:false,&quot;NeedsApplyToAll&quot;:false},&quot;CoverPag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7.0,&quot;TextFrameMarginRight&quot;:0.0,&quot;TextFrameMarginBottom&quot;:0.0,&quot;TextFrameWordWrap&quot;:-1,&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1,&quot;ZOrderPosition&quot;:-2147483648,&quot;CanChangeZOrderPosition&quot;:true,&quot;FillVisible&quot;:0,&quot;FillForeColorHexa&quot;:&quot;#000000&quot;,&quot;FillTransparency&quot;:1.0,&quot;LineVisible&quot;:0,&quot;LineForeColorHexa&quot;:null,&quot;LineWeight&quot;:0.0,&quot;LineDashStyle&quot;:1,&quot;LineEndArrowheadStyle&quot;:1,&quot;LineBeginArrowheadStyle&quot;:1,&quot;ShouldSendToBack&quot;:false,&quot;NeedsApplyToAll&quot;:false}},&quot;Number&quot;:{&quot;Active&quot;:{&quot;AutoShapeType&quot;:9,&quot;CalloutType&quot;:1,&quot;CalloutAngle&quot;:2,&quot;CalloutGap&quot;:-3.40282347E+38,&quot;Visible&quot;:-1,&quot;LockAspectRatio&quot;:-1,&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0,&quot;TextFrameTextRangeFontSize&quot;:18.0,&quot;TextFrameTextRangeFontColorHexa&quot;:&quot;#FFFFFF&quot;,&quot;TextFrameTextRangeFontHighlightColorHexa&quot;:&quot;&quot;,&quot;TextFrameTextRangeFontBold&quot;:-1,&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1,&quot;FillForeColorHexa&quot;:&quot;#D34817&quot;,&quot;FillTransparency&quot;:0.0,&quot;LineVisible&quot;:-1,&quot;LineForeColorHexa&quot;:&quot;#D34817&quot;,&quot;LineWeight&quot;:2.0,&quot;LineDashStyle&quot;:1,&quot;LineEndArrowheadStyle&quot;:1,&quot;LineBeginArrowheadStyle&quot;:1,&quot;ShouldSendToBack&quot;:false,&quot;NeedsApplyToAll&quot;:false},&quot;Inactive&quot;:{&quot;AutoShapeType&quot;:9,&quot;CalloutType&quot;:1,&quot;CalloutAngle&quot;:2,&quot;CalloutGap&quot;:-3.40282347E+38,&quot;Visible&quot;:-1,&quot;LockAspectRatio&quot;:-1,&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0,&quot;TextFrameTextRangeFontSize&quot;:18.0,&quot;TextFrameTextRangeFontColorHexa&quot;:&quot;#D34817&quot;,&quot;TextFrameTextRangeFontHighlightColorHexa&quot;:&quot;&quot;,&quot;TextFrameTextRangeFontBold&quot;:-1,&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1,&quot;FillForeColorHexa&quot;:&quot;#FFFFFF&quot;,&quot;FillTransparency&quot;:0.0,&quot;LineVisible&quot;:-1,&quot;LineForeColorHexa&quot;:&quot;#D34817&quot;,&quot;LineWeight&quot;:2.0,&quot;LineDashStyle&quot;:1,&quot;LineEndArrowheadStyle&quot;:1,&quot;LineBeginArrowheadStyle&quot;:1,&quot;ShouldSendToBack&quot;:false,&quot;NeedsApplyToAll&quot;:false},&quot;CoverPage&quot;:{&quot;AutoShapeType&quot;:9,&quot;CalloutType&quot;:1,&quot;CalloutAngle&quot;:2,&quot;CalloutGap&quot;:-3.40282347E+38,&quot;Visible&quot;:-1,&quot;LockAspectRatio&quot;:-1,&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0,&quot;TextFrameTextRangeFontSize&quot;:18.0,&quot;TextFrameTextRangeFontColorHexa&quot;:&quot;#FFFFFF&quot;,&quot;TextFrameTextRangeFontHighlightColorHexa&quot;:&quot;&quot;,&quot;TextFrameTextRangeFontBold&quot;:-1,&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1,&quot;FillForeColorHexa&quot;:&quot;#D34817&quot;,&quot;FillTransparency&quot;:0.0,&quot;LineVisible&quot;:-1,&quot;LineForeColorHexa&quot;:&quot;#D34817&quot;,&quot;LineWeight&quot;:2.0,&quot;LineDashStyle&quot;:1,&quot;LineEndArrowheadStyle&quot;:1,&quot;LineBeginArrowheadStyle&quot;:1,&quot;ShouldSendToBack&quot;:false,&quot;NeedsApplyToAll&quot;:false}},&quot;SlideIndex&quot;:{&quot;Activ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0,&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0,&quot;FillForeColorHexa&quot;:&quot;#000000&quot;,&quot;FillTransparency&quot;:1.0,&quot;LineVisible&quot;:0,&quot;LineForeColorHexa&quot;:null,&quot;LineWeight&quot;:0.0,&quot;LineDashStyle&quot;:1,&quot;LineEndArrowheadStyle&quot;:1,&quot;LineBeginArrowheadStyle&quot;:1,&quot;ShouldSendToBack&quot;:false,&quot;NeedsApplyToAll&quot;:false},&quot;Inactiv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0,&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0,&quot;FillForeColorHexa&quot;:&quot;#000000&quot;,&quot;FillTransparency&quot;:1.0,&quot;LineVisible&quot;:0,&quot;LineForeColorHexa&quot;:null,&quot;LineWeight&quot;:0.0,&quot;LineDashStyle&quot;:1,&quot;LineEndArrowheadStyle&quot;:1,&quot;LineBeginArrowheadStyle&quot;:1,&quot;ShouldSendToBack&quot;:false,&quot;NeedsApplyToAll&quot;:false},&quot;CoverPag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0,&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0,&quot;FillForeColorHexa&quot;:&quot;#000000&quot;,&quot;FillTransparency&quot;:1.0,&quot;LineVisible&quot;:0,&quot;LineForeColorHexa&quot;:null,&quot;LineWeight&quot;:0.0,&quot;LineDashStyle&quot;:1,&quot;LineEndArrowheadStyle&quot;:1,&quot;LineBeginArrowheadStyle&quot;:1,&quot;ShouldSendToBack&quot;:false,&quot;NeedsApplyToAll&quot;:false}},&quot;Arc&quot;:{&quot;AutoShapeType&quot;:25,&quot;CalloutType&quot;:1,&quot;CalloutAngle&quot;:2,&quot;CalloutGap&quot;:-3.40282347E+38,&quot;Visible&quot;:-1,&quot;LockAspectRatio&quot;:0,&quot;CanUpdateAdjustments&quot;:fals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1,&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0,&quot;FillForeColorHexa&quot;:&quot;#000000&quot;,&quot;FillTransparency&quot;:0.0,&quot;LineVisible&quot;:-1,&quot;LineForeColorHexa&quot;:&quot;#D34817&quot;,&quot;LineWeight&quot;:2.0,&quot;LineDashStyle&quot;:1,&quot;LineEndArrowheadStyle&quot;:1,&quot;LineBeginArrowheadStyle&quot;:1,&quot;ShouldSendToBack&quot;:true,&quot;NeedsApplyToAll&quot;:false},&quot;FontSizeShapeRatio&quot;:1.4},&quot;Breadcrumb&quot;:{&quot;ShapeDesign&quot;:{&quot;Active&quot;:{&quot;AutoShapeType&quot;:51,&quot;CalloutType&quot;:1,&quot;CalloutAngle&quot;:2,&quot;CalloutGap&quot;:-3.40282347E+38,&quot;Visible&quot;:-1,&quot;LockAspectRatio&quot;:0,&quot;CanUpdateAdjustments&quot;:true,&quot;Adjustment1&quot;:-1.0,&quot;Adjustment2&quot;:-1.0,&quot;Adjustment3&quot;:-1.0,&quot;Adjustment4&quot;:-1.0,&quot;CanManagePosition&quot;:false,&quot;Left&quot;:0.0,&quot;Top&quot;:0.0,&quot;Rotation&quot;:-1.0,&quot;CanManageSize&quot;:true,&quot;Width&quot;:0.0,&quot;Height&quot;:20.0,&quot;TextFrame2AutoSize&quot;:1,&quot;TextFrame2TextRangeFontName&quot;:&quot;&quot;,&quot;TextFrameMarginTop&quot;:0.0,&quot;TextFrameMarginLeft&quot;:20.0,&quot;TextFrameMarginRight&quot;:10.0,&quot;TextFrameMarginBottom&quot;:0.0,&quot;TextFrameWordWrap&quot;:0,&quot;TextFrameTextRangeFontSize&quot;:18.0,&quot;TextFrameTextRangeFontColorHexa&quot;:&quot;#FFFFFF&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false,&quot;FillVisible&quot;:-1,&quot;FillForeColorHexa&quot;:&quot;#595959&quot;,&quot;FillTransparency&quot;:0.0,&quot;LineVisible&quot;:-1,&quot;LineForeColorHexa&quot;:&quot;#595959&quot;,&quot;LineWeight&quot;:1.0,&quot;LineDashStyle&quot;:1,&quot;LineEndArrowheadStyle&quot;:1,&quot;LineBeginArrowheadStyle&quot;:1,&quot;ShouldSendToBack&quot;:false,&quot;NeedsApplyToAll&quot;:false},&quot;Inactive&quot;:{&quot;AutoShapeType&quot;:51,&quot;CalloutType&quot;:1,&quot;CalloutAngle&quot;:2,&quot;CalloutGap&quot;:-3.40282347E+38,&quot;Visible&quot;:-1,&quot;LockAspectRatio&quot;:0,&quot;CanUpdateAdjustments&quot;:true,&quot;Adjustment1&quot;:-1.0,&quot;Adjustment2&quot;:-1.0,&quot;Adjustment3&quot;:-1.0,&quot;Adjustment4&quot;:-1.0,&quot;CanManagePosition&quot;:false,&quot;Left&quot;:0.0,&quot;Top&quot;:0.0,&quot;Rotation&quot;:-1.0,&quot;CanManageSize&quot;:true,&quot;Width&quot;:0.0,&quot;Height&quot;:20.0,&quot;TextFrame2AutoSize&quot;:1,&quot;TextFrame2TextRangeFontName&quot;:&quot;&quot;,&quot;TextFrameMarginTop&quot;:0.0,&quot;TextFrameMarginLeft&quot;:20.0,&quot;TextFrameMarginRight&quot;:10.0,&quot;TextFrameMarginBottom&quot;:0.0,&quot;TextFrameWordWrap&quot;:0,&quot;TextFrameTextRangeFontSize&quot;:18.0,&quot;TextFrameTextRangeFontColorHexa&quot;:&quot;#FFFFFF&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false,&quot;FillVisible&quot;:-1,&quot;FillForeColorHexa&quot;:&quot;#D9D9D9&quot;,&quot;FillTransparency&quot;:0.0,&quot;LineVisible&quot;:-1,&quot;LineForeColorHexa&quot;:&quot;#595959&quot;,&quot;LineWeight&quot;:1.0,&quot;LineDashStyle&quot;:1,&quot;LineEndArrowheadStyle&quot;:1,&quot;LineBeginArrowheadStyle&quot;:1,&quot;ShouldSendToBack&quot;:false,&quot;NeedsApplyToAll&quot;:false},&quot;CoverPage&quot;:{&quot;AutoShapeType&quot;:1,&quot;CalloutType&quot;:1,&quot;CalloutAngle&quot;:2,&quot;CalloutGap&quot;:-3.40282347E+38,&quot;Visible&quot;:-1,&quot;LockAspectRatio&quot;:0,&quot;CanUpdateAdjustments&quot;:true,&quot;Adjustment1&quot;:-1.0,&quot;Adjustment2&quot;:-1.0,&quot;Adjustment3&quot;:-1.0,&quot;Adjustment4&quot;:-1.0,&quot;CanManagePosition&quot;:false,&quot;Left&quot;:-1.0,&quot;Top&quot;:-1.0,&quot;Rotation&quot;:-1.0,&quot;CanManageSize&quot;:false,&quot;Width&quot;:-1.0,&quot;Height&quot;:-1.0,&quot;TextFrame2AutoSize&quot;:0,&quot;TextFrame2TextRangeFontName&quot;:&quot;&quot;,&quot;TextFrameMarginTop&quot;:0.0,&quot;TextFrameMarginLeft&quot;:0.0,&quot;TextFrameMarginRight&quot;:0.0,&quot;TextFrameMarginBottom&quot;:0.0,&quot;TextFrameWordWrap&quot;:-1,&quot;TextFrameTextRangeFontSize&quot;:18.0,&quot;TextFrameTextRangeFontColorHexa&quot;:&quot;#000000&quot;,&quot;TextFrameTextRangeFontHighlightColorHexa&quot;:&quot;&quot;,&quot;TextFrameTextRangeFontBold&quot;:0,&quot;TextFrameTextRangeFontItalic&quot;:0,&quot;TextFrameTextRangeFontUnderline&quot;:0,&quot;TextFrameVerticalAnchor&quot;:3,&quot;TextFrameHorizontalAnchor&quot;:1,&quot;TextFrameTextRangeParagraphFormatBulletType&quot;:0,&quot;TextFrameTextRangeParagraphFormatBulletRelativeSize&quot;:-3.40282347E+38,&quot;TextFrameTextRangeParagraphFormatBulletCharacter&quot;:-2147483648,&quot;TextFrameTextRangeParagraphFormatBulletFontName&quot;:&quot;&quot;,&quot;TextFrameTextRangeParagraphFormatLineRuleWithin&quot;:-1,&quot;TextFrameTextRangeParagraphFormatSpaceWithin&quot;:-3.40282347E+38,&quot;TextFrameTextRangeParagraphFormatLineRuleAfter&quot;:0,&quot;TextFrameTextRangeParagraphFormatSpaceAfter&quot;:-3.40282347E+38,&quot;TextFrameTextRangeParagraphFormatLineRuleBefore&quot;:0,&quot;TextFrameTextRangeParagraphFormatSpaceBefore&quot;:-3.40282347E+38,&quot;TextFrameTextRangeParagraphs1ParagraphFormatAlignment&quot;:0,&quot;ZOrderPosition&quot;:-2147483648,&quot;CanChangeZOrderPosition&quot;:true,&quot;FillVisible&quot;:-1,&quot;FillForeColorHexa&quot;:&quot;#000000&quot;,&quot;FillTransparency&quot;:0.0,&quot;LineVisible&quot;:-1,&quot;LineForeColorHexa&quot;:null,&quot;LineWeight&quot;:0.0,&quot;LineDashStyle&quot;:1,&quot;LineEndArrowheadStyle&quot;:1,&quot;LineBeginArrowheadStyle&quot;:1,&quot;ShouldSendToBack&quot;:false,&quot;NeedsApplyToAll&quot;:false}},&quot;LeftOffsetAfterFirstShape&quot;:-10.0,&quot;FontSizeShapeRatio&quot;:1.4}}"/>
</p:tagLst>
</file>

<file path=ppt/tags/tag10.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1.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2.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3.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4.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5.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6.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7.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8.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9.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2.xml><?xml version="1.0" encoding="utf-8"?>
<p:tagLst xmlns:a="http://schemas.openxmlformats.org/drawingml/2006/main" xmlns:r="http://schemas.openxmlformats.org/officeDocument/2006/relationships" xmlns:p="http://schemas.openxmlformats.org/presentationml/2006/main">
  <p:tag name="UPSLIDESHAPELIBITEMID" val="48eec1f2-8316-409e-a320-88dd5130ee8b"/>
  <p:tag name="UPSLIDESHAPELIBITEMEDITIONDATE" val="638427322011731454"/>
  <p:tag name="UPSLIDESHAPELIBITEMLASTCREATOR" val="FilipePintodaCruz"/>
  <p:tag name="UPSLIDESHAPELIBITEMNAME" val="Confidential Label"/>
  <p:tag name="UPSLIDESTOREDSHAPELOCATION" val="c:\customization\libraries\Santander\Information Security Labels.lib"/>
</p:tagLst>
</file>

<file path=ppt/tags/tag20.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21.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22.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23.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24.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3.xml><?xml version="1.0" encoding="utf-8"?>
<p:tagLst xmlns:a="http://schemas.openxmlformats.org/drawingml/2006/main" xmlns:r="http://schemas.openxmlformats.org/officeDocument/2006/relationships" xmlns:p="http://schemas.openxmlformats.org/presentationml/2006/main">
  <p:tag name="UPSLIDESHAPELIBITEMID" val="48eec1f2-8316-409e-a320-88dd5130ee8b"/>
  <p:tag name="UPSLIDESHAPELIBITEMEDITIONDATE" val="638427322011731454"/>
  <p:tag name="UPSLIDESHAPELIBITEMLASTCREATOR" val="FilipePintodaCruz"/>
  <p:tag name="UPSLIDESHAPELIBITEMNAME" val="Confidential Label"/>
  <p:tag name="UPSLIDESTOREDSHAPELOCATION" val="c:\customization\libraries\Santander\Information Security Labels.lib"/>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Q47CnZUESUCB_KPc8A0G7g"/>
</p:tagLst>
</file>

<file path=ppt/tags/tag7.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8.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9.xml><?xml version="1.0" encoding="utf-8"?>
<p:tagLst xmlns:a="http://schemas.openxmlformats.org/drawingml/2006/main" xmlns:r="http://schemas.openxmlformats.org/officeDocument/2006/relationships" xmlns:p="http://schemas.openxmlformats.org/presentationml/2006/main">
  <p:tag name="POWER_USER_TAGS_ICONS" val=""/>
</p:tagLst>
</file>

<file path=ppt/theme/theme1.xml><?xml version="1.0" encoding="utf-8"?>
<a:theme xmlns:a="http://schemas.openxmlformats.org/drawingml/2006/main" name="Tema de Office">
  <a:themeElements>
    <a:clrScheme name="Naranja rojo">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NTT DATA DARK ">
  <a:themeElements>
    <a:clrScheme name="NTT DATA 23">
      <a:dk1>
        <a:srgbClr val="000000"/>
      </a:dk1>
      <a:lt1>
        <a:srgbClr val="FFFFFF"/>
      </a:lt1>
      <a:dk2>
        <a:srgbClr val="2E404D"/>
      </a:dk2>
      <a:lt2>
        <a:srgbClr val="19A3FC"/>
      </a:lt2>
      <a:accent1>
        <a:srgbClr val="070F26"/>
      </a:accent1>
      <a:accent2>
        <a:srgbClr val="0072BC"/>
      </a:accent2>
      <a:accent3>
        <a:srgbClr val="005B96"/>
      </a:accent3>
      <a:accent4>
        <a:srgbClr val="00DFED"/>
      </a:accent4>
      <a:accent5>
        <a:srgbClr val="00CB5D"/>
      </a:accent5>
      <a:accent6>
        <a:srgbClr val="7F7F7F"/>
      </a:accent6>
      <a:hlink>
        <a:srgbClr val="19A3FC"/>
      </a:hlink>
      <a:folHlink>
        <a:srgbClr val="0072BC"/>
      </a:folHlink>
    </a:clrScheme>
    <a:fontScheme name="NTT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w="9525">
          <a:solidFill>
            <a:schemeClr val="accent2"/>
          </a:solidFill>
        </a:ln>
      </a:spPr>
      <a:bodyPr lIns="108000" tIns="72000" rIns="108000" bIns="72000" rtlCol="0" anchor="ctr"/>
      <a:lstStyle>
        <a:defPPr algn="ctr">
          <a:lnSpc>
            <a:spcPct val="110000"/>
          </a:lnSpc>
          <a:spcBef>
            <a:spcPts val="600"/>
          </a:spcBef>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Autofit/>
      </a:bodyPr>
      <a:lstStyle>
        <a:defPPr algn="l">
          <a:defRPr dirty="0"/>
        </a:defPPr>
      </a:lstStyle>
    </a:txDef>
  </a:objectDefaults>
  <a:extraClrSchemeLst/>
  <a:custClrLst>
    <a:custClr name="Yellow">
      <a:srgbClr val="FFC400"/>
    </a:custClr>
    <a:custClr name="Orange">
      <a:srgbClr val="FF7A00"/>
    </a:custClr>
    <a:custClr name="Orange 100">
      <a:srgbClr val="E42600"/>
    </a:custClr>
    <a:custClr name="Orange 150">
      <a:srgbClr val="B22000"/>
    </a:custClr>
  </a:custClrLst>
  <a:extLst>
    <a:ext uri="{05A4C25C-085E-4340-85A3-A5531E510DB2}">
      <thm15:themeFamily xmlns:thm15="http://schemas.microsoft.com/office/thememl/2012/main" name="Presentation7" id="{23A49372-8B83-C14E-A45C-88E47FEACEAA}" vid="{B73C1447-0630-5049-AB70-11B649738BB2}"/>
    </a:ext>
  </a:extLst>
</a:theme>
</file>

<file path=ppt/theme/theme4.xml><?xml version="1.0" encoding="utf-8"?>
<a:theme xmlns:a="http://schemas.openxmlformats.org/drawingml/2006/main" name="7_NTT DATA DARK ">
  <a:themeElements>
    <a:clrScheme name="NTT DATA 23">
      <a:dk1>
        <a:srgbClr val="000000"/>
      </a:dk1>
      <a:lt1>
        <a:srgbClr val="FFFFFF"/>
      </a:lt1>
      <a:dk2>
        <a:srgbClr val="2E404D"/>
      </a:dk2>
      <a:lt2>
        <a:srgbClr val="19A3FC"/>
      </a:lt2>
      <a:accent1>
        <a:srgbClr val="070F26"/>
      </a:accent1>
      <a:accent2>
        <a:srgbClr val="0072BC"/>
      </a:accent2>
      <a:accent3>
        <a:srgbClr val="005B96"/>
      </a:accent3>
      <a:accent4>
        <a:srgbClr val="00DFED"/>
      </a:accent4>
      <a:accent5>
        <a:srgbClr val="00CB5D"/>
      </a:accent5>
      <a:accent6>
        <a:srgbClr val="7F7F7F"/>
      </a:accent6>
      <a:hlink>
        <a:srgbClr val="19A3FC"/>
      </a:hlink>
      <a:folHlink>
        <a:srgbClr val="0072BC"/>
      </a:folHlink>
    </a:clrScheme>
    <a:fontScheme name="NTT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w="9525">
          <a:solidFill>
            <a:schemeClr val="accent2"/>
          </a:solidFill>
        </a:ln>
      </a:spPr>
      <a:bodyPr lIns="108000" tIns="72000" rIns="108000" bIns="72000" rtlCol="0" anchor="ctr"/>
      <a:lstStyle>
        <a:defPPr algn="ctr">
          <a:lnSpc>
            <a:spcPct val="110000"/>
          </a:lnSpc>
          <a:spcBef>
            <a:spcPts val="600"/>
          </a:spcBef>
          <a:defRPr sz="2000" dirty="0"/>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Autofit/>
      </a:bodyPr>
      <a:lstStyle>
        <a:defPPr algn="l">
          <a:defRPr dirty="0"/>
        </a:defPPr>
      </a:lstStyle>
    </a:txDef>
  </a:objectDefaults>
  <a:extraClrSchemeLst/>
  <a:custClrLst>
    <a:custClr name="Yellow">
      <a:srgbClr val="FFC400"/>
    </a:custClr>
    <a:custClr name="Orange">
      <a:srgbClr val="FF7A00"/>
    </a:custClr>
    <a:custClr name="Orange 100">
      <a:srgbClr val="E42600"/>
    </a:custClr>
    <a:custClr name="Orange 150">
      <a:srgbClr val="B22000"/>
    </a:custClr>
  </a:custClrLst>
  <a:extLst>
    <a:ext uri="{05A4C25C-085E-4340-85A3-A5531E510DB2}">
      <thm15:themeFamily xmlns:thm15="http://schemas.microsoft.com/office/thememl/2012/main" name="NTT_DATA_Global_Template" id="{6236245E-946F-4E24-B7D0-199362C5FA15}" vid="{E54CAAD5-1FA4-4B04-90D3-F0736A137065}"/>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4FBF2527E9B9D4AA45731BE02CC682F" ma:contentTypeVersion="3" ma:contentTypeDescription="Create a new document." ma:contentTypeScope="" ma:versionID="d6f6520f08064e1c1db71ab57bf40ce7">
  <xsd:schema xmlns:xsd="http://www.w3.org/2001/XMLSchema" xmlns:xs="http://www.w3.org/2001/XMLSchema" xmlns:p="http://schemas.microsoft.com/office/2006/metadata/properties" xmlns:ns2="b60ec818-ec84-4908-b58f-e29e7ebf6b5b" targetNamespace="http://schemas.microsoft.com/office/2006/metadata/properties" ma:root="true" ma:fieldsID="6b635ee35d19194db186e648d4395c94" ns2:_="">
    <xsd:import namespace="b60ec818-ec84-4908-b58f-e29e7ebf6b5b"/>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0ec818-ec84-4908-b58f-e29e7ebf6b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96CFCE-4E9C-4355-BE1D-DB7C03AB8D87}">
  <ds:schemaRefs>
    <ds:schemaRef ds:uri="http://schemas.microsoft.com/sharepoint/v3/contenttype/forms"/>
  </ds:schemaRefs>
</ds:datastoreItem>
</file>

<file path=customXml/itemProps2.xml><?xml version="1.0" encoding="utf-8"?>
<ds:datastoreItem xmlns:ds="http://schemas.openxmlformats.org/officeDocument/2006/customXml" ds:itemID="{717C07D6-CEE8-418D-9D24-B02779670279}">
  <ds:schemaRefs>
    <ds:schemaRef ds:uri="b60ec818-ec84-4908-b58f-e29e7ebf6b5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6B64E0B-1F15-4BC6-891F-94ED32095644}">
  <ds:schemaRefs>
    <ds:schemaRef ds:uri="b60ec818-ec84-4908-b58f-e29e7ebf6b5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3048dc87-43f0-4100-9acb-ae1971c79395}" enabled="0" method="" siteId="{3048dc87-43f0-4100-9acb-ae1971c79395}" removed="1"/>
</clbl:labelList>
</file>

<file path=docProps/app.xml><?xml version="1.0" encoding="utf-8"?>
<Properties xmlns="http://schemas.openxmlformats.org/officeDocument/2006/extended-properties" xmlns:vt="http://schemas.openxmlformats.org/officeDocument/2006/docPropsVTypes">
  <TotalTime>0</TotalTime>
  <Words>10021</Words>
  <Application>Microsoft Office PowerPoint</Application>
  <PresentationFormat>Widescreen</PresentationFormat>
  <Paragraphs>1296</Paragraphs>
  <Slides>35</Slides>
  <Notes>24</Notes>
  <HiddenSlides>6</HiddenSlides>
  <MMClips>0</MMClips>
  <ScaleCrop>false</ScaleCrop>
  <HeadingPairs>
    <vt:vector size="8" baseType="variant">
      <vt:variant>
        <vt:lpstr>Fonts Used</vt:lpstr>
      </vt:variant>
      <vt:variant>
        <vt:i4>19</vt:i4>
      </vt:variant>
      <vt:variant>
        <vt:lpstr>Theme</vt:lpstr>
      </vt:variant>
      <vt:variant>
        <vt:i4>4</vt:i4>
      </vt:variant>
      <vt:variant>
        <vt:lpstr>Embedded OLE Servers</vt:lpstr>
      </vt:variant>
      <vt:variant>
        <vt:i4>1</vt:i4>
      </vt:variant>
      <vt:variant>
        <vt:lpstr>Slide Titles</vt:lpstr>
      </vt:variant>
      <vt:variant>
        <vt:i4>35</vt:i4>
      </vt:variant>
    </vt:vector>
  </HeadingPairs>
  <TitlesOfParts>
    <vt:vector size="59" baseType="lpstr">
      <vt:lpstr>Aptos</vt:lpstr>
      <vt:lpstr>Aptos Display</vt:lpstr>
      <vt:lpstr>Arial</vt:lpstr>
      <vt:lpstr>Calibri</vt:lpstr>
      <vt:lpstr>Century Gothic</vt:lpstr>
      <vt:lpstr>Dubai Medium</vt:lpstr>
      <vt:lpstr>Georgia</vt:lpstr>
      <vt:lpstr>Google Sans</vt:lpstr>
      <vt:lpstr>Google Sans Text</vt:lpstr>
      <vt:lpstr>Helvetica Neue</vt:lpstr>
      <vt:lpstr>Noto Sans</vt:lpstr>
      <vt:lpstr>Noto Serif</vt:lpstr>
      <vt:lpstr>Roboto</vt:lpstr>
      <vt:lpstr>Santander Headline</vt:lpstr>
      <vt:lpstr>Santander Text</vt:lpstr>
      <vt:lpstr>Segoe UI</vt:lpstr>
      <vt:lpstr>Segoe UI Semibold</vt:lpstr>
      <vt:lpstr>Times New Roman</vt:lpstr>
      <vt:lpstr>Wingdings</vt:lpstr>
      <vt:lpstr>Tema de Office</vt:lpstr>
      <vt:lpstr>Diseño personalizado</vt:lpstr>
      <vt:lpstr>6_NTT DATA DARK </vt:lpstr>
      <vt:lpstr>7_NTT DATA DARK </vt:lpstr>
      <vt:lpstr>think-cell Slide</vt:lpstr>
      <vt:lpstr> BANCO SANTANDER Corporate &amp; Investment Banking  SCIB Agentics for Finance FMIS &amp; SANART</vt:lpstr>
      <vt:lpstr>PowerPoint Presentation</vt:lpstr>
      <vt:lpstr>FMIS</vt:lpstr>
      <vt:lpstr>FMIS — Central system for financial calculation and reporting.</vt:lpstr>
      <vt:lpstr> The implementation of agents is primarily planned for the Common data layers where the TTIs are calculated. The value proposition includes positioning the agent as a monitoring tool for TTI calculations and implementing a chatbot capable of retrieving information from the decision tree using natural language. </vt:lpstr>
      <vt:lpstr>PowerPoint Presentation</vt:lpstr>
      <vt:lpstr>PowerPoint Presentation</vt:lpstr>
      <vt:lpstr>SANART</vt:lpstr>
      <vt:lpstr>PowerPoint Presentation</vt:lpstr>
      <vt:lpstr>PowerPoint Presentation</vt:lpstr>
      <vt:lpstr>PowerPoint Presentation</vt:lpstr>
      <vt:lpstr>AGENTIC ARCHITECTURE</vt:lpstr>
      <vt:lpstr>PowerPoint Presentation</vt:lpstr>
      <vt:lpstr>PowerPoint Presentation</vt:lpstr>
      <vt:lpstr>PowerPoint Presentation</vt:lpstr>
      <vt:lpstr>PowerPoint Presentation</vt:lpstr>
      <vt:lpstr>PowerPoint Presentation</vt:lpstr>
      <vt:lpstr>PowerPoint Presentation</vt:lpstr>
      <vt:lpstr>RPA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NTT Data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Alejandra Sierra Miguez</dc:creator>
  <cp:lastModifiedBy>Angel Lopez Pazos</cp:lastModifiedBy>
  <cp:revision>1</cp:revision>
  <dcterms:created xsi:type="dcterms:W3CDTF">2025-10-23T14:55:03Z</dcterms:created>
  <dcterms:modified xsi:type="dcterms:W3CDTF">2025-11-20T15:03:04Z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0x010100D4FBF2527E9B9D4AA45731BE02CC682F</vt:lpwstr>
  </property>
</Properties>
</file>